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7"/>
    <p:restoredTop sz="94194"/>
  </p:normalViewPr>
  <p:slideViewPr>
    <p:cSldViewPr snapToGrid="0" snapToObjects="1">
      <p:cViewPr varScale="1">
        <p:scale>
          <a:sx n="78" d="100"/>
          <a:sy n="7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5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86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0703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E424C414-B55F-754A-8277-EA816CACB2F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7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9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40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24C414-B55F-754A-8277-EA816CACB2F8}" type="datetimeFigureOut">
              <a:rPr lang="en-US" smtClean="0"/>
              <a:t>1/10/23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24C414-B55F-754A-8277-EA816CACB2F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Central Concepts of Economics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From:</a:t>
            </a:r>
          </a:p>
          <a:p>
            <a:r>
              <a:rPr lang="en-US" sz="2000" dirty="0" smtClean="0"/>
              <a:t>Book 2: Chapter 1 (A, B, C)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36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Production-Possibility</a:t>
            </a:r>
            <a:br>
              <a:rPr lang="en-US" dirty="0" smtClean="0"/>
            </a:br>
            <a:r>
              <a:rPr lang="en-US" dirty="0" smtClean="0"/>
              <a:t>Frontier (PPF)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production-possibility frontier</a:t>
            </a:r>
            <a:r>
              <a:rPr lang="en-US" dirty="0"/>
              <a:t> (or PPF 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GB" altLang="en-US" dirty="0" smtClean="0"/>
              <a:t>Show </a:t>
            </a:r>
            <a:r>
              <a:rPr lang="en-GB" altLang="en-US" dirty="0"/>
              <a:t>the different combinations of goods and services that can be produced with a given amount of </a:t>
            </a:r>
            <a:r>
              <a:rPr lang="en-GB" altLang="en-US" dirty="0" smtClean="0"/>
              <a:t>resources.</a:t>
            </a:r>
            <a:endParaRPr lang="en-GB" altLang="en-US" dirty="0"/>
          </a:p>
          <a:p>
            <a:pPr lvl="1"/>
            <a:r>
              <a:rPr lang="en-GB" altLang="en-US" dirty="0"/>
              <a:t>No ‘ideal’ point on the </a:t>
            </a:r>
            <a:r>
              <a:rPr lang="en-GB" altLang="en-US" dirty="0" smtClean="0"/>
              <a:t>curve</a:t>
            </a:r>
          </a:p>
          <a:p>
            <a:pPr lvl="1"/>
            <a:r>
              <a:rPr lang="en-GB" dirty="0"/>
              <a:t>All choices along a PPF display </a:t>
            </a:r>
            <a:r>
              <a:rPr lang="en-GB" b="1" dirty="0"/>
              <a:t>productive efficiency</a:t>
            </a:r>
            <a:endParaRPr lang="en-GB" altLang="en-US" dirty="0"/>
          </a:p>
          <a:p>
            <a:pPr lvl="1"/>
            <a:r>
              <a:rPr lang="en-GB" altLang="en-US" dirty="0"/>
              <a:t>Any point inside the curve </a:t>
            </a:r>
            <a:r>
              <a:rPr lang="en-GB" altLang="en-US" dirty="0" smtClean="0"/>
              <a:t>(underutilized) </a:t>
            </a:r>
            <a:r>
              <a:rPr lang="en-GB" altLang="en-US" dirty="0"/>
              <a:t>suggests resources are not being utilised efficiently</a:t>
            </a:r>
          </a:p>
          <a:p>
            <a:pPr lvl="1"/>
            <a:r>
              <a:rPr lang="en-GB" altLang="en-US" dirty="0"/>
              <a:t>Any point outside the curve </a:t>
            </a:r>
            <a:r>
              <a:rPr lang="en-GB" altLang="en-US" dirty="0" smtClean="0"/>
              <a:t>(Infeasible) </a:t>
            </a:r>
            <a:r>
              <a:rPr lang="en-GB" altLang="en-US" dirty="0"/>
              <a:t>not attainable with the current level of resources</a:t>
            </a:r>
          </a:p>
          <a:p>
            <a:pPr lvl="1"/>
            <a:r>
              <a:rPr lang="en-GB" altLang="en-US" dirty="0"/>
              <a:t>Useful to demonstrate economic growth and opportunity </a:t>
            </a:r>
            <a:r>
              <a:rPr lang="en-GB" altLang="en-US" dirty="0" smtClean="0"/>
              <a:t>cost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26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Guns and Butter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8557"/>
            <a:ext cx="7886700" cy="4658406"/>
          </a:xfrm>
        </p:spPr>
        <p:txBody>
          <a:bodyPr/>
          <a:lstStyle/>
          <a:p>
            <a:r>
              <a:rPr lang="en-US" dirty="0" smtClean="0"/>
              <a:t>Consider an economy </a:t>
            </a:r>
            <a:r>
              <a:rPr lang="en-US" dirty="0"/>
              <a:t>which produces only two economic </a:t>
            </a:r>
            <a:r>
              <a:rPr lang="en-US" dirty="0" smtClean="0"/>
              <a:t>goods: guns </a:t>
            </a:r>
            <a:r>
              <a:rPr lang="en-US" dirty="0"/>
              <a:t>and butter.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56" y="2645226"/>
            <a:ext cx="608450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8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Guns and </a:t>
            </a:r>
            <a:r>
              <a:rPr lang="en-US" sz="3200" dirty="0" smtClean="0"/>
              <a:t>Butter (Cont’d)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6" t="21690" r="50840" b="11527"/>
          <a:stretch/>
        </p:blipFill>
        <p:spPr>
          <a:xfrm>
            <a:off x="2237014" y="1812470"/>
            <a:ext cx="4669971" cy="4785995"/>
          </a:xfrm>
        </p:spPr>
      </p:pic>
    </p:spTree>
    <p:extLst>
      <p:ext uri="{BB962C8B-B14F-4D97-AF65-F5344CB8AC3E}">
        <p14:creationId xmlns:p14="http://schemas.microsoft.com/office/powerpoint/2010/main" val="13467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Applying the PPF to Society’s Choices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7" t="20477" r="13866" b="7076"/>
          <a:stretch/>
        </p:blipFill>
        <p:spPr>
          <a:xfrm>
            <a:off x="455558" y="1779816"/>
            <a:ext cx="8232883" cy="4506686"/>
          </a:xfrm>
        </p:spPr>
      </p:pic>
    </p:spTree>
    <p:extLst>
      <p:ext uri="{BB962C8B-B14F-4D97-AF65-F5344CB8AC3E}">
        <p14:creationId xmlns:p14="http://schemas.microsoft.com/office/powerpoint/2010/main" val="102776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Applying the PPF to Society’s Choices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5" t="20881" r="18487" b="15575"/>
          <a:stretch/>
        </p:blipFill>
        <p:spPr>
          <a:xfrm>
            <a:off x="307852" y="1730834"/>
            <a:ext cx="8528296" cy="4082143"/>
          </a:xfrm>
        </p:spPr>
      </p:pic>
      <p:sp>
        <p:nvSpPr>
          <p:cNvPr id="5" name="Rectangle 4"/>
          <p:cNvSpPr/>
          <p:nvPr/>
        </p:nvSpPr>
        <p:spPr>
          <a:xfrm>
            <a:off x="2286000" y="58129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i="0" u="none" strike="noStrike" baseline="0" dirty="0" smtClean="0">
                <a:solidFill>
                  <a:srgbClr val="231F20"/>
                </a:solidFill>
              </a:rPr>
              <a:t>Private</a:t>
            </a:r>
            <a:r>
              <a:rPr lang="en-US" b="0" i="0" u="none" strike="noStrike" dirty="0" smtClean="0">
                <a:solidFill>
                  <a:srgbClr val="231F20"/>
                </a:solidFill>
              </a:rPr>
              <a:t> </a:t>
            </a:r>
            <a:r>
              <a:rPr lang="en-US" b="0" i="0" u="none" strike="noStrike" baseline="0" dirty="0" smtClean="0">
                <a:solidFill>
                  <a:srgbClr val="231F20"/>
                </a:solidFill>
              </a:rPr>
              <a:t>goods: bought at a price </a:t>
            </a:r>
          </a:p>
          <a:p>
            <a:pPr algn="ctr"/>
            <a:r>
              <a:rPr lang="en-US" b="0" i="0" u="none" strike="noStrike" baseline="0" dirty="0" smtClean="0">
                <a:solidFill>
                  <a:srgbClr val="231F20"/>
                </a:solidFill>
              </a:rPr>
              <a:t>Public goods: paid for</a:t>
            </a:r>
            <a:r>
              <a:rPr lang="en-US" b="0" i="0" u="none" strike="noStrike" dirty="0" smtClean="0">
                <a:solidFill>
                  <a:srgbClr val="231F20"/>
                </a:solidFill>
              </a:rPr>
              <a:t> </a:t>
            </a:r>
            <a:r>
              <a:rPr lang="en-US" b="0" i="0" u="none" strike="noStrike" baseline="0" dirty="0" smtClean="0">
                <a:solidFill>
                  <a:srgbClr val="231F20"/>
                </a:solidFill>
              </a:rPr>
              <a:t>by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6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Applying the PPF to Society’s Choices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5" t="20072" r="18908" b="18408"/>
          <a:stretch/>
        </p:blipFill>
        <p:spPr>
          <a:xfrm>
            <a:off x="355952" y="1868307"/>
            <a:ext cx="8432096" cy="3895680"/>
          </a:xfrm>
        </p:spPr>
      </p:pic>
    </p:spTree>
    <p:extLst>
      <p:ext uri="{BB962C8B-B14F-4D97-AF65-F5344CB8AC3E}">
        <p14:creationId xmlns:p14="http://schemas.microsoft.com/office/powerpoint/2010/main" val="172534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world of scarcity, choosing one thing </a:t>
            </a:r>
            <a:r>
              <a:rPr lang="en-US" dirty="0" smtClean="0"/>
              <a:t>means giving </a:t>
            </a:r>
            <a:r>
              <a:rPr lang="en-US" dirty="0"/>
              <a:t>up something else. The </a:t>
            </a:r>
            <a:r>
              <a:rPr lang="en-US" b="1" dirty="0"/>
              <a:t>opportunity cost</a:t>
            </a:r>
            <a:r>
              <a:rPr lang="en-US" dirty="0"/>
              <a:t> of </a:t>
            </a:r>
            <a:r>
              <a:rPr lang="en-US" dirty="0" smtClean="0"/>
              <a:t>a decision </a:t>
            </a:r>
            <a:r>
              <a:rPr lang="en-US" dirty="0"/>
              <a:t>is the value of the good or service forgone</a:t>
            </a:r>
            <a:r>
              <a:rPr lang="en-US" dirty="0" smtClean="0"/>
              <a:t>.</a:t>
            </a:r>
          </a:p>
          <a:p>
            <a:r>
              <a:rPr lang="en-US" altLang="en-US" dirty="0">
                <a:ea typeface="MS PGothic" charset="-128"/>
              </a:rPr>
              <a:t>Decisions involve </a:t>
            </a:r>
            <a:r>
              <a:rPr lang="en-US" altLang="en-US" u="sng" dirty="0">
                <a:ea typeface="MS PGothic" charset="-128"/>
              </a:rPr>
              <a:t>tradeoffs</a:t>
            </a:r>
            <a:r>
              <a:rPr lang="en-US" altLang="en-US" dirty="0">
                <a:ea typeface="MS PGothic" charset="-128"/>
              </a:rPr>
              <a:t>. When you make a choice, you give up an opportunity to do something else. </a:t>
            </a:r>
            <a:endParaRPr lang="en-US" altLang="en-US" dirty="0" smtClean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The highest-valued alternative you give up is the opportunity cost of your decision</a:t>
            </a:r>
            <a:r>
              <a:rPr lang="en-US" altLang="en-US" dirty="0" smtClean="0">
                <a:ea typeface="MS PGothic" charset="-128"/>
              </a:rPr>
              <a:t>.</a:t>
            </a:r>
          </a:p>
          <a:p>
            <a:r>
              <a:rPr lang="en-US" dirty="0" smtClean="0"/>
              <a:t>Guns-butter tradeoff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5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</a:t>
            </a:r>
            <a:r>
              <a:rPr lang="en-US" dirty="0" smtClean="0"/>
              <a:t>Costs –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600" dirty="0">
                <a:ea typeface="MS PGothic" charset="-128"/>
              </a:rPr>
              <a:t>Identical twins </a:t>
            </a:r>
            <a:r>
              <a:rPr lang="en-US" altLang="en-US" sz="2600" dirty="0" smtClean="0">
                <a:ea typeface="MS PGothic" charset="-128"/>
              </a:rPr>
              <a:t>A </a:t>
            </a:r>
            <a:r>
              <a:rPr lang="en-US" altLang="en-US" sz="2600" dirty="0">
                <a:ea typeface="MS PGothic" charset="-128"/>
              </a:rPr>
              <a:t>and B</a:t>
            </a:r>
            <a:r>
              <a:rPr lang="en-US" altLang="en-US" sz="2600" dirty="0" smtClean="0">
                <a:ea typeface="MS PGothic" charset="-128"/>
              </a:rPr>
              <a:t> </a:t>
            </a:r>
            <a:r>
              <a:rPr lang="en-US" altLang="en-US" sz="2600" dirty="0">
                <a:ea typeface="MS PGothic" charset="-128"/>
              </a:rPr>
              <a:t>with Bachelors degrees and receive the same job offer. </a:t>
            </a:r>
            <a:r>
              <a:rPr lang="en-US" altLang="en-US" sz="2600" dirty="0" smtClean="0">
                <a:ea typeface="MS PGothic" charset="-128"/>
              </a:rPr>
              <a:t>A </a:t>
            </a:r>
            <a:r>
              <a:rPr lang="en-US" altLang="en-US" sz="2600" dirty="0">
                <a:ea typeface="MS PGothic" charset="-128"/>
              </a:rPr>
              <a:t>passes up the job offer to pursue a Masters degree while </a:t>
            </a:r>
            <a:r>
              <a:rPr lang="en-US" altLang="en-US" sz="2600" dirty="0" smtClean="0">
                <a:ea typeface="MS PGothic" charset="-128"/>
              </a:rPr>
              <a:t>B takes </a:t>
            </a:r>
            <a:r>
              <a:rPr lang="en-US" altLang="en-US" sz="2600" dirty="0">
                <a:ea typeface="MS PGothic" charset="-128"/>
              </a:rPr>
              <a:t>the job offer and begins working.</a:t>
            </a:r>
          </a:p>
          <a:p>
            <a:r>
              <a:rPr lang="en-US" altLang="en-US" sz="2600" dirty="0" smtClean="0">
                <a:ea typeface="MS PGothic" charset="-128"/>
              </a:rPr>
              <a:t>Two </a:t>
            </a:r>
            <a:r>
              <a:rPr lang="en-US" altLang="en-US" sz="2600" dirty="0">
                <a:ea typeface="MS PGothic" charset="-128"/>
              </a:rPr>
              <a:t>years pass and </a:t>
            </a:r>
            <a:r>
              <a:rPr lang="en-US" altLang="en-US" sz="2600" dirty="0" smtClean="0">
                <a:ea typeface="MS PGothic" charset="-128"/>
              </a:rPr>
              <a:t>A </a:t>
            </a:r>
            <a:r>
              <a:rPr lang="en-US" altLang="en-US" sz="2600" dirty="0">
                <a:ea typeface="MS PGothic" charset="-128"/>
              </a:rPr>
              <a:t>graduates and begins working. By this time B</a:t>
            </a:r>
            <a:r>
              <a:rPr lang="en-US" altLang="en-US" sz="2600" dirty="0" smtClean="0">
                <a:ea typeface="MS PGothic" charset="-128"/>
              </a:rPr>
              <a:t> </a:t>
            </a:r>
            <a:r>
              <a:rPr lang="en-US" altLang="en-US" sz="2600" dirty="0">
                <a:ea typeface="MS PGothic" charset="-128"/>
              </a:rPr>
              <a:t>has been promoted to a position that is comparable to </a:t>
            </a:r>
            <a:r>
              <a:rPr lang="en-US" altLang="en-US" sz="2600" dirty="0" smtClean="0">
                <a:ea typeface="MS PGothic" charset="-128"/>
              </a:rPr>
              <a:t>A’s </a:t>
            </a:r>
            <a:r>
              <a:rPr lang="en-US" altLang="en-US" sz="2600" dirty="0">
                <a:ea typeface="MS PGothic" charset="-128"/>
              </a:rPr>
              <a:t>starting position, and </a:t>
            </a:r>
            <a:r>
              <a:rPr lang="en-US" altLang="en-US" sz="2600" dirty="0" smtClean="0">
                <a:ea typeface="MS PGothic" charset="-128"/>
              </a:rPr>
              <a:t>B’s </a:t>
            </a:r>
            <a:r>
              <a:rPr lang="en-US" altLang="en-US" sz="2600" dirty="0">
                <a:ea typeface="MS PGothic" charset="-128"/>
              </a:rPr>
              <a:t>salary has increased to an amount that is comparable to </a:t>
            </a:r>
            <a:r>
              <a:rPr lang="en-US" altLang="en-US" sz="2600" dirty="0" smtClean="0">
                <a:ea typeface="MS PGothic" charset="-128"/>
              </a:rPr>
              <a:t>A’s </a:t>
            </a:r>
            <a:r>
              <a:rPr lang="en-US" altLang="en-US" sz="2600" dirty="0">
                <a:ea typeface="MS PGothic" charset="-128"/>
              </a:rPr>
              <a:t>starting salary</a:t>
            </a:r>
            <a:r>
              <a:rPr lang="en-US" altLang="en-US" sz="2600" dirty="0" smtClean="0">
                <a:ea typeface="MS PGothic" charset="-128"/>
              </a:rPr>
              <a:t>.</a:t>
            </a:r>
          </a:p>
          <a:p>
            <a:r>
              <a:rPr lang="en-US" altLang="en-US" sz="2600" dirty="0">
                <a:ea typeface="MS PGothic" charset="-128"/>
              </a:rPr>
              <a:t>W</a:t>
            </a:r>
            <a:r>
              <a:rPr lang="en-US" altLang="en-US" sz="2600" dirty="0" smtClean="0">
                <a:ea typeface="MS PGothic" charset="-128"/>
              </a:rPr>
              <a:t>ho </a:t>
            </a:r>
            <a:r>
              <a:rPr lang="en-US" altLang="en-US" sz="2600" dirty="0">
                <a:ea typeface="MS PGothic" charset="-128"/>
              </a:rPr>
              <a:t>made the better decision, </a:t>
            </a:r>
            <a:r>
              <a:rPr lang="en-US" altLang="en-US" sz="2600" dirty="0" smtClean="0">
                <a:ea typeface="MS PGothic" charset="-128"/>
              </a:rPr>
              <a:t>A </a:t>
            </a:r>
            <a:r>
              <a:rPr lang="en-US" altLang="en-US" sz="2600" dirty="0">
                <a:ea typeface="MS PGothic" charset="-128"/>
              </a:rPr>
              <a:t>or </a:t>
            </a:r>
            <a:r>
              <a:rPr lang="en-US" altLang="en-US" sz="2600" dirty="0" smtClean="0">
                <a:ea typeface="MS PGothic" charset="-128"/>
              </a:rPr>
              <a:t>B?</a:t>
            </a:r>
            <a:endParaRPr lang="en-US" altLang="en-US" sz="26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51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</a:t>
            </a:r>
            <a:r>
              <a:rPr lang="en-US" dirty="0" smtClean="0"/>
              <a:t>Costs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>
                <a:ea typeface="MS PGothic" charset="-128"/>
              </a:rPr>
              <a:t>In business and in life, every choice we make comes at a cost since we forgo other possible alternatives in the process; this cost — whether it’s money, time, education, health, </a:t>
            </a:r>
            <a:r>
              <a:rPr lang="en-US" altLang="en-US" dirty="0" smtClean="0">
                <a:ea typeface="MS PGothic" charset="-128"/>
              </a:rPr>
              <a:t>etc. </a:t>
            </a:r>
            <a:r>
              <a:rPr lang="en-US" altLang="en-US" dirty="0">
                <a:ea typeface="MS PGothic" charset="-128"/>
              </a:rPr>
              <a:t>— is known as an opportunity cost</a:t>
            </a:r>
            <a:r>
              <a:rPr lang="en-US" altLang="en-US" dirty="0" smtClean="0">
                <a:ea typeface="MS PGothic" charset="-128"/>
              </a:rPr>
              <a:t>.</a:t>
            </a:r>
          </a:p>
          <a:p>
            <a:r>
              <a:rPr lang="en-US" altLang="en-US" dirty="0">
                <a:ea typeface="MS PGothic" charset="-128"/>
              </a:rPr>
              <a:t>Ultimately, opportunity costs apply to anything which is of value to a person and being conscious of how they apply to your situation can help in making a satisfactory choice/decision by considering the value or benefit of the next best alternative</a:t>
            </a:r>
            <a:r>
              <a:rPr lang="en-US" altLang="en-US" dirty="0" smtClean="0">
                <a:ea typeface="MS PGothic" charset="-128"/>
              </a:rPr>
              <a:t>.</a:t>
            </a:r>
            <a:endParaRPr lang="en-US" altLang="en-US" dirty="0">
              <a:ea typeface="MS PGothic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2 (Page 24)</a:t>
            </a:r>
          </a:p>
          <a:p>
            <a:r>
              <a:rPr lang="en-US" dirty="0" smtClean="0"/>
              <a:t>Question No. 1 to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Scarcity and Efficiency: The Twin </a:t>
            </a:r>
            <a:r>
              <a:rPr lang="en-US" dirty="0"/>
              <a:t>T</a:t>
            </a:r>
            <a:r>
              <a:rPr lang="en-US" dirty="0" smtClean="0"/>
              <a:t>hemes of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48822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situation of </a:t>
            </a:r>
            <a:r>
              <a:rPr lang="en-US" b="1" dirty="0"/>
              <a:t>scarcity</a:t>
            </a:r>
            <a:r>
              <a:rPr lang="en-US" dirty="0"/>
              <a:t> is one </a:t>
            </a:r>
            <a:r>
              <a:rPr lang="en-US" dirty="0" smtClean="0"/>
              <a:t>in which </a:t>
            </a:r>
            <a:r>
              <a:rPr lang="en-US" dirty="0"/>
              <a:t>goods are limited relative to desires</a:t>
            </a:r>
            <a:r>
              <a:rPr lang="en-US" dirty="0" smtClean="0"/>
              <a:t>.</a:t>
            </a:r>
          </a:p>
          <a:p>
            <a:r>
              <a:rPr lang="en-US" dirty="0"/>
              <a:t>Given unlimited wants, it is important that </a:t>
            </a:r>
            <a:r>
              <a:rPr lang="en-US" dirty="0" smtClean="0"/>
              <a:t>an economy </a:t>
            </a:r>
            <a:r>
              <a:rPr lang="en-US" dirty="0"/>
              <a:t>make the best use of its limited resources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Efficiency</a:t>
            </a:r>
            <a:r>
              <a:rPr lang="en-US" dirty="0" smtClean="0"/>
              <a:t> </a:t>
            </a:r>
            <a:r>
              <a:rPr lang="en-US" dirty="0"/>
              <a:t>denotes the most effective use of a </a:t>
            </a:r>
            <a:r>
              <a:rPr lang="en-US" dirty="0" smtClean="0"/>
              <a:t>society’s resources </a:t>
            </a:r>
            <a:r>
              <a:rPr lang="en-US" dirty="0"/>
              <a:t>in satisfying people’s wants and needs</a:t>
            </a:r>
            <a:r>
              <a:rPr lang="en-US" dirty="0" smtClean="0"/>
              <a:t>.</a:t>
            </a:r>
          </a:p>
          <a:p>
            <a:r>
              <a:rPr lang="en-US" b="1" dirty="0"/>
              <a:t>Economic</a:t>
            </a:r>
            <a:r>
              <a:rPr lang="en-US" dirty="0"/>
              <a:t> </a:t>
            </a:r>
            <a:r>
              <a:rPr lang="en-US" b="1" dirty="0" smtClean="0"/>
              <a:t>efficiency</a:t>
            </a:r>
            <a:r>
              <a:rPr lang="en-US" dirty="0" smtClean="0"/>
              <a:t> </a:t>
            </a:r>
            <a:r>
              <a:rPr lang="en-US" dirty="0"/>
              <a:t>requires that an </a:t>
            </a:r>
            <a:r>
              <a:rPr lang="en-US" dirty="0" smtClean="0"/>
              <a:t>economy produce </a:t>
            </a:r>
            <a:r>
              <a:rPr lang="en-US" dirty="0"/>
              <a:t>the highest combination of quantity </a:t>
            </a:r>
            <a:r>
              <a:rPr lang="en-US" dirty="0" smtClean="0"/>
              <a:t>and quality </a:t>
            </a:r>
            <a:r>
              <a:rPr lang="en-US" dirty="0"/>
              <a:t>of goods and services given its </a:t>
            </a:r>
            <a:r>
              <a:rPr lang="en-US" dirty="0" smtClean="0"/>
              <a:t>technology and </a:t>
            </a:r>
            <a:r>
              <a:rPr lang="en-US" dirty="0"/>
              <a:t>scarce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1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Economics</a:t>
            </a:r>
            <a:r>
              <a:rPr lang="en-US" dirty="0"/>
              <a:t> is the study of how societies use </a:t>
            </a:r>
            <a:r>
              <a:rPr lang="en-US" dirty="0" smtClean="0"/>
              <a:t>scarce resources </a:t>
            </a:r>
            <a:r>
              <a:rPr lang="en-US" dirty="0"/>
              <a:t>to produce valuable goods and services </a:t>
            </a:r>
            <a:r>
              <a:rPr lang="en-US" dirty="0" smtClean="0"/>
              <a:t>and distribute </a:t>
            </a:r>
            <a:r>
              <a:rPr lang="en-US" dirty="0"/>
              <a:t>them among different individuals</a:t>
            </a:r>
            <a:r>
              <a:rPr lang="en-US" dirty="0" smtClean="0"/>
              <a:t>.</a:t>
            </a:r>
          </a:p>
          <a:p>
            <a:r>
              <a:rPr lang="en-US" dirty="0"/>
              <a:t>The ultimate goal of economic science is to improve the </a:t>
            </a:r>
            <a:r>
              <a:rPr lang="en-US" dirty="0" smtClean="0"/>
              <a:t>living conditions </a:t>
            </a:r>
            <a:r>
              <a:rPr lang="en-US" dirty="0"/>
              <a:t>of people in their everyday lives.</a:t>
            </a:r>
            <a:endParaRPr lang="en-US" dirty="0" smtClean="0"/>
          </a:p>
          <a:p>
            <a:r>
              <a:rPr lang="en-US" dirty="0" smtClean="0"/>
              <a:t>Divided </a:t>
            </a:r>
            <a:r>
              <a:rPr lang="en-US" dirty="0"/>
              <a:t>into two major </a:t>
            </a:r>
            <a:r>
              <a:rPr lang="en-US" dirty="0" smtClean="0"/>
              <a:t>subfields: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Microeconomics</a:t>
            </a:r>
            <a:r>
              <a:rPr lang="en-US" dirty="0" smtClean="0"/>
              <a:t>: concerned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the behavior of individual entities such as </a:t>
            </a:r>
            <a:r>
              <a:rPr lang="en-US" dirty="0" smtClean="0"/>
              <a:t>markets, firms</a:t>
            </a:r>
            <a:r>
              <a:rPr lang="en-US" dirty="0"/>
              <a:t>, and </a:t>
            </a:r>
            <a:r>
              <a:rPr lang="en-US" dirty="0" smtClean="0"/>
              <a:t>households.</a:t>
            </a:r>
          </a:p>
          <a:p>
            <a:pPr lvl="1"/>
            <a:r>
              <a:rPr lang="en-US" b="1" dirty="0" smtClean="0"/>
              <a:t>Macroeconomics</a:t>
            </a:r>
            <a:r>
              <a:rPr lang="en-US" dirty="0" smtClean="0"/>
              <a:t>: </a:t>
            </a:r>
            <a:r>
              <a:rPr lang="en-US" dirty="0"/>
              <a:t>concerned with the overall </a:t>
            </a:r>
            <a:r>
              <a:rPr lang="en-US" dirty="0" smtClean="0"/>
              <a:t>performance of </a:t>
            </a:r>
            <a:r>
              <a:rPr lang="en-US" dirty="0"/>
              <a:t>the economy.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Positive Economics versus Normative</a:t>
            </a:r>
            <a:br>
              <a:rPr lang="en-US" dirty="0"/>
            </a:br>
            <a:r>
              <a:rPr lang="en-US" dirty="0"/>
              <a:t>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Positive </a:t>
            </a:r>
            <a:r>
              <a:rPr lang="en-US" dirty="0" smtClean="0"/>
              <a:t>economics describes the </a:t>
            </a:r>
            <a:r>
              <a:rPr lang="en-US" u="sng" dirty="0"/>
              <a:t>facts of an </a:t>
            </a:r>
            <a:r>
              <a:rPr lang="en-US" u="sng" dirty="0" smtClean="0"/>
              <a:t>economy</a:t>
            </a:r>
            <a:r>
              <a:rPr lang="en-US" dirty="0" smtClean="0"/>
              <a:t>, while normative economics involves </a:t>
            </a:r>
            <a:r>
              <a:rPr lang="en-US" u="sng" dirty="0"/>
              <a:t>value judgments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Positive economics: </a:t>
            </a:r>
            <a:r>
              <a:rPr lang="en-US" dirty="0"/>
              <a:t>describes and explains various economic </a:t>
            </a:r>
            <a:r>
              <a:rPr lang="en-US" dirty="0" smtClean="0"/>
              <a:t>phenomena (what is)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normative </a:t>
            </a:r>
            <a:r>
              <a:rPr lang="en-US" dirty="0" smtClean="0"/>
              <a:t>economics: focuses </a:t>
            </a:r>
            <a:r>
              <a:rPr lang="en-US" dirty="0"/>
              <a:t>on the value of economic fairness or what the economy should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vs Normative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The government should provide basic healthcare to all citizens.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Government-provided healthcare increases public expenditures.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A</a:t>
            </a:r>
            <a:r>
              <a:rPr lang="en-US" dirty="0" smtClean="0"/>
              <a:t>rguing </a:t>
            </a:r>
            <a:r>
              <a:rPr lang="en-US" dirty="0"/>
              <a:t>for a higher minimum wage for the benefit of </a:t>
            </a:r>
            <a:r>
              <a:rPr lang="en-US" dirty="0" smtClean="0"/>
              <a:t>workers.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assertion that higher minimum wages would lead to a higher </a:t>
            </a:r>
            <a:r>
              <a:rPr lang="en-US" dirty="0" smtClean="0"/>
              <a:t>GDP.</a:t>
            </a:r>
          </a:p>
        </p:txBody>
      </p:sp>
    </p:spTree>
    <p:extLst>
      <p:ext uri="{BB962C8B-B14F-4D97-AF65-F5344CB8AC3E}">
        <p14:creationId xmlns:p14="http://schemas.microsoft.com/office/powerpoint/2010/main" val="24255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Fundamental Economic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499654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What</a:t>
            </a:r>
            <a:r>
              <a:rPr lang="en-US" dirty="0"/>
              <a:t> commodities are produced and in </a:t>
            </a:r>
            <a:r>
              <a:rPr lang="en-US" dirty="0" smtClean="0"/>
              <a:t>what quantities?</a:t>
            </a:r>
          </a:p>
          <a:p>
            <a:pPr lvl="1"/>
            <a:r>
              <a:rPr lang="en-GB" altLang="en-US" dirty="0"/>
              <a:t>should the emphasis be on agriculture, manufacturing or services, should it be on sport and leisure or housing</a:t>
            </a:r>
            <a:r>
              <a:rPr lang="en-GB" altLang="en-US" dirty="0" smtClean="0"/>
              <a:t>?</a:t>
            </a:r>
            <a:endParaRPr lang="en-US" altLang="en-US" dirty="0" smtClean="0"/>
          </a:p>
          <a:p>
            <a:r>
              <a:rPr lang="en-US" b="1" dirty="0"/>
              <a:t>How</a:t>
            </a:r>
            <a:r>
              <a:rPr lang="en-US" dirty="0"/>
              <a:t> are goods produced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who will do the production, with </a:t>
            </a:r>
            <a:r>
              <a:rPr lang="en-US" dirty="0" smtClean="0"/>
              <a:t>what resources</a:t>
            </a:r>
            <a:r>
              <a:rPr lang="en-US" dirty="0"/>
              <a:t>, and what production techniques </a:t>
            </a:r>
            <a:r>
              <a:rPr lang="en-US" dirty="0" smtClean="0"/>
              <a:t>they will </a:t>
            </a:r>
            <a:r>
              <a:rPr lang="en-US" dirty="0"/>
              <a:t>use</a:t>
            </a:r>
            <a:r>
              <a:rPr lang="en-US" dirty="0" smtClean="0"/>
              <a:t>.</a:t>
            </a:r>
          </a:p>
          <a:p>
            <a:r>
              <a:rPr lang="en-US" b="1" dirty="0"/>
              <a:t>For whom</a:t>
            </a:r>
            <a:r>
              <a:rPr lang="en-US" dirty="0"/>
              <a:t> are goods produced</a:t>
            </a:r>
            <a:r>
              <a:rPr lang="en-US" dirty="0" smtClean="0"/>
              <a:t>?</a:t>
            </a:r>
          </a:p>
          <a:p>
            <a:pPr lvl="1"/>
            <a:r>
              <a:rPr lang="en-GB" altLang="en-US" dirty="0"/>
              <a:t>even distribution? more for the rich? for those who work hard</a:t>
            </a:r>
            <a:r>
              <a:rPr lang="en-GB" altLang="en-US" dirty="0" smtClean="0"/>
              <a:t>?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9827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Market, Command, and Mixed</a:t>
            </a:r>
            <a:br>
              <a:rPr lang="en-US" dirty="0" smtClean="0"/>
            </a:br>
            <a:r>
              <a:rPr lang="en-US" dirty="0" smtClean="0"/>
              <a:t>Economies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ways that a society can </a:t>
            </a:r>
            <a:r>
              <a:rPr lang="en-US" dirty="0" smtClean="0"/>
              <a:t>answer the </a:t>
            </a:r>
            <a:r>
              <a:rPr lang="en-US" dirty="0"/>
              <a:t>questions of what, how, and for whom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</a:t>
            </a:r>
            <a:r>
              <a:rPr lang="en-US" b="1" dirty="0"/>
              <a:t>command</a:t>
            </a:r>
            <a:r>
              <a:rPr lang="en-US" dirty="0"/>
              <a:t> economy is one </a:t>
            </a:r>
            <a:r>
              <a:rPr lang="en-US" dirty="0" smtClean="0"/>
              <a:t>in which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government makes all important decisions </a:t>
            </a:r>
            <a:r>
              <a:rPr lang="en-US" dirty="0" smtClean="0"/>
              <a:t>about production </a:t>
            </a:r>
            <a:r>
              <a:rPr lang="en-US" dirty="0"/>
              <a:t>and distribution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market</a:t>
            </a:r>
            <a:r>
              <a:rPr lang="en-US" dirty="0"/>
              <a:t> economy </a:t>
            </a:r>
            <a:r>
              <a:rPr lang="en-US" dirty="0" smtClean="0"/>
              <a:t>is one </a:t>
            </a:r>
            <a:r>
              <a:rPr lang="en-US" dirty="0"/>
              <a:t>in which individuals and private </a:t>
            </a:r>
            <a:r>
              <a:rPr lang="en-US" dirty="0" smtClean="0"/>
              <a:t>firms </a:t>
            </a:r>
            <a:r>
              <a:rPr lang="en-US" dirty="0"/>
              <a:t>make </a:t>
            </a:r>
            <a:r>
              <a:rPr lang="en-US" dirty="0" smtClean="0"/>
              <a:t>the major </a:t>
            </a:r>
            <a:r>
              <a:rPr lang="en-US" dirty="0"/>
              <a:t>decisions about production and consumption</a:t>
            </a:r>
            <a:r>
              <a:rPr lang="en-US" dirty="0" smtClean="0"/>
              <a:t>. (it’s extreme case </a:t>
            </a:r>
            <a:r>
              <a:rPr lang="en-US" dirty="0"/>
              <a:t>is called a </a:t>
            </a:r>
            <a:r>
              <a:rPr lang="en-US" b="1" dirty="0"/>
              <a:t>laissez-faire</a:t>
            </a:r>
            <a:r>
              <a:rPr lang="en-US" dirty="0"/>
              <a:t> </a:t>
            </a:r>
            <a:r>
              <a:rPr lang="en-US" dirty="0" smtClean="0"/>
              <a:t>economy)</a:t>
            </a:r>
          </a:p>
          <a:p>
            <a:r>
              <a:rPr lang="en-US" dirty="0"/>
              <a:t>No contemporary society falls completely </a:t>
            </a:r>
            <a:r>
              <a:rPr lang="en-US" dirty="0" smtClean="0"/>
              <a:t>into either </a:t>
            </a:r>
            <a:r>
              <a:rPr lang="en-US" dirty="0"/>
              <a:t>of these polar categories. Rather, all </a:t>
            </a:r>
            <a:r>
              <a:rPr lang="en-US" dirty="0" smtClean="0"/>
              <a:t>societies are </a:t>
            </a:r>
            <a:r>
              <a:rPr lang="en-US" b="1" dirty="0"/>
              <a:t>mixed</a:t>
            </a:r>
            <a:r>
              <a:rPr lang="en-US" dirty="0"/>
              <a:t> </a:t>
            </a:r>
            <a:r>
              <a:rPr lang="en-US" dirty="0" smtClean="0"/>
              <a:t>economies, </a:t>
            </a:r>
            <a:r>
              <a:rPr lang="en-US" dirty="0"/>
              <a:t>with elements of market </a:t>
            </a:r>
            <a:r>
              <a:rPr lang="en-US" dirty="0" smtClean="0"/>
              <a:t>and command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3243"/>
            <a:ext cx="78867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Inputs</a:t>
            </a:r>
            <a:r>
              <a:rPr lang="en-US" dirty="0"/>
              <a:t> are commodities or services that </a:t>
            </a:r>
            <a:r>
              <a:rPr lang="en-US" dirty="0" smtClean="0"/>
              <a:t>are used </a:t>
            </a:r>
            <a:r>
              <a:rPr lang="en-US" dirty="0"/>
              <a:t>to produce goods and services</a:t>
            </a:r>
            <a:r>
              <a:rPr lang="en-US" dirty="0" smtClean="0"/>
              <a:t>. </a:t>
            </a:r>
            <a:r>
              <a:rPr lang="en-US" dirty="0"/>
              <a:t>Another term for inputs is </a:t>
            </a:r>
            <a:r>
              <a:rPr lang="en-US" b="1" dirty="0"/>
              <a:t>factors of </a:t>
            </a:r>
            <a:r>
              <a:rPr lang="en-US" b="1" dirty="0" smtClean="0"/>
              <a:t>production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Land</a:t>
            </a:r>
            <a:r>
              <a:rPr lang="en-US" dirty="0"/>
              <a:t> </a:t>
            </a:r>
            <a:r>
              <a:rPr lang="en-US" dirty="0" smtClean="0"/>
              <a:t>– or</a:t>
            </a:r>
            <a:r>
              <a:rPr lang="en-US" dirty="0"/>
              <a:t>, more generally, natural </a:t>
            </a:r>
            <a:r>
              <a:rPr lang="en-US" dirty="0" smtClean="0"/>
              <a:t>resources –  represents </a:t>
            </a:r>
            <a:r>
              <a:rPr lang="en-US" dirty="0"/>
              <a:t>the gift of nature to our societies</a:t>
            </a:r>
            <a:r>
              <a:rPr lang="en-US" dirty="0" smtClean="0"/>
              <a:t>. E.g. land, energy resources, environmental resources.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Labor</a:t>
            </a:r>
            <a:r>
              <a:rPr lang="en-US" dirty="0"/>
              <a:t> consists of the human time spent </a:t>
            </a:r>
            <a:r>
              <a:rPr lang="en-US" dirty="0" smtClean="0"/>
              <a:t>in production – working </a:t>
            </a:r>
            <a:r>
              <a:rPr lang="en-US" dirty="0"/>
              <a:t>in automobile </a:t>
            </a:r>
            <a:r>
              <a:rPr lang="en-US" dirty="0" smtClean="0"/>
              <a:t>factories, writing </a:t>
            </a:r>
            <a:r>
              <a:rPr lang="en-US" dirty="0"/>
              <a:t>software, teaching school, or baking pizzas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Capital</a:t>
            </a:r>
            <a:r>
              <a:rPr lang="en-US" dirty="0"/>
              <a:t> resources form the durable goods of </a:t>
            </a:r>
            <a:r>
              <a:rPr lang="en-US" dirty="0" smtClean="0"/>
              <a:t>an economy</a:t>
            </a:r>
            <a:r>
              <a:rPr lang="en-US" dirty="0"/>
              <a:t>, produced in order to produce yet </a:t>
            </a:r>
            <a:r>
              <a:rPr lang="en-US" dirty="0" smtClean="0"/>
              <a:t>other goods</a:t>
            </a:r>
            <a:r>
              <a:rPr lang="en-US" dirty="0"/>
              <a:t>. </a:t>
            </a:r>
            <a:r>
              <a:rPr lang="en-US" dirty="0" smtClean="0"/>
              <a:t>E.g. </a:t>
            </a:r>
            <a:r>
              <a:rPr lang="en-US" dirty="0"/>
              <a:t>machines, roads, </a:t>
            </a:r>
            <a:r>
              <a:rPr lang="en-US" dirty="0" smtClean="0"/>
              <a:t>computers, software</a:t>
            </a:r>
            <a:r>
              <a:rPr lang="en-US" dirty="0"/>
              <a:t>, trucks, steel mills, </a:t>
            </a:r>
            <a:r>
              <a:rPr lang="en-US" dirty="0" smtClean="0"/>
              <a:t>automobiles, washing </a:t>
            </a:r>
            <a:r>
              <a:rPr lang="en-US" dirty="0"/>
              <a:t>machines, and buildings.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</a:t>
            </a:r>
            <a:r>
              <a:rPr lang="en-US" dirty="0" smtClean="0"/>
              <a:t>Outputs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Outputs</a:t>
            </a:r>
            <a:r>
              <a:rPr lang="en-US" dirty="0"/>
              <a:t> are the various useful goods </a:t>
            </a:r>
            <a:r>
              <a:rPr lang="en-US" dirty="0" smtClean="0"/>
              <a:t>or services </a:t>
            </a:r>
            <a:r>
              <a:rPr lang="en-US" dirty="0"/>
              <a:t>that result from the production process </a:t>
            </a:r>
            <a:r>
              <a:rPr lang="en-US" dirty="0" smtClean="0"/>
              <a:t>and are </a:t>
            </a:r>
            <a:r>
              <a:rPr lang="en-US" dirty="0"/>
              <a:t>either consumed or employed in further production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Consider the ‘Production’ of pizza. </a:t>
            </a:r>
          </a:p>
          <a:p>
            <a:pPr lvl="1"/>
            <a:r>
              <a:rPr lang="en-US" dirty="0" smtClean="0"/>
              <a:t>What are inputs and output?</a:t>
            </a:r>
          </a:p>
          <a:p>
            <a:endParaRPr lang="en-US" dirty="0" smtClean="0"/>
          </a:p>
          <a:p>
            <a:r>
              <a:rPr lang="en-US" dirty="0" smtClean="0"/>
              <a:t>In education. Inputs and outputs?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1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701</TotalTime>
  <Words>1001</Words>
  <Application>Microsoft Macintosh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Bookman Old Style</vt:lpstr>
      <vt:lpstr>Calibri</vt:lpstr>
      <vt:lpstr>MS PGothic</vt:lpstr>
      <vt:lpstr>Rockwell Extra Bold</vt:lpstr>
      <vt:lpstr>Century Gothic</vt:lpstr>
      <vt:lpstr>Wingdings</vt:lpstr>
      <vt:lpstr>Wood Type</vt:lpstr>
      <vt:lpstr>The Central Concepts of Economics</vt:lpstr>
      <vt:lpstr>Scarcity and Efficiency: The Twin Themes of Economics</vt:lpstr>
      <vt:lpstr>Economics</vt:lpstr>
      <vt:lpstr>Positive Economics versus Normative Economics</vt:lpstr>
      <vt:lpstr>Positive vs Normative – Examples</vt:lpstr>
      <vt:lpstr>Three Fundamental Economic Problems</vt:lpstr>
      <vt:lpstr>Market, Command, and Mixed Economies</vt:lpstr>
      <vt:lpstr>Inputs and Outputs</vt:lpstr>
      <vt:lpstr>Inputs and Outputs (Cont’d)</vt:lpstr>
      <vt:lpstr>The Production-Possibility Frontier (PPF)</vt:lpstr>
      <vt:lpstr>Example: Guns and Butter</vt:lpstr>
      <vt:lpstr>Example: Guns and Butter (Cont’d)</vt:lpstr>
      <vt:lpstr>Applying the PPF to Society’s Choices</vt:lpstr>
      <vt:lpstr>Applying the PPF to Society’s Choices</vt:lpstr>
      <vt:lpstr>Applying the PPF to Society’s Choices</vt:lpstr>
      <vt:lpstr>Opportunity Costs</vt:lpstr>
      <vt:lpstr>Opportunity Costs – Scenario</vt:lpstr>
      <vt:lpstr>Opportunity Costs (Cont’d)</vt:lpstr>
      <vt:lpstr>To 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Central Concepts of Economics</dc:title>
  <dc:creator>Sadeeqa Khan</dc:creator>
  <cp:lastModifiedBy>Sadeeqa Khan</cp:lastModifiedBy>
  <cp:revision>21</cp:revision>
  <dcterms:created xsi:type="dcterms:W3CDTF">2023-01-10T17:16:02Z</dcterms:created>
  <dcterms:modified xsi:type="dcterms:W3CDTF">2023-01-11T04:57:31Z</dcterms:modified>
</cp:coreProperties>
</file>