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8" r:id="rId13"/>
    <p:sldId id="294" r:id="rId14"/>
    <p:sldId id="295" r:id="rId15"/>
    <p:sldId id="296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92"/>
    <p:restoredTop sz="94194"/>
  </p:normalViewPr>
  <p:slideViewPr>
    <p:cSldViewPr snapToGrid="0" snapToObjects="1">
      <p:cViewPr varScale="1">
        <p:scale>
          <a:sx n="62" d="100"/>
          <a:sy n="62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 Asif" userId="13ad28c87ee0e134" providerId="LiveId" clId="{E5A548B2-EB4D-476E-A23D-B4D14D1932EC}"/>
    <pc:docChg chg="modSld">
      <pc:chgData name="Eman Asif" userId="13ad28c87ee0e134" providerId="LiveId" clId="{E5A548B2-EB4D-476E-A23D-B4D14D1932EC}" dt="2024-06-02T08:47:14.976" v="0"/>
      <pc:docMkLst>
        <pc:docMk/>
      </pc:docMkLst>
      <pc:sldChg chg="modNotesTx">
        <pc:chgData name="Eman Asif" userId="13ad28c87ee0e134" providerId="LiveId" clId="{E5A548B2-EB4D-476E-A23D-B4D14D1932EC}" dt="2024-06-02T08:47:14.976" v="0"/>
        <pc:sldMkLst>
          <pc:docMk/>
          <pc:sldMk cId="3617694699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AD52-0B8D-9541-8F76-B9DF65FDE99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662A-A6F0-6944-BCD4-20EAC7A1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BCA483-839F-419E-ADA4-3983B398ED8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55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D267BB-3DAA-43E6-8EC2-60D8AF9BA53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89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56DE34-3548-4DBB-92A3-300BE91340F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0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56DE34-3548-4DBB-92A3-300BE91340F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2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319005-1706-4C45-B16E-2D8F9A413C4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2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F31871-33E7-418B-90DB-406A41B6A6E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8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57A870-BFE7-420A-945E-5BDA08E48E3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205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76F650-6B98-4FE5-AEAC-0F3BDB50E2A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75A8E4-45D8-402B-AFB0-7B04768CAE1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A price taker, in economics, refers to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market participant that is not able to dictate the prices in a market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 Therefore, a price taker must accept the prevailing market price. </a:t>
            </a:r>
            <a:r>
              <a:rPr lang="en-US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 price taker lacks enough market power to influence the prices of goods or services.</a:t>
            </a:r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1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67656D-21FD-46F7-B28C-D33AD35508E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38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AC9383-7D4A-4181-A497-0C661030562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4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0832BA-64E6-45A0-8933-C93AB3D3603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59325-1BEA-4007-ADBF-669A7EC1984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653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9F7396-C97A-4AF6-A387-1E967072597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89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A2BBC3-1A66-4AD7-9736-F223D233D66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30275"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6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86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0703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9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Pure Competition in the Short Run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438107"/>
            <a:ext cx="5918454" cy="1069848"/>
          </a:xfrm>
        </p:spPr>
        <p:txBody>
          <a:bodyPr>
            <a:noAutofit/>
          </a:bodyPr>
          <a:lstStyle/>
          <a:p>
            <a:r>
              <a:rPr lang="en-US" sz="2000" dirty="0"/>
              <a:t>From:</a:t>
            </a:r>
          </a:p>
          <a:p>
            <a:r>
              <a:rPr lang="en-US" sz="2000" dirty="0"/>
              <a:t>Book 1: Chapter 10</a:t>
            </a:r>
          </a:p>
        </p:txBody>
      </p:sp>
    </p:spTree>
    <p:extLst>
      <p:ext uri="{BB962C8B-B14F-4D97-AF65-F5344CB8AC3E}">
        <p14:creationId xmlns:p14="http://schemas.microsoft.com/office/powerpoint/2010/main" val="19036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Profit Maximization: MR-MC Approach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aphicFrame>
        <p:nvGraphicFramePr>
          <p:cNvPr id="11379" name="Group 115"/>
          <p:cNvGraphicFramePr>
            <a:graphicFrameLocks noGrp="1"/>
          </p:cNvGraphicFramePr>
          <p:nvPr/>
        </p:nvGraphicFramePr>
        <p:xfrm>
          <a:off x="250825" y="914400"/>
          <a:ext cx="8640763" cy="5638834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44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Profit-Maximizing Output for a Purely Competitive Firm: Marginal Revenue – Marginal Cost Approach (Price = $131)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06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(1)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Product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(Output)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Average Fixed Cost (AFC)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Average Variable Costs (AVC)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Average Total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(ATC)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Marginal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(MC)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Price = Marginal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(MR)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Economic Profit (+)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or Loss (-)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$-100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$100.00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$90.00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-59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33.33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113.33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+53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+124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74.00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94.00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+185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16.67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91.67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14.29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77.14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91.43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+277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12.50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81.25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93.75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+298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11.11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86.67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97.78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299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93.00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103.00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Profit Maximization: MR-MC Approach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51050" y="1527175"/>
            <a:ext cx="5845175" cy="3946525"/>
            <a:chOff x="1714" y="1318"/>
            <a:chExt cx="3682" cy="2486"/>
          </a:xfrm>
          <a:noFill/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1714" y="1322"/>
              <a:ext cx="3682" cy="2482"/>
              <a:chOff x="1889" y="1322"/>
              <a:chExt cx="3401" cy="2482"/>
            </a:xfrm>
            <a:grpFill/>
          </p:grpSpPr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1889" y="1322"/>
                <a:ext cx="3395" cy="248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1889" y="3181"/>
                <a:ext cx="340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1889" y="2563"/>
                <a:ext cx="340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1714" y="1940"/>
              <a:ext cx="366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094" y="1318"/>
              <a:ext cx="3110" cy="2483"/>
              <a:chOff x="2230" y="1346"/>
              <a:chExt cx="3110" cy="2455"/>
            </a:xfrm>
            <a:grpFill/>
          </p:grpSpPr>
          <p:sp>
            <p:nvSpPr>
              <p:cNvPr id="12" name="Line 30"/>
              <p:cNvSpPr>
                <a:spLocks noChangeShapeType="1"/>
              </p:cNvSpPr>
              <p:nvPr/>
            </p:nvSpPr>
            <p:spPr bwMode="auto">
              <a:xfrm rot="-5400000">
                <a:off x="3073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 rot="-5400000">
                <a:off x="2729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 rot="-5400000">
                <a:off x="3764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 rot="-5400000">
                <a:off x="3421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Line 42"/>
              <p:cNvSpPr>
                <a:spLocks noChangeShapeType="1"/>
              </p:cNvSpPr>
              <p:nvPr/>
            </p:nvSpPr>
            <p:spPr bwMode="auto">
              <a:xfrm rot="-5400000">
                <a:off x="1692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Line 43"/>
              <p:cNvSpPr>
                <a:spLocks noChangeShapeType="1"/>
              </p:cNvSpPr>
              <p:nvPr/>
            </p:nvSpPr>
            <p:spPr bwMode="auto">
              <a:xfrm rot="-5400000">
                <a:off x="1348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Line 44"/>
              <p:cNvSpPr>
                <a:spLocks noChangeShapeType="1"/>
              </p:cNvSpPr>
              <p:nvPr/>
            </p:nvSpPr>
            <p:spPr bwMode="auto">
              <a:xfrm rot="-5400000">
                <a:off x="1002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Line 45"/>
              <p:cNvSpPr>
                <a:spLocks noChangeShapeType="1"/>
              </p:cNvSpPr>
              <p:nvPr/>
            </p:nvSpPr>
            <p:spPr bwMode="auto">
              <a:xfrm rot="-5400000">
                <a:off x="2383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Line 46"/>
              <p:cNvSpPr>
                <a:spLocks noChangeShapeType="1"/>
              </p:cNvSpPr>
              <p:nvPr/>
            </p:nvSpPr>
            <p:spPr bwMode="auto">
              <a:xfrm rot="-5400000">
                <a:off x="2040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Line 47"/>
              <p:cNvSpPr>
                <a:spLocks noChangeShapeType="1"/>
              </p:cNvSpPr>
              <p:nvPr/>
            </p:nvSpPr>
            <p:spPr bwMode="auto">
              <a:xfrm rot="-5400000">
                <a:off x="4112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2295" name="Text Box 51"/>
          <p:cNvSpPr txBox="1">
            <a:spLocks noChangeArrowheads="1"/>
          </p:cNvSpPr>
          <p:nvPr/>
        </p:nvSpPr>
        <p:spPr bwMode="auto">
          <a:xfrm rot="-5400000">
            <a:off x="8732" y="3182143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Cost and Revenue</a:t>
            </a:r>
          </a:p>
        </p:txBody>
      </p:sp>
      <p:grpSp>
        <p:nvGrpSpPr>
          <p:cNvPr id="12296" name="Group 68"/>
          <p:cNvGrpSpPr>
            <a:grpSpLocks/>
          </p:cNvGrpSpPr>
          <p:nvPr/>
        </p:nvGrpSpPr>
        <p:grpSpPr bwMode="auto">
          <a:xfrm>
            <a:off x="1535113" y="1371600"/>
            <a:ext cx="577850" cy="4248150"/>
            <a:chOff x="1389" y="1220"/>
            <a:chExt cx="364" cy="2676"/>
          </a:xfrm>
        </p:grpSpPr>
        <p:sp>
          <p:nvSpPr>
            <p:cNvPr id="12326" name="Text Box 52"/>
            <p:cNvSpPr txBox="1">
              <a:spLocks noChangeArrowheads="1"/>
            </p:cNvSpPr>
            <p:nvPr/>
          </p:nvSpPr>
          <p:spPr bwMode="auto">
            <a:xfrm>
              <a:off x="1389" y="1220"/>
              <a:ext cx="3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$200</a:t>
              </a:r>
            </a:p>
          </p:txBody>
        </p:sp>
        <p:sp>
          <p:nvSpPr>
            <p:cNvPr id="12327" name="Text Box 53"/>
            <p:cNvSpPr txBox="1">
              <a:spLocks noChangeArrowheads="1"/>
            </p:cNvSpPr>
            <p:nvPr/>
          </p:nvSpPr>
          <p:spPr bwMode="auto">
            <a:xfrm>
              <a:off x="1451" y="1841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150</a:t>
              </a:r>
            </a:p>
          </p:txBody>
        </p:sp>
        <p:sp>
          <p:nvSpPr>
            <p:cNvPr id="12328" name="Text Box 54"/>
            <p:cNvSpPr txBox="1">
              <a:spLocks noChangeArrowheads="1"/>
            </p:cNvSpPr>
            <p:nvPr/>
          </p:nvSpPr>
          <p:spPr bwMode="auto">
            <a:xfrm>
              <a:off x="1451" y="2462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100</a:t>
              </a:r>
            </a:p>
          </p:txBody>
        </p:sp>
        <p:sp>
          <p:nvSpPr>
            <p:cNvPr id="12329" name="Text Box 55"/>
            <p:cNvSpPr txBox="1">
              <a:spLocks noChangeArrowheads="1"/>
            </p:cNvSpPr>
            <p:nvPr/>
          </p:nvSpPr>
          <p:spPr bwMode="auto">
            <a:xfrm>
              <a:off x="1513" y="308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50</a:t>
              </a:r>
            </a:p>
          </p:txBody>
        </p:sp>
        <p:sp>
          <p:nvSpPr>
            <p:cNvPr id="12330" name="Text Box 56"/>
            <p:cNvSpPr txBox="1">
              <a:spLocks noChangeArrowheads="1"/>
            </p:cNvSpPr>
            <p:nvPr/>
          </p:nvSpPr>
          <p:spPr bwMode="auto">
            <a:xfrm>
              <a:off x="1575" y="37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0</a:t>
              </a:r>
            </a:p>
          </p:txBody>
        </p:sp>
      </p:grpSp>
      <p:grpSp>
        <p:nvGrpSpPr>
          <p:cNvPr id="12297" name="Group 67"/>
          <p:cNvGrpSpPr>
            <a:grpSpLocks/>
          </p:cNvGrpSpPr>
          <p:nvPr/>
        </p:nvGrpSpPr>
        <p:grpSpPr bwMode="auto">
          <a:xfrm>
            <a:off x="2438400" y="5449888"/>
            <a:ext cx="5186363" cy="304800"/>
            <a:chOff x="1958" y="3789"/>
            <a:chExt cx="3267" cy="192"/>
          </a:xfrm>
        </p:grpSpPr>
        <p:sp>
          <p:nvSpPr>
            <p:cNvPr id="12316" name="Text Box 57"/>
            <p:cNvSpPr txBox="1">
              <a:spLocks noChangeArrowheads="1"/>
            </p:cNvSpPr>
            <p:nvPr/>
          </p:nvSpPr>
          <p:spPr bwMode="auto">
            <a:xfrm>
              <a:off x="1958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</a:t>
              </a:r>
            </a:p>
          </p:txBody>
        </p:sp>
        <p:sp>
          <p:nvSpPr>
            <p:cNvPr id="12317" name="Text Box 58"/>
            <p:cNvSpPr txBox="1">
              <a:spLocks noChangeArrowheads="1"/>
            </p:cNvSpPr>
            <p:nvPr/>
          </p:nvSpPr>
          <p:spPr bwMode="auto">
            <a:xfrm>
              <a:off x="2306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2</a:t>
              </a:r>
            </a:p>
          </p:txBody>
        </p:sp>
        <p:sp>
          <p:nvSpPr>
            <p:cNvPr id="12318" name="Text Box 59"/>
            <p:cNvSpPr txBox="1">
              <a:spLocks noChangeArrowheads="1"/>
            </p:cNvSpPr>
            <p:nvPr/>
          </p:nvSpPr>
          <p:spPr bwMode="auto">
            <a:xfrm>
              <a:off x="2640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3</a:t>
              </a:r>
            </a:p>
          </p:txBody>
        </p:sp>
        <p:sp>
          <p:nvSpPr>
            <p:cNvPr id="12319" name="Text Box 60"/>
            <p:cNvSpPr txBox="1">
              <a:spLocks noChangeArrowheads="1"/>
            </p:cNvSpPr>
            <p:nvPr/>
          </p:nvSpPr>
          <p:spPr bwMode="auto">
            <a:xfrm>
              <a:off x="2981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4</a:t>
              </a:r>
            </a:p>
          </p:txBody>
        </p:sp>
        <p:sp>
          <p:nvSpPr>
            <p:cNvPr id="12320" name="Text Box 61"/>
            <p:cNvSpPr txBox="1">
              <a:spLocks noChangeArrowheads="1"/>
            </p:cNvSpPr>
            <p:nvPr/>
          </p:nvSpPr>
          <p:spPr bwMode="auto">
            <a:xfrm>
              <a:off x="3322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5</a:t>
              </a:r>
            </a:p>
          </p:txBody>
        </p:sp>
        <p:sp>
          <p:nvSpPr>
            <p:cNvPr id="12321" name="Text Box 62"/>
            <p:cNvSpPr txBox="1">
              <a:spLocks noChangeArrowheads="1"/>
            </p:cNvSpPr>
            <p:nvPr/>
          </p:nvSpPr>
          <p:spPr bwMode="auto">
            <a:xfrm>
              <a:off x="3663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6</a:t>
              </a:r>
            </a:p>
          </p:txBody>
        </p:sp>
        <p:sp>
          <p:nvSpPr>
            <p:cNvPr id="12322" name="Text Box 63"/>
            <p:cNvSpPr txBox="1">
              <a:spLocks noChangeArrowheads="1"/>
            </p:cNvSpPr>
            <p:nvPr/>
          </p:nvSpPr>
          <p:spPr bwMode="auto">
            <a:xfrm>
              <a:off x="3997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7</a:t>
              </a:r>
            </a:p>
          </p:txBody>
        </p:sp>
        <p:sp>
          <p:nvSpPr>
            <p:cNvPr id="12323" name="Text Box 64"/>
            <p:cNvSpPr txBox="1">
              <a:spLocks noChangeArrowheads="1"/>
            </p:cNvSpPr>
            <p:nvPr/>
          </p:nvSpPr>
          <p:spPr bwMode="auto">
            <a:xfrm>
              <a:off x="4338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8</a:t>
              </a:r>
            </a:p>
          </p:txBody>
        </p:sp>
        <p:sp>
          <p:nvSpPr>
            <p:cNvPr id="12324" name="Text Box 65"/>
            <p:cNvSpPr txBox="1">
              <a:spLocks noChangeArrowheads="1"/>
            </p:cNvSpPr>
            <p:nvPr/>
          </p:nvSpPr>
          <p:spPr bwMode="auto">
            <a:xfrm>
              <a:off x="4679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9</a:t>
              </a:r>
            </a:p>
          </p:txBody>
        </p:sp>
        <p:sp>
          <p:nvSpPr>
            <p:cNvPr id="12325" name="Text Box 66"/>
            <p:cNvSpPr txBox="1">
              <a:spLocks noChangeArrowheads="1"/>
            </p:cNvSpPr>
            <p:nvPr/>
          </p:nvSpPr>
          <p:spPr bwMode="auto">
            <a:xfrm>
              <a:off x="4985" y="3789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10</a:t>
              </a:r>
            </a:p>
          </p:txBody>
        </p:sp>
      </p:grpSp>
      <p:sp>
        <p:nvSpPr>
          <p:cNvPr id="12298" name="Text Box 69"/>
          <p:cNvSpPr txBox="1">
            <a:spLocks noChangeArrowheads="1"/>
          </p:cNvSpPr>
          <p:nvPr/>
        </p:nvSpPr>
        <p:spPr bwMode="auto">
          <a:xfrm>
            <a:off x="4494213" y="56118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Output</a:t>
            </a:r>
          </a:p>
        </p:txBody>
      </p:sp>
      <p:sp>
        <p:nvSpPr>
          <p:cNvPr id="44" name="Rectangle 83"/>
          <p:cNvSpPr>
            <a:spLocks noChangeArrowheads="1"/>
          </p:cNvSpPr>
          <p:nvPr/>
        </p:nvSpPr>
        <p:spPr bwMode="auto">
          <a:xfrm>
            <a:off x="2051050" y="2820988"/>
            <a:ext cx="4845050" cy="685800"/>
          </a:xfrm>
          <a:prstGeom prst="rect">
            <a:avLst/>
          </a:prstGeom>
          <a:solidFill>
            <a:srgbClr val="4D95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Text Box 85"/>
          <p:cNvSpPr txBox="1">
            <a:spLocks noChangeArrowheads="1"/>
          </p:cNvSpPr>
          <p:nvPr/>
        </p:nvSpPr>
        <p:spPr bwMode="auto">
          <a:xfrm>
            <a:off x="3549650" y="2838450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/>
              <a:t>Economic Profit</a:t>
            </a:r>
          </a:p>
        </p:txBody>
      </p:sp>
      <p:sp>
        <p:nvSpPr>
          <p:cNvPr id="46" name="Line 71"/>
          <p:cNvSpPr>
            <a:spLocks noChangeShapeType="1"/>
          </p:cNvSpPr>
          <p:nvPr/>
        </p:nvSpPr>
        <p:spPr bwMode="auto">
          <a:xfrm>
            <a:off x="2039938" y="2832100"/>
            <a:ext cx="5649912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7021513" y="2846388"/>
            <a:ext cx="868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P</a:t>
            </a:r>
          </a:p>
        </p:txBody>
      </p:sp>
      <p:sp>
        <p:nvSpPr>
          <p:cNvPr id="48" name="Freeform 73"/>
          <p:cNvSpPr>
            <a:spLocks/>
          </p:cNvSpPr>
          <p:nvPr/>
        </p:nvSpPr>
        <p:spPr bwMode="auto">
          <a:xfrm>
            <a:off x="2312988" y="2547938"/>
            <a:ext cx="5051425" cy="1744662"/>
          </a:xfrm>
          <a:custGeom>
            <a:avLst/>
            <a:gdLst>
              <a:gd name="T0" fmla="*/ 0 w 3182"/>
              <a:gd name="T1" fmla="*/ 2147483647 h 1099"/>
              <a:gd name="T2" fmla="*/ 2147483647 w 3182"/>
              <a:gd name="T3" fmla="*/ 2147483647 h 1099"/>
              <a:gd name="T4" fmla="*/ 2147483647 w 3182"/>
              <a:gd name="T5" fmla="*/ 2147483647 h 1099"/>
              <a:gd name="T6" fmla="*/ 2147483647 w 3182"/>
              <a:gd name="T7" fmla="*/ 2147483647 h 1099"/>
              <a:gd name="T8" fmla="*/ 2147483647 w 3182"/>
              <a:gd name="T9" fmla="*/ 0 h 1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2"/>
              <a:gd name="T16" fmla="*/ 0 h 1099"/>
              <a:gd name="T17" fmla="*/ 3182 w 3182"/>
              <a:gd name="T18" fmla="*/ 1099 h 10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2" h="1099">
                <a:moveTo>
                  <a:pt x="0" y="672"/>
                </a:moveTo>
                <a:cubicBezTo>
                  <a:pt x="345" y="883"/>
                  <a:pt x="691" y="1095"/>
                  <a:pt x="1035" y="1097"/>
                </a:cubicBezTo>
                <a:cubicBezTo>
                  <a:pt x="1379" y="1099"/>
                  <a:pt x="1754" y="840"/>
                  <a:pt x="2064" y="686"/>
                </a:cubicBezTo>
                <a:cubicBezTo>
                  <a:pt x="2374" y="532"/>
                  <a:pt x="2708" y="286"/>
                  <a:pt x="2894" y="172"/>
                </a:cubicBezTo>
                <a:cubicBezTo>
                  <a:pt x="3080" y="58"/>
                  <a:pt x="3131" y="29"/>
                  <a:pt x="3182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9" name="Text Box 74"/>
          <p:cNvSpPr txBox="1">
            <a:spLocks noChangeArrowheads="1"/>
          </p:cNvSpPr>
          <p:nvPr/>
        </p:nvSpPr>
        <p:spPr bwMode="auto">
          <a:xfrm>
            <a:off x="7313613" y="2293938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MC</a:t>
            </a:r>
          </a:p>
        </p:txBody>
      </p:sp>
      <p:sp>
        <p:nvSpPr>
          <p:cNvPr id="50" name="Oval 75"/>
          <p:cNvSpPr>
            <a:spLocks noChangeArrowheads="1"/>
          </p:cNvSpPr>
          <p:nvPr/>
        </p:nvSpPr>
        <p:spPr bwMode="auto">
          <a:xfrm>
            <a:off x="6851650" y="2779713"/>
            <a:ext cx="109538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040438" y="2198688"/>
            <a:ext cx="1049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MC</a:t>
            </a:r>
          </a:p>
        </p:txBody>
      </p:sp>
      <p:sp>
        <p:nvSpPr>
          <p:cNvPr id="52" name="Line 77"/>
          <p:cNvSpPr>
            <a:spLocks noChangeShapeType="1"/>
          </p:cNvSpPr>
          <p:nvPr/>
        </p:nvSpPr>
        <p:spPr bwMode="auto">
          <a:xfrm>
            <a:off x="6591300" y="2462213"/>
            <a:ext cx="293688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79"/>
          <p:cNvSpPr>
            <a:spLocks/>
          </p:cNvSpPr>
          <p:nvPr/>
        </p:nvSpPr>
        <p:spPr bwMode="auto">
          <a:xfrm>
            <a:off x="2541588" y="3527425"/>
            <a:ext cx="4811712" cy="598488"/>
          </a:xfrm>
          <a:custGeom>
            <a:avLst/>
            <a:gdLst>
              <a:gd name="T0" fmla="*/ 0 w 3031"/>
              <a:gd name="T1" fmla="*/ 2147483647 h 377"/>
              <a:gd name="T2" fmla="*/ 2147483647 w 3031"/>
              <a:gd name="T3" fmla="*/ 2147483647 h 377"/>
              <a:gd name="T4" fmla="*/ 2147483647 w 3031"/>
              <a:gd name="T5" fmla="*/ 2147483647 h 377"/>
              <a:gd name="T6" fmla="*/ 2147483647 w 3031"/>
              <a:gd name="T7" fmla="*/ 2147483647 h 377"/>
              <a:gd name="T8" fmla="*/ 2147483647 w 3031"/>
              <a:gd name="T9" fmla="*/ 2147483647 h 377"/>
              <a:gd name="T10" fmla="*/ 2147483647 w 3031"/>
              <a:gd name="T11" fmla="*/ 0 h 3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1"/>
              <a:gd name="T19" fmla="*/ 0 h 377"/>
              <a:gd name="T20" fmla="*/ 3031 w 3031"/>
              <a:gd name="T21" fmla="*/ 377 h 3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1" h="377">
                <a:moveTo>
                  <a:pt x="0" y="48"/>
                </a:moveTo>
                <a:cubicBezTo>
                  <a:pt x="168" y="94"/>
                  <a:pt x="776" y="269"/>
                  <a:pt x="1008" y="323"/>
                </a:cubicBezTo>
                <a:cubicBezTo>
                  <a:pt x="1240" y="377"/>
                  <a:pt x="1217" y="374"/>
                  <a:pt x="1392" y="371"/>
                </a:cubicBezTo>
                <a:cubicBezTo>
                  <a:pt x="1567" y="368"/>
                  <a:pt x="1827" y="350"/>
                  <a:pt x="2057" y="302"/>
                </a:cubicBezTo>
                <a:cubicBezTo>
                  <a:pt x="2287" y="254"/>
                  <a:pt x="2608" y="133"/>
                  <a:pt x="2770" y="83"/>
                </a:cubicBezTo>
                <a:cubicBezTo>
                  <a:pt x="2932" y="33"/>
                  <a:pt x="2977" y="17"/>
                  <a:pt x="303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80"/>
          <p:cNvSpPr txBox="1">
            <a:spLocks noChangeArrowheads="1"/>
          </p:cNvSpPr>
          <p:nvPr/>
        </p:nvSpPr>
        <p:spPr bwMode="auto">
          <a:xfrm>
            <a:off x="7227888" y="3513138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AVC</a:t>
            </a:r>
          </a:p>
        </p:txBody>
      </p:sp>
      <p:sp>
        <p:nvSpPr>
          <p:cNvPr id="55" name="Freeform 81"/>
          <p:cNvSpPr>
            <a:spLocks/>
          </p:cNvSpPr>
          <p:nvPr/>
        </p:nvSpPr>
        <p:spPr bwMode="auto">
          <a:xfrm>
            <a:off x="2584450" y="1698625"/>
            <a:ext cx="4746625" cy="2044700"/>
          </a:xfrm>
          <a:custGeom>
            <a:avLst/>
            <a:gdLst>
              <a:gd name="T0" fmla="*/ 0 w 2990"/>
              <a:gd name="T1" fmla="*/ 0 h 1288"/>
              <a:gd name="T2" fmla="*/ 2147483647 w 2990"/>
              <a:gd name="T3" fmla="*/ 2147483647 h 1288"/>
              <a:gd name="T4" fmla="*/ 2147483647 w 2990"/>
              <a:gd name="T5" fmla="*/ 2147483647 h 1288"/>
              <a:gd name="T6" fmla="*/ 2147483647 w 2990"/>
              <a:gd name="T7" fmla="*/ 2147483647 h 1288"/>
              <a:gd name="T8" fmla="*/ 2147483647 w 2990"/>
              <a:gd name="T9" fmla="*/ 2147483647 h 1288"/>
              <a:gd name="T10" fmla="*/ 2147483647 w 2990"/>
              <a:gd name="T11" fmla="*/ 2147483647 h 1288"/>
              <a:gd name="T12" fmla="*/ 2147483647 w 2990"/>
              <a:gd name="T13" fmla="*/ 2147483647 h 1288"/>
              <a:gd name="T14" fmla="*/ 2147483647 w 2990"/>
              <a:gd name="T15" fmla="*/ 2147483647 h 1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90"/>
              <a:gd name="T25" fmla="*/ 0 h 1288"/>
              <a:gd name="T26" fmla="*/ 2990 w 2990"/>
              <a:gd name="T27" fmla="*/ 1288 h 1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90" h="1288">
                <a:moveTo>
                  <a:pt x="0" y="0"/>
                </a:moveTo>
                <a:cubicBezTo>
                  <a:pt x="118" y="274"/>
                  <a:pt x="237" y="548"/>
                  <a:pt x="350" y="713"/>
                </a:cubicBezTo>
                <a:cubicBezTo>
                  <a:pt x="463" y="878"/>
                  <a:pt x="566" y="919"/>
                  <a:pt x="679" y="988"/>
                </a:cubicBezTo>
                <a:cubicBezTo>
                  <a:pt x="792" y="1057"/>
                  <a:pt x="842" y="1078"/>
                  <a:pt x="1029" y="1125"/>
                </a:cubicBezTo>
                <a:cubicBezTo>
                  <a:pt x="1216" y="1172"/>
                  <a:pt x="1579" y="1250"/>
                  <a:pt x="1804" y="1269"/>
                </a:cubicBezTo>
                <a:cubicBezTo>
                  <a:pt x="2029" y="1288"/>
                  <a:pt x="2228" y="1264"/>
                  <a:pt x="2380" y="1241"/>
                </a:cubicBezTo>
                <a:cubicBezTo>
                  <a:pt x="2532" y="1218"/>
                  <a:pt x="2614" y="1171"/>
                  <a:pt x="2716" y="1132"/>
                </a:cubicBezTo>
                <a:cubicBezTo>
                  <a:pt x="2818" y="1093"/>
                  <a:pt x="2904" y="1050"/>
                  <a:pt x="2990" y="1008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82"/>
          <p:cNvSpPr txBox="1">
            <a:spLocks noChangeArrowheads="1"/>
          </p:cNvSpPr>
          <p:nvPr/>
        </p:nvSpPr>
        <p:spPr bwMode="auto">
          <a:xfrm>
            <a:off x="7302500" y="31210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ATC</a:t>
            </a:r>
          </a:p>
        </p:txBody>
      </p:sp>
      <p:sp>
        <p:nvSpPr>
          <p:cNvPr id="57" name="Text Box 86"/>
          <p:cNvSpPr txBox="1">
            <a:spLocks noChangeArrowheads="1"/>
          </p:cNvSpPr>
          <p:nvPr/>
        </p:nvSpPr>
        <p:spPr bwMode="auto">
          <a:xfrm>
            <a:off x="1304925" y="2684463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P</a:t>
            </a:r>
            <a:r>
              <a:rPr lang="en-US" altLang="en-US" sz="1400" b="1"/>
              <a:t>=$131</a:t>
            </a:r>
          </a:p>
        </p:txBody>
      </p:sp>
      <p:sp>
        <p:nvSpPr>
          <p:cNvPr id="58" name="Text Box 87"/>
          <p:cNvSpPr txBox="1">
            <a:spLocks noChangeArrowheads="1"/>
          </p:cNvSpPr>
          <p:nvPr/>
        </p:nvSpPr>
        <p:spPr bwMode="auto">
          <a:xfrm>
            <a:off x="1973263" y="3875088"/>
            <a:ext cx="957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A</a:t>
            </a:r>
            <a:r>
              <a:rPr lang="en-US" altLang="en-US" sz="1400" b="1"/>
              <a:t>=$97.78</a:t>
            </a:r>
          </a:p>
        </p:txBody>
      </p:sp>
      <p:sp>
        <p:nvSpPr>
          <p:cNvPr id="59" name="Line 89"/>
          <p:cNvSpPr>
            <a:spLocks noChangeShapeType="1"/>
          </p:cNvSpPr>
          <p:nvPr/>
        </p:nvSpPr>
        <p:spPr bwMode="auto">
          <a:xfrm flipH="1" flipV="1">
            <a:off x="2084388" y="3538538"/>
            <a:ext cx="293687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Oval 90"/>
          <p:cNvSpPr>
            <a:spLocks noChangeArrowheads="1"/>
          </p:cNvSpPr>
          <p:nvPr/>
        </p:nvSpPr>
        <p:spPr bwMode="auto">
          <a:xfrm>
            <a:off x="6721475" y="5421313"/>
            <a:ext cx="358775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7" grpId="0"/>
      <p:bldP spid="49" grpId="0"/>
      <p:bldP spid="50" grpId="0" animBg="1"/>
      <p:bldP spid="51" grpId="0"/>
      <p:bldP spid="54" grpId="0"/>
      <p:bldP spid="56" grpId="0"/>
      <p:bldP spid="57" grpId="0"/>
      <p:bldP spid="58" grpId="0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Loss-Minimizing Case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pic>
        <p:nvPicPr>
          <p:cNvPr id="3" name="Content Placeholder 2" descr="Book1 Economics (Campbell R. McConnell, Stanley L. Brue etc.).pdf - Adobe Acrobat Pro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t="41705" r="20728" b="13216"/>
          <a:stretch/>
        </p:blipFill>
        <p:spPr>
          <a:xfrm>
            <a:off x="100580" y="1431468"/>
            <a:ext cx="8867923" cy="3510645"/>
          </a:xfrm>
        </p:spPr>
      </p:pic>
    </p:spTree>
    <p:extLst>
      <p:ext uri="{BB962C8B-B14F-4D97-AF65-F5344CB8AC3E}">
        <p14:creationId xmlns:p14="http://schemas.microsoft.com/office/powerpoint/2010/main" val="159846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Loss-Minimizing Case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Loss minimization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Still produce because P &gt; minAVC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Losses at a minimum where MR=MC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1686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Loss-Minimizing Case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835025" y="1524000"/>
            <a:ext cx="6981825" cy="4606925"/>
            <a:chOff x="998" y="1220"/>
            <a:chExt cx="4398" cy="2902"/>
          </a:xfrm>
          <a:noFill/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714" y="1318"/>
              <a:ext cx="3682" cy="2486"/>
              <a:chOff x="1714" y="1318"/>
              <a:chExt cx="3682" cy="2486"/>
            </a:xfrm>
            <a:grpFill/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714" y="1322"/>
                <a:ext cx="3682" cy="2482"/>
                <a:chOff x="1889" y="1322"/>
                <a:chExt cx="3401" cy="2482"/>
              </a:xfrm>
              <a:grpFill/>
            </p:grpSpPr>
            <p:sp>
              <p:nvSpPr>
                <p:cNvPr id="43" name="Rectangle 5"/>
                <p:cNvSpPr>
                  <a:spLocks noChangeArrowheads="1"/>
                </p:cNvSpPr>
                <p:nvPr/>
              </p:nvSpPr>
              <p:spPr bwMode="auto">
                <a:xfrm>
                  <a:off x="1889" y="1322"/>
                  <a:ext cx="3395" cy="2482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4" name="Line 6"/>
                <p:cNvSpPr>
                  <a:spLocks noChangeShapeType="1"/>
                </p:cNvSpPr>
                <p:nvPr/>
              </p:nvSpPr>
              <p:spPr bwMode="auto">
                <a:xfrm>
                  <a:off x="1889" y="3181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5" name="Line 7"/>
                <p:cNvSpPr>
                  <a:spLocks noChangeShapeType="1"/>
                </p:cNvSpPr>
                <p:nvPr/>
              </p:nvSpPr>
              <p:spPr bwMode="auto">
                <a:xfrm>
                  <a:off x="1889" y="2563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714" y="1940"/>
                <a:ext cx="36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094" y="1318"/>
                <a:ext cx="3110" cy="2483"/>
                <a:chOff x="2230" y="1346"/>
                <a:chExt cx="3110" cy="2455"/>
              </a:xfrm>
              <a:grpFill/>
            </p:grpSpPr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307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4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2729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5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3764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6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3421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 rot="-5400000">
                  <a:off x="169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8" name="Line 15"/>
                <p:cNvSpPr>
                  <a:spLocks noChangeShapeType="1"/>
                </p:cNvSpPr>
                <p:nvPr/>
              </p:nvSpPr>
              <p:spPr bwMode="auto">
                <a:xfrm rot="-5400000">
                  <a:off x="1348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 rot="-5400000">
                  <a:off x="100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 rot="-5400000">
                  <a:off x="238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2040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411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 rot="-5400000">
              <a:off x="428" y="2360"/>
              <a:ext cx="137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Cost and Revenue</a:t>
              </a: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389" y="1220"/>
              <a:ext cx="364" cy="2676"/>
              <a:chOff x="1389" y="1220"/>
              <a:chExt cx="364" cy="2676"/>
            </a:xfrm>
            <a:grpFill/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389" y="1220"/>
                <a:ext cx="36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$200</a:t>
                </a: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1451" y="1841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150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1451" y="2462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100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513" y="3083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50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1575" y="3704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958" y="3789"/>
              <a:ext cx="3267" cy="192"/>
              <a:chOff x="1958" y="3789"/>
              <a:chExt cx="3267" cy="192"/>
            </a:xfrm>
            <a:grpFill/>
          </p:grpSpPr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195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>
                <a:off x="2306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2981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4</a:t>
                </a: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3322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</a:t>
                </a: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3663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6</a:t>
                </a:r>
              </a:p>
            </p:txBody>
          </p: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3997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7</a:t>
                </a:r>
              </a:p>
            </p:txBody>
          </p:sp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433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8</a:t>
                </a:r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4679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9</a:t>
                </a:r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4985" y="3789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</a:t>
                </a:r>
              </a:p>
            </p:txBody>
          </p:sp>
        </p:grp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3253" y="3891"/>
              <a:ext cx="5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Output</a:t>
              </a:r>
            </a:p>
          </p:txBody>
        </p:sp>
      </p:grp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971675" y="3657600"/>
            <a:ext cx="3233738" cy="185738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3748088" y="28130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/>
              <a:t>Loss</a:t>
            </a: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1960563" y="3862388"/>
            <a:ext cx="5649912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6942138" y="3843338"/>
            <a:ext cx="868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P</a:t>
            </a:r>
          </a:p>
        </p:txBody>
      </p:sp>
      <p:sp>
        <p:nvSpPr>
          <p:cNvPr id="50" name="Freeform 45"/>
          <p:cNvSpPr>
            <a:spLocks/>
          </p:cNvSpPr>
          <p:nvPr/>
        </p:nvSpPr>
        <p:spPr bwMode="auto">
          <a:xfrm>
            <a:off x="2255838" y="2624138"/>
            <a:ext cx="4899025" cy="1820862"/>
          </a:xfrm>
          <a:custGeom>
            <a:avLst/>
            <a:gdLst>
              <a:gd name="T0" fmla="*/ 0 w 3182"/>
              <a:gd name="T1" fmla="*/ 2147483647 h 1099"/>
              <a:gd name="T2" fmla="*/ 2147483647 w 3182"/>
              <a:gd name="T3" fmla="*/ 2147483647 h 1099"/>
              <a:gd name="T4" fmla="*/ 2147483647 w 3182"/>
              <a:gd name="T5" fmla="*/ 2147483647 h 1099"/>
              <a:gd name="T6" fmla="*/ 2147483647 w 3182"/>
              <a:gd name="T7" fmla="*/ 2147483647 h 1099"/>
              <a:gd name="T8" fmla="*/ 2147483647 w 3182"/>
              <a:gd name="T9" fmla="*/ 0 h 1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2"/>
              <a:gd name="T16" fmla="*/ 0 h 1099"/>
              <a:gd name="T17" fmla="*/ 3182 w 3182"/>
              <a:gd name="T18" fmla="*/ 1099 h 10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2" h="1099">
                <a:moveTo>
                  <a:pt x="0" y="672"/>
                </a:moveTo>
                <a:cubicBezTo>
                  <a:pt x="345" y="883"/>
                  <a:pt x="691" y="1095"/>
                  <a:pt x="1035" y="1097"/>
                </a:cubicBezTo>
                <a:cubicBezTo>
                  <a:pt x="1379" y="1099"/>
                  <a:pt x="1754" y="840"/>
                  <a:pt x="2064" y="686"/>
                </a:cubicBezTo>
                <a:cubicBezTo>
                  <a:pt x="2374" y="532"/>
                  <a:pt x="2708" y="286"/>
                  <a:pt x="2894" y="172"/>
                </a:cubicBezTo>
                <a:cubicBezTo>
                  <a:pt x="3080" y="58"/>
                  <a:pt x="3131" y="29"/>
                  <a:pt x="3182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7234238" y="2446338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MC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7237413" y="3532188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AVC</a:t>
            </a: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2505075" y="1673225"/>
            <a:ext cx="4746625" cy="2044700"/>
          </a:xfrm>
          <a:custGeom>
            <a:avLst/>
            <a:gdLst>
              <a:gd name="T0" fmla="*/ 0 w 2990"/>
              <a:gd name="T1" fmla="*/ 0 h 1288"/>
              <a:gd name="T2" fmla="*/ 2147483647 w 2990"/>
              <a:gd name="T3" fmla="*/ 2147483647 h 1288"/>
              <a:gd name="T4" fmla="*/ 2147483647 w 2990"/>
              <a:gd name="T5" fmla="*/ 2147483647 h 1288"/>
              <a:gd name="T6" fmla="*/ 2147483647 w 2990"/>
              <a:gd name="T7" fmla="*/ 2147483647 h 1288"/>
              <a:gd name="T8" fmla="*/ 2147483647 w 2990"/>
              <a:gd name="T9" fmla="*/ 2147483647 h 1288"/>
              <a:gd name="T10" fmla="*/ 2147483647 w 2990"/>
              <a:gd name="T11" fmla="*/ 2147483647 h 1288"/>
              <a:gd name="T12" fmla="*/ 2147483647 w 2990"/>
              <a:gd name="T13" fmla="*/ 2147483647 h 1288"/>
              <a:gd name="T14" fmla="*/ 2147483647 w 2990"/>
              <a:gd name="T15" fmla="*/ 2147483647 h 1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90"/>
              <a:gd name="T25" fmla="*/ 0 h 1288"/>
              <a:gd name="T26" fmla="*/ 2990 w 2990"/>
              <a:gd name="T27" fmla="*/ 1288 h 1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90" h="1288">
                <a:moveTo>
                  <a:pt x="0" y="0"/>
                </a:moveTo>
                <a:cubicBezTo>
                  <a:pt x="118" y="274"/>
                  <a:pt x="237" y="548"/>
                  <a:pt x="350" y="713"/>
                </a:cubicBezTo>
                <a:cubicBezTo>
                  <a:pt x="463" y="878"/>
                  <a:pt x="566" y="919"/>
                  <a:pt x="679" y="988"/>
                </a:cubicBezTo>
                <a:cubicBezTo>
                  <a:pt x="792" y="1057"/>
                  <a:pt x="842" y="1078"/>
                  <a:pt x="1029" y="1125"/>
                </a:cubicBezTo>
                <a:cubicBezTo>
                  <a:pt x="1216" y="1172"/>
                  <a:pt x="1579" y="1250"/>
                  <a:pt x="1804" y="1269"/>
                </a:cubicBezTo>
                <a:cubicBezTo>
                  <a:pt x="2029" y="1288"/>
                  <a:pt x="2228" y="1264"/>
                  <a:pt x="2380" y="1241"/>
                </a:cubicBezTo>
                <a:cubicBezTo>
                  <a:pt x="2532" y="1218"/>
                  <a:pt x="2614" y="1171"/>
                  <a:pt x="2716" y="1132"/>
                </a:cubicBezTo>
                <a:cubicBezTo>
                  <a:pt x="2818" y="1093"/>
                  <a:pt x="2904" y="1050"/>
                  <a:pt x="2990" y="1008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7223125" y="32734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ATC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1304925" y="3732213"/>
            <a:ext cx="701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P</a:t>
            </a:r>
            <a:r>
              <a:rPr lang="en-US" altLang="en-US" sz="1400" b="1"/>
              <a:t>=$81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916113" y="3138488"/>
            <a:ext cx="957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A</a:t>
            </a:r>
            <a:r>
              <a:rPr lang="en-US" altLang="en-US" sz="1400" b="1"/>
              <a:t>=$91.67</a:t>
            </a: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1989138" y="3395663"/>
            <a:ext cx="293687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47"/>
          <p:cNvSpPr>
            <a:spLocks noChangeArrowheads="1"/>
          </p:cNvSpPr>
          <p:nvPr/>
        </p:nvSpPr>
        <p:spPr bwMode="auto">
          <a:xfrm>
            <a:off x="5160963" y="3813175"/>
            <a:ext cx="109537" cy="1095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1962150" y="4268788"/>
            <a:ext cx="25463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2247900" y="4379913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V</a:t>
            </a:r>
            <a:r>
              <a:rPr lang="en-US" altLang="en-US" sz="1400" b="1"/>
              <a:t> = $75</a:t>
            </a:r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 flipH="1" flipV="1">
            <a:off x="2005013" y="4300538"/>
            <a:ext cx="304800" cy="239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64"/>
          <p:cNvSpPr>
            <a:spLocks noChangeArrowheads="1"/>
          </p:cNvSpPr>
          <p:nvPr/>
        </p:nvSpPr>
        <p:spPr bwMode="auto">
          <a:xfrm>
            <a:off x="5157788" y="3598863"/>
            <a:ext cx="109537" cy="1095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 flipH="1">
            <a:off x="3692525" y="3224213"/>
            <a:ext cx="349250" cy="565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50"/>
          <p:cNvSpPr>
            <a:spLocks/>
          </p:cNvSpPr>
          <p:nvPr/>
        </p:nvSpPr>
        <p:spPr bwMode="auto">
          <a:xfrm>
            <a:off x="2462213" y="3679825"/>
            <a:ext cx="4811712" cy="598488"/>
          </a:xfrm>
          <a:custGeom>
            <a:avLst/>
            <a:gdLst>
              <a:gd name="T0" fmla="*/ 0 w 3031"/>
              <a:gd name="T1" fmla="*/ 2147483647 h 377"/>
              <a:gd name="T2" fmla="*/ 2147483647 w 3031"/>
              <a:gd name="T3" fmla="*/ 2147483647 h 377"/>
              <a:gd name="T4" fmla="*/ 2147483647 w 3031"/>
              <a:gd name="T5" fmla="*/ 2147483647 h 377"/>
              <a:gd name="T6" fmla="*/ 2147483647 w 3031"/>
              <a:gd name="T7" fmla="*/ 2147483647 h 377"/>
              <a:gd name="T8" fmla="*/ 2147483647 w 3031"/>
              <a:gd name="T9" fmla="*/ 2147483647 h 377"/>
              <a:gd name="T10" fmla="*/ 2147483647 w 3031"/>
              <a:gd name="T11" fmla="*/ 0 h 3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1"/>
              <a:gd name="T19" fmla="*/ 0 h 377"/>
              <a:gd name="T20" fmla="*/ 3031 w 3031"/>
              <a:gd name="T21" fmla="*/ 377 h 3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1" h="377">
                <a:moveTo>
                  <a:pt x="0" y="48"/>
                </a:moveTo>
                <a:cubicBezTo>
                  <a:pt x="168" y="94"/>
                  <a:pt x="776" y="269"/>
                  <a:pt x="1008" y="323"/>
                </a:cubicBezTo>
                <a:cubicBezTo>
                  <a:pt x="1240" y="377"/>
                  <a:pt x="1217" y="374"/>
                  <a:pt x="1392" y="371"/>
                </a:cubicBezTo>
                <a:cubicBezTo>
                  <a:pt x="1567" y="368"/>
                  <a:pt x="1827" y="350"/>
                  <a:pt x="2057" y="302"/>
                </a:cubicBezTo>
                <a:cubicBezTo>
                  <a:pt x="2287" y="254"/>
                  <a:pt x="2608" y="133"/>
                  <a:pt x="2770" y="83"/>
                </a:cubicBezTo>
                <a:cubicBezTo>
                  <a:pt x="2932" y="33"/>
                  <a:pt x="2977" y="17"/>
                  <a:pt x="303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5165725" y="4184650"/>
            <a:ext cx="109538" cy="1095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7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/>
      <p:bldP spid="51" grpId="0"/>
      <p:bldP spid="52" grpId="0"/>
      <p:bldP spid="54" grpId="0"/>
      <p:bldP spid="55" grpId="0"/>
      <p:bldP spid="56" grpId="0"/>
      <p:bldP spid="58" grpId="0" animBg="1"/>
      <p:bldP spid="61" grpId="0"/>
      <p:bldP spid="63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Shutdown Case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838200" y="1336675"/>
            <a:ext cx="6991350" cy="4606925"/>
            <a:chOff x="992" y="1220"/>
            <a:chExt cx="4404" cy="2902"/>
          </a:xfrm>
          <a:noFill/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1714" y="1318"/>
              <a:ext cx="3682" cy="2486"/>
              <a:chOff x="1714" y="1318"/>
              <a:chExt cx="3682" cy="2486"/>
            </a:xfrm>
            <a:grpFill/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714" y="1322"/>
                <a:ext cx="3682" cy="2482"/>
                <a:chOff x="1889" y="1322"/>
                <a:chExt cx="3401" cy="2482"/>
              </a:xfrm>
              <a:grpFill/>
            </p:grpSpPr>
            <p:sp>
              <p:nvSpPr>
                <p:cNvPr id="102" name="Rectangle 5"/>
                <p:cNvSpPr>
                  <a:spLocks noChangeArrowheads="1"/>
                </p:cNvSpPr>
                <p:nvPr/>
              </p:nvSpPr>
              <p:spPr bwMode="auto">
                <a:xfrm>
                  <a:off x="1889" y="1322"/>
                  <a:ext cx="3395" cy="2482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3" name="Line 6"/>
                <p:cNvSpPr>
                  <a:spLocks noChangeShapeType="1"/>
                </p:cNvSpPr>
                <p:nvPr/>
              </p:nvSpPr>
              <p:spPr bwMode="auto">
                <a:xfrm>
                  <a:off x="1889" y="3181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4" name="Line 7"/>
                <p:cNvSpPr>
                  <a:spLocks noChangeShapeType="1"/>
                </p:cNvSpPr>
                <p:nvPr/>
              </p:nvSpPr>
              <p:spPr bwMode="auto">
                <a:xfrm>
                  <a:off x="1889" y="2563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90" name="Line 8"/>
              <p:cNvSpPr>
                <a:spLocks noChangeShapeType="1"/>
              </p:cNvSpPr>
              <p:nvPr/>
            </p:nvSpPr>
            <p:spPr bwMode="auto">
              <a:xfrm>
                <a:off x="1714" y="1940"/>
                <a:ext cx="36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094" y="1318"/>
                <a:ext cx="3110" cy="2483"/>
                <a:chOff x="2230" y="1346"/>
                <a:chExt cx="3110" cy="2455"/>
              </a:xfrm>
              <a:grpFill/>
            </p:grpSpPr>
            <p:sp>
              <p:nvSpPr>
                <p:cNvPr id="92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307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3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2729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4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3764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5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3421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rot="-5400000">
                  <a:off x="169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 rot="-5400000">
                  <a:off x="1348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8" name="Line 16"/>
                <p:cNvSpPr>
                  <a:spLocks noChangeShapeType="1"/>
                </p:cNvSpPr>
                <p:nvPr/>
              </p:nvSpPr>
              <p:spPr bwMode="auto">
                <a:xfrm rot="-5400000">
                  <a:off x="100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9" name="Line 17"/>
                <p:cNvSpPr>
                  <a:spLocks noChangeShapeType="1"/>
                </p:cNvSpPr>
                <p:nvPr/>
              </p:nvSpPr>
              <p:spPr bwMode="auto">
                <a:xfrm rot="-5400000">
                  <a:off x="238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0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2040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1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411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 rot="-5400000">
              <a:off x="422" y="2353"/>
              <a:ext cx="137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Cost and Revenue</a:t>
              </a: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389" y="1220"/>
              <a:ext cx="364" cy="2676"/>
              <a:chOff x="1389" y="1220"/>
              <a:chExt cx="364" cy="2676"/>
            </a:xfrm>
            <a:grpFill/>
          </p:grpSpPr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1389" y="1220"/>
                <a:ext cx="36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$200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1451" y="1841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150</a:t>
                </a:r>
              </a:p>
            </p:txBody>
          </p:sp>
          <p:sp>
            <p:nvSpPr>
              <p:cNvPr id="86" name="Text Box 24"/>
              <p:cNvSpPr txBox="1">
                <a:spLocks noChangeArrowheads="1"/>
              </p:cNvSpPr>
              <p:nvPr/>
            </p:nvSpPr>
            <p:spPr bwMode="auto">
              <a:xfrm>
                <a:off x="1451" y="2462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100</a:t>
                </a:r>
              </a:p>
            </p:txBody>
          </p: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>
                <a:off x="1513" y="3083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50</a:t>
                </a:r>
              </a:p>
            </p:txBody>
          </p:sp>
          <p:sp>
            <p:nvSpPr>
              <p:cNvPr id="88" name="Text Box 26"/>
              <p:cNvSpPr txBox="1">
                <a:spLocks noChangeArrowheads="1"/>
              </p:cNvSpPr>
              <p:nvPr/>
            </p:nvSpPr>
            <p:spPr bwMode="auto">
              <a:xfrm>
                <a:off x="1575" y="3704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958" y="3789"/>
              <a:ext cx="3267" cy="192"/>
              <a:chOff x="1958" y="3789"/>
              <a:chExt cx="3267" cy="192"/>
            </a:xfrm>
            <a:grpFill/>
          </p:grpSpPr>
          <p:sp>
            <p:nvSpPr>
              <p:cNvPr id="74" name="Text Box 28"/>
              <p:cNvSpPr txBox="1">
                <a:spLocks noChangeArrowheads="1"/>
              </p:cNvSpPr>
              <p:nvPr/>
            </p:nvSpPr>
            <p:spPr bwMode="auto">
              <a:xfrm>
                <a:off x="195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75" name="Text Box 29"/>
              <p:cNvSpPr txBox="1">
                <a:spLocks noChangeArrowheads="1"/>
              </p:cNvSpPr>
              <p:nvPr/>
            </p:nvSpPr>
            <p:spPr bwMode="auto">
              <a:xfrm>
                <a:off x="2306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981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4</a:t>
                </a: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322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</a:t>
                </a:r>
              </a:p>
            </p:txBody>
          </p:sp>
          <p:sp>
            <p:nvSpPr>
              <p:cNvPr id="79" name="Text Box 33"/>
              <p:cNvSpPr txBox="1">
                <a:spLocks noChangeArrowheads="1"/>
              </p:cNvSpPr>
              <p:nvPr/>
            </p:nvSpPr>
            <p:spPr bwMode="auto">
              <a:xfrm>
                <a:off x="3663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6</a:t>
                </a:r>
              </a:p>
            </p:txBody>
          </p: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3997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7</a:t>
                </a:r>
              </a:p>
            </p:txBody>
          </p:sp>
          <p:sp>
            <p:nvSpPr>
              <p:cNvPr id="81" name="Text Box 35"/>
              <p:cNvSpPr txBox="1">
                <a:spLocks noChangeArrowheads="1"/>
              </p:cNvSpPr>
              <p:nvPr/>
            </p:nvSpPr>
            <p:spPr bwMode="auto">
              <a:xfrm>
                <a:off x="433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8</a:t>
                </a:r>
              </a:p>
            </p:txBody>
          </p:sp>
          <p:sp>
            <p:nvSpPr>
              <p:cNvPr id="82" name="Text Box 36"/>
              <p:cNvSpPr txBox="1">
                <a:spLocks noChangeArrowheads="1"/>
              </p:cNvSpPr>
              <p:nvPr/>
            </p:nvSpPr>
            <p:spPr bwMode="auto">
              <a:xfrm>
                <a:off x="4679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9</a:t>
                </a:r>
              </a:p>
            </p:txBody>
          </p:sp>
          <p:sp>
            <p:nvSpPr>
              <p:cNvPr id="83" name="Text Box 37"/>
              <p:cNvSpPr txBox="1">
                <a:spLocks noChangeArrowheads="1"/>
              </p:cNvSpPr>
              <p:nvPr/>
            </p:nvSpPr>
            <p:spPr bwMode="auto">
              <a:xfrm>
                <a:off x="4985" y="3789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</a:t>
                </a:r>
              </a:p>
            </p:txBody>
          </p:sp>
        </p:grp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3253" y="3891"/>
              <a:ext cx="5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Output</a:t>
              </a:r>
            </a:p>
          </p:txBody>
        </p:sp>
      </p:grpSp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1973263" y="4038600"/>
            <a:ext cx="5649912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7666038" y="3886200"/>
            <a:ext cx="868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P</a:t>
            </a:r>
          </a:p>
        </p:txBody>
      </p:sp>
      <p:sp>
        <p:nvSpPr>
          <p:cNvPr id="107" name="Freeform 45"/>
          <p:cNvSpPr>
            <a:spLocks/>
          </p:cNvSpPr>
          <p:nvPr/>
        </p:nvSpPr>
        <p:spPr bwMode="auto">
          <a:xfrm>
            <a:off x="2301875" y="2481263"/>
            <a:ext cx="4899025" cy="1820862"/>
          </a:xfrm>
          <a:custGeom>
            <a:avLst/>
            <a:gdLst>
              <a:gd name="T0" fmla="*/ 0 w 3182"/>
              <a:gd name="T1" fmla="*/ 2147483647 h 1099"/>
              <a:gd name="T2" fmla="*/ 2147483647 w 3182"/>
              <a:gd name="T3" fmla="*/ 2147483647 h 1099"/>
              <a:gd name="T4" fmla="*/ 2147483647 w 3182"/>
              <a:gd name="T5" fmla="*/ 2147483647 h 1099"/>
              <a:gd name="T6" fmla="*/ 2147483647 w 3182"/>
              <a:gd name="T7" fmla="*/ 2147483647 h 1099"/>
              <a:gd name="T8" fmla="*/ 2147483647 w 3182"/>
              <a:gd name="T9" fmla="*/ 0 h 1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2"/>
              <a:gd name="T16" fmla="*/ 0 h 1099"/>
              <a:gd name="T17" fmla="*/ 3182 w 3182"/>
              <a:gd name="T18" fmla="*/ 1099 h 10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2" h="1099">
                <a:moveTo>
                  <a:pt x="0" y="672"/>
                </a:moveTo>
                <a:cubicBezTo>
                  <a:pt x="345" y="883"/>
                  <a:pt x="691" y="1095"/>
                  <a:pt x="1035" y="1097"/>
                </a:cubicBezTo>
                <a:cubicBezTo>
                  <a:pt x="1379" y="1099"/>
                  <a:pt x="1754" y="840"/>
                  <a:pt x="2064" y="686"/>
                </a:cubicBezTo>
                <a:cubicBezTo>
                  <a:pt x="2374" y="532"/>
                  <a:pt x="2708" y="286"/>
                  <a:pt x="2894" y="172"/>
                </a:cubicBezTo>
                <a:cubicBezTo>
                  <a:pt x="3080" y="58"/>
                  <a:pt x="3131" y="29"/>
                  <a:pt x="3182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8" name="Text Box 46"/>
          <p:cNvSpPr txBox="1">
            <a:spLocks noChangeArrowheads="1"/>
          </p:cNvSpPr>
          <p:nvPr/>
        </p:nvSpPr>
        <p:spPr bwMode="auto">
          <a:xfrm>
            <a:off x="7246938" y="2259013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MC</a:t>
            </a:r>
          </a:p>
        </p:txBody>
      </p:sp>
      <p:sp>
        <p:nvSpPr>
          <p:cNvPr id="109" name="Text Box 47"/>
          <p:cNvSpPr txBox="1">
            <a:spLocks noChangeArrowheads="1"/>
          </p:cNvSpPr>
          <p:nvPr/>
        </p:nvSpPr>
        <p:spPr bwMode="auto">
          <a:xfrm>
            <a:off x="7239000" y="34290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AVC</a:t>
            </a:r>
          </a:p>
        </p:txBody>
      </p:sp>
      <p:sp>
        <p:nvSpPr>
          <p:cNvPr id="110" name="Freeform 48"/>
          <p:cNvSpPr>
            <a:spLocks/>
          </p:cNvSpPr>
          <p:nvPr/>
        </p:nvSpPr>
        <p:spPr bwMode="auto">
          <a:xfrm>
            <a:off x="2517775" y="1485900"/>
            <a:ext cx="4746625" cy="2044700"/>
          </a:xfrm>
          <a:custGeom>
            <a:avLst/>
            <a:gdLst>
              <a:gd name="T0" fmla="*/ 0 w 2990"/>
              <a:gd name="T1" fmla="*/ 0 h 1288"/>
              <a:gd name="T2" fmla="*/ 2147483647 w 2990"/>
              <a:gd name="T3" fmla="*/ 2147483647 h 1288"/>
              <a:gd name="T4" fmla="*/ 2147483647 w 2990"/>
              <a:gd name="T5" fmla="*/ 2147483647 h 1288"/>
              <a:gd name="T6" fmla="*/ 2147483647 w 2990"/>
              <a:gd name="T7" fmla="*/ 2147483647 h 1288"/>
              <a:gd name="T8" fmla="*/ 2147483647 w 2990"/>
              <a:gd name="T9" fmla="*/ 2147483647 h 1288"/>
              <a:gd name="T10" fmla="*/ 2147483647 w 2990"/>
              <a:gd name="T11" fmla="*/ 2147483647 h 1288"/>
              <a:gd name="T12" fmla="*/ 2147483647 w 2990"/>
              <a:gd name="T13" fmla="*/ 2147483647 h 1288"/>
              <a:gd name="T14" fmla="*/ 2147483647 w 2990"/>
              <a:gd name="T15" fmla="*/ 2147483647 h 1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90"/>
              <a:gd name="T25" fmla="*/ 0 h 1288"/>
              <a:gd name="T26" fmla="*/ 2990 w 2990"/>
              <a:gd name="T27" fmla="*/ 1288 h 1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90" h="1288">
                <a:moveTo>
                  <a:pt x="0" y="0"/>
                </a:moveTo>
                <a:cubicBezTo>
                  <a:pt x="118" y="274"/>
                  <a:pt x="237" y="548"/>
                  <a:pt x="350" y="713"/>
                </a:cubicBezTo>
                <a:cubicBezTo>
                  <a:pt x="463" y="878"/>
                  <a:pt x="566" y="919"/>
                  <a:pt x="679" y="988"/>
                </a:cubicBezTo>
                <a:cubicBezTo>
                  <a:pt x="792" y="1057"/>
                  <a:pt x="842" y="1078"/>
                  <a:pt x="1029" y="1125"/>
                </a:cubicBezTo>
                <a:cubicBezTo>
                  <a:pt x="1216" y="1172"/>
                  <a:pt x="1579" y="1250"/>
                  <a:pt x="1804" y="1269"/>
                </a:cubicBezTo>
                <a:cubicBezTo>
                  <a:pt x="2029" y="1288"/>
                  <a:pt x="2228" y="1264"/>
                  <a:pt x="2380" y="1241"/>
                </a:cubicBezTo>
                <a:cubicBezTo>
                  <a:pt x="2532" y="1218"/>
                  <a:pt x="2614" y="1171"/>
                  <a:pt x="2716" y="1132"/>
                </a:cubicBezTo>
                <a:cubicBezTo>
                  <a:pt x="2818" y="1093"/>
                  <a:pt x="2904" y="1050"/>
                  <a:pt x="2990" y="1008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7235825" y="2897188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ATC</a:t>
            </a:r>
          </a:p>
        </p:txBody>
      </p:sp>
      <p:sp>
        <p:nvSpPr>
          <p:cNvPr id="112" name="Text Box 51"/>
          <p:cNvSpPr txBox="1">
            <a:spLocks noChangeArrowheads="1"/>
          </p:cNvSpPr>
          <p:nvPr/>
        </p:nvSpPr>
        <p:spPr bwMode="auto">
          <a:xfrm>
            <a:off x="1319213" y="4011613"/>
            <a:ext cx="701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P</a:t>
            </a:r>
            <a:r>
              <a:rPr lang="en-US" altLang="en-US" sz="1400" b="1"/>
              <a:t>=$71</a:t>
            </a:r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H="1">
            <a:off x="2025650" y="4059238"/>
            <a:ext cx="2698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2260600" y="3125788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V</a:t>
            </a:r>
            <a:r>
              <a:rPr lang="en-US" altLang="en-US" sz="1400" b="1"/>
              <a:t> = $74</a:t>
            </a:r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 rot="300000" flipH="1">
            <a:off x="2017713" y="3371850"/>
            <a:ext cx="358775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62"/>
          <p:cNvSpPr>
            <a:spLocks/>
          </p:cNvSpPr>
          <p:nvPr/>
        </p:nvSpPr>
        <p:spPr bwMode="auto">
          <a:xfrm>
            <a:off x="2474913" y="3287713"/>
            <a:ext cx="4811712" cy="598487"/>
          </a:xfrm>
          <a:custGeom>
            <a:avLst/>
            <a:gdLst>
              <a:gd name="T0" fmla="*/ 0 w 3031"/>
              <a:gd name="T1" fmla="*/ 2147483647 h 377"/>
              <a:gd name="T2" fmla="*/ 2147483647 w 3031"/>
              <a:gd name="T3" fmla="*/ 2147483647 h 377"/>
              <a:gd name="T4" fmla="*/ 2147483647 w 3031"/>
              <a:gd name="T5" fmla="*/ 2147483647 h 377"/>
              <a:gd name="T6" fmla="*/ 2147483647 w 3031"/>
              <a:gd name="T7" fmla="*/ 2147483647 h 377"/>
              <a:gd name="T8" fmla="*/ 2147483647 w 3031"/>
              <a:gd name="T9" fmla="*/ 2147483647 h 377"/>
              <a:gd name="T10" fmla="*/ 2147483647 w 3031"/>
              <a:gd name="T11" fmla="*/ 0 h 3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1"/>
              <a:gd name="T19" fmla="*/ 0 h 377"/>
              <a:gd name="T20" fmla="*/ 3031 w 3031"/>
              <a:gd name="T21" fmla="*/ 377 h 3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1" h="377">
                <a:moveTo>
                  <a:pt x="0" y="48"/>
                </a:moveTo>
                <a:cubicBezTo>
                  <a:pt x="168" y="94"/>
                  <a:pt x="776" y="269"/>
                  <a:pt x="1008" y="323"/>
                </a:cubicBezTo>
                <a:cubicBezTo>
                  <a:pt x="1240" y="377"/>
                  <a:pt x="1217" y="374"/>
                  <a:pt x="1392" y="371"/>
                </a:cubicBezTo>
                <a:cubicBezTo>
                  <a:pt x="1567" y="368"/>
                  <a:pt x="1827" y="350"/>
                  <a:pt x="2057" y="302"/>
                </a:cubicBezTo>
                <a:cubicBezTo>
                  <a:pt x="2287" y="254"/>
                  <a:pt x="2608" y="133"/>
                  <a:pt x="2770" y="83"/>
                </a:cubicBezTo>
                <a:cubicBezTo>
                  <a:pt x="2932" y="33"/>
                  <a:pt x="2977" y="17"/>
                  <a:pt x="303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64"/>
          <p:cNvSpPr txBox="1">
            <a:spLocks noChangeArrowheads="1"/>
          </p:cNvSpPr>
          <p:nvPr/>
        </p:nvSpPr>
        <p:spPr bwMode="auto">
          <a:xfrm>
            <a:off x="5321300" y="4154488"/>
            <a:ext cx="33655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Short-Run Shut Down Point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P &lt; Minimum AVC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$71 &lt; $74</a:t>
            </a:r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H="1" flipV="1">
            <a:off x="5029200" y="3886200"/>
            <a:ext cx="500063" cy="55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  <p:bldP spid="109" grpId="0"/>
      <p:bldP spid="111" grpId="0"/>
      <p:bldP spid="112" grpId="0"/>
      <p:bldP spid="116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Three Production Questions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aphicFrame>
        <p:nvGraphicFramePr>
          <p:cNvPr id="19482" name="Group 26"/>
          <p:cNvGraphicFramePr>
            <a:graphicFrameLocks noGrp="1"/>
          </p:cNvGraphicFramePr>
          <p:nvPr/>
        </p:nvGraphicFramePr>
        <p:xfrm>
          <a:off x="304800" y="914400"/>
          <a:ext cx="8504238" cy="5213350"/>
        </p:xfrm>
        <a:graphic>
          <a:graphicData uri="http://schemas.openxmlformats.org/drawingml/2006/table">
            <a:tbl>
              <a:tblPr/>
              <a:tblGrid>
                <a:gridCol w="42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 Determination in Pure Competition in the Short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Should this firm produce?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Yes, if price is equal to, or greater than, minimum average variable cost. This means that the firm is profitable or that its losses are less than its fixed cost.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What quantity should this firm produce?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Produce where MR (=P) = MC; there, profit is maximized (TR exceeds TC by a maximum amount) or loss is minimized.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Will production result in economic profit?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Yes, if price exceeds average total cost (TR will exceed TC). No, if average total cost exceeds price (TC will exceed TR).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Tahoma" panose="020B0604030504040204" pitchFamily="34" charset="0"/>
              </a:rPr>
              <a:t>Four Market Models</a:t>
            </a:r>
          </a:p>
        </p:txBody>
      </p:sp>
      <p:sp>
        <p:nvSpPr>
          <p:cNvPr id="3076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84188" y="1143000"/>
            <a:ext cx="7745412" cy="2438400"/>
          </a:xfrm>
        </p:spPr>
        <p:txBody>
          <a:bodyPr/>
          <a:lstStyle/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>
                <a:ea typeface="ＭＳ Ｐゴシック" panose="020B0600070205080204" pitchFamily="34" charset="-128"/>
              </a:rPr>
              <a:t>Pure competition</a:t>
            </a:r>
          </a:p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>
                <a:ea typeface="ＭＳ Ｐゴシック" panose="020B0600070205080204" pitchFamily="34" charset="-128"/>
              </a:rPr>
              <a:t>Pure monopoly</a:t>
            </a:r>
          </a:p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>
                <a:ea typeface="ＭＳ Ｐゴシック" panose="020B0600070205080204" pitchFamily="34" charset="-128"/>
              </a:rPr>
              <a:t>Monopolistic competition</a:t>
            </a:r>
          </a:p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>
                <a:ea typeface="ＭＳ Ｐゴシック" panose="020B0600070205080204" pitchFamily="34" charset="-128"/>
              </a:rPr>
              <a:t>Oligopoly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90600" y="4343400"/>
            <a:ext cx="7046913" cy="1104900"/>
          </a:xfrm>
          <a:prstGeom prst="rightArrow">
            <a:avLst>
              <a:gd name="adj1" fmla="val 66093"/>
              <a:gd name="adj2" fmla="val 63661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3788" y="5648325"/>
            <a:ext cx="6780212" cy="457200"/>
          </a:xfrm>
          <a:prstGeom prst="rect">
            <a:avLst/>
          </a:prstGeom>
          <a:solidFill>
            <a:srgbClr val="BBE0E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/>
              <a:t>Market Structure Continuum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43000" y="4648200"/>
            <a:ext cx="1517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Pure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Competition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49563" y="4646613"/>
            <a:ext cx="15938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Monopolistic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Competition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818063" y="4495800"/>
            <a:ext cx="1238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altLang="en-US" b="1">
              <a:solidFill>
                <a:srgbClr val="000000"/>
              </a:solidFill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Oligopoly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61113" y="4646613"/>
            <a:ext cx="1263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Pure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Monopoly</a:t>
            </a:r>
          </a:p>
        </p:txBody>
      </p:sp>
    </p:spTree>
    <p:extLst>
      <p:ext uri="{BB962C8B-B14F-4D97-AF65-F5344CB8AC3E}">
        <p14:creationId xmlns:p14="http://schemas.microsoft.com/office/powerpoint/2010/main" val="11995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9" grpId="1"/>
      <p:bldP spid="10" grpId="0"/>
      <p:bldP spid="10" grpId="1"/>
      <p:bldP spid="11" grpId="0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Four Market Models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graphicFrame>
        <p:nvGraphicFramePr>
          <p:cNvPr id="4158" name="Group 62"/>
          <p:cNvGraphicFramePr>
            <a:graphicFrameLocks noGrp="1"/>
          </p:cNvGraphicFramePr>
          <p:nvPr/>
        </p:nvGraphicFramePr>
        <p:xfrm>
          <a:off x="76200" y="838200"/>
          <a:ext cx="9043988" cy="5821364"/>
        </p:xfrm>
        <a:graphic>
          <a:graphicData uri="http://schemas.openxmlformats.org/drawingml/2006/table">
            <a:tbl>
              <a:tblPr/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8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Characteristics of the Four Basic Market Models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Characteristic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Pure Competition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Monopolistic  Competition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Oligopoly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Monopoly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Number of firms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 very large number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Many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Few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One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Type of product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Standardized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Differentiated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Standardized or differentiated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Unique; no close subs.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Control over price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None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Some, but within rather narrow limits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Limited by mutual inter-dependence; considerable with collusion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Considerable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Conditions of entry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Very easy, no obstacles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Relatively easy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Significant obstacles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Blocked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Nonprice Competition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None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Considerable emphasis on advertising, brand names, trademarks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Typically a great deal, particularly with product differentiation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Mostly public relation advertising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Examples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Agriculture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Retail trade, dresses, shoes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Steel, auto, farm implements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Local utilities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Pure Competition: Characteristics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54102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Very large numbers of sellers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Standardized product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“Price takers”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Easy entry and exit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Perfectly elastic demand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dirty="0"/>
              <a:t>Firm produces as much or little as they want at the price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dirty="0"/>
              <a:t>Demand graphs as horizontal line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36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LO2</a:t>
            </a:r>
          </a:p>
        </p:txBody>
      </p:sp>
    </p:spTree>
    <p:extLst>
      <p:ext uri="{BB962C8B-B14F-4D97-AF65-F5344CB8AC3E}">
        <p14:creationId xmlns:p14="http://schemas.microsoft.com/office/powerpoint/2010/main" val="36176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4" descr="Pictur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936625"/>
            <a:ext cx="481012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Average, Total, and Marginal Revenue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762000" y="1201738"/>
            <a:ext cx="2508250" cy="4721225"/>
            <a:chOff x="1068" y="695"/>
            <a:chExt cx="1580" cy="2974"/>
          </a:xfrm>
        </p:grpSpPr>
        <p:sp>
          <p:nvSpPr>
            <p:cNvPr id="8243" name="Rectangle 84"/>
            <p:cNvSpPr>
              <a:spLocks noChangeArrowheads="1"/>
            </p:cNvSpPr>
            <p:nvPr/>
          </p:nvSpPr>
          <p:spPr bwMode="auto">
            <a:xfrm>
              <a:off x="1068" y="695"/>
              <a:ext cx="1580" cy="101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4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220" name="Text Box 78"/>
            <p:cNvSpPr txBox="1">
              <a:spLocks noChangeArrowheads="1"/>
            </p:cNvSpPr>
            <p:nvPr/>
          </p:nvSpPr>
          <p:spPr bwMode="auto">
            <a:xfrm>
              <a:off x="1069" y="778"/>
              <a:ext cx="691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Firm’s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Demand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Schedule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(Average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Revenue)</a:t>
              </a:r>
            </a:p>
          </p:txBody>
        </p:sp>
        <p:sp>
          <p:nvSpPr>
            <p:cNvPr id="7221" name="Text Box 79"/>
            <p:cNvSpPr txBox="1">
              <a:spLocks noChangeArrowheads="1"/>
            </p:cNvSpPr>
            <p:nvPr/>
          </p:nvSpPr>
          <p:spPr bwMode="auto">
            <a:xfrm>
              <a:off x="1886" y="778"/>
              <a:ext cx="648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Firm’s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Revenue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Data</a:t>
              </a:r>
            </a:p>
          </p:txBody>
        </p:sp>
        <p:sp>
          <p:nvSpPr>
            <p:cNvPr id="7222" name="Line 131"/>
            <p:cNvSpPr>
              <a:spLocks noChangeShapeType="1"/>
            </p:cNvSpPr>
            <p:nvPr/>
          </p:nvSpPr>
          <p:spPr bwMode="auto">
            <a:xfrm>
              <a:off x="1769" y="699"/>
              <a:ext cx="0" cy="2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Line 69"/>
          <p:cNvSpPr>
            <a:spLocks noChangeShapeType="1"/>
          </p:cNvSpPr>
          <p:nvPr/>
        </p:nvSpPr>
        <p:spPr bwMode="auto">
          <a:xfrm>
            <a:off x="4402138" y="5410200"/>
            <a:ext cx="3536950" cy="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V="1">
            <a:off x="4419600" y="1371600"/>
            <a:ext cx="3065463" cy="45688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72"/>
          <p:cNvSpPr txBox="1">
            <a:spLocks noChangeArrowheads="1"/>
          </p:cNvSpPr>
          <p:nvPr/>
        </p:nvSpPr>
        <p:spPr bwMode="auto">
          <a:xfrm>
            <a:off x="5816600" y="49926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D = MR = AR</a:t>
            </a:r>
          </a:p>
        </p:txBody>
      </p:sp>
      <p:sp>
        <p:nvSpPr>
          <p:cNvPr id="59" name="Text Box 73"/>
          <p:cNvSpPr txBox="1">
            <a:spLocks noChangeArrowheads="1"/>
          </p:cNvSpPr>
          <p:nvPr/>
        </p:nvSpPr>
        <p:spPr bwMode="auto">
          <a:xfrm>
            <a:off x="6570663" y="12080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TR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837972" y="2414588"/>
            <a:ext cx="5068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 dirty="0">
                <a:solidFill>
                  <a:srgbClr val="000000"/>
                </a:solidFill>
              </a:rPr>
              <a:t>Q</a:t>
            </a:r>
            <a:r>
              <a:rPr lang="en-US" altLang="en-US" sz="2000" b="1" baseline="-25000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1" name="Text Box 75"/>
          <p:cNvSpPr txBox="1">
            <a:spLocks noChangeArrowheads="1"/>
          </p:cNvSpPr>
          <p:nvPr/>
        </p:nvSpPr>
        <p:spPr bwMode="auto">
          <a:xfrm>
            <a:off x="1443537" y="2414588"/>
            <a:ext cx="3561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 dirty="0">
                <a:solidFill>
                  <a:srgbClr val="000000"/>
                </a:solidFill>
              </a:rPr>
              <a:t>P</a:t>
            </a:r>
            <a:endParaRPr lang="en-US" altLang="en-US" sz="2000" b="1" baseline="-25000" dirty="0">
              <a:solidFill>
                <a:srgbClr val="000000"/>
              </a:solidFill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981200" y="2414588"/>
            <a:ext cx="5238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>
                <a:solidFill>
                  <a:srgbClr val="000000"/>
                </a:solidFill>
              </a:rPr>
              <a:t>TR</a:t>
            </a:r>
            <a:endParaRPr lang="en-US" altLang="en-US" sz="2000" b="1" baseline="-25000">
              <a:solidFill>
                <a:srgbClr val="000000"/>
              </a:solidFill>
            </a:endParaRPr>
          </a:p>
        </p:txBody>
      </p:sp>
      <p:sp>
        <p:nvSpPr>
          <p:cNvPr id="63" name="Text Box 77"/>
          <p:cNvSpPr txBox="1">
            <a:spLocks noChangeArrowheads="1"/>
          </p:cNvSpPr>
          <p:nvPr/>
        </p:nvSpPr>
        <p:spPr bwMode="auto">
          <a:xfrm>
            <a:off x="2590800" y="2414588"/>
            <a:ext cx="5794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 dirty="0">
                <a:solidFill>
                  <a:srgbClr val="000000"/>
                </a:solidFill>
              </a:rPr>
              <a:t>MR</a:t>
            </a:r>
            <a:endParaRPr lang="en-US" altLang="en-US" sz="2000" b="1" baseline="-25000" dirty="0">
              <a:solidFill>
                <a:srgbClr val="000000"/>
              </a:solidFill>
            </a:endParaRPr>
          </a:p>
        </p:txBody>
      </p: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1187450" y="2925763"/>
            <a:ext cx="635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$131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</p:txBody>
      </p:sp>
      <p:sp>
        <p:nvSpPr>
          <p:cNvPr id="65" name="Text Box 81"/>
          <p:cNvSpPr txBox="1">
            <a:spLocks noChangeArrowheads="1"/>
          </p:cNvSpPr>
          <p:nvPr/>
        </p:nvSpPr>
        <p:spPr bwMode="auto">
          <a:xfrm>
            <a:off x="803275" y="2925763"/>
            <a:ext cx="409575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0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2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3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4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5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6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7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8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9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10</a:t>
            </a:r>
          </a:p>
        </p:txBody>
      </p:sp>
      <p:sp>
        <p:nvSpPr>
          <p:cNvPr id="66" name="Text Box 82"/>
          <p:cNvSpPr txBox="1">
            <a:spLocks noChangeArrowheads="1"/>
          </p:cNvSpPr>
          <p:nvPr/>
        </p:nvSpPr>
        <p:spPr bwMode="auto">
          <a:xfrm>
            <a:off x="1809750" y="2925763"/>
            <a:ext cx="635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$0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262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393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524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655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786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917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1048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1179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1310</a:t>
            </a:r>
          </a:p>
        </p:txBody>
      </p:sp>
      <p:sp>
        <p:nvSpPr>
          <p:cNvPr id="67" name="Text Box 83"/>
          <p:cNvSpPr txBox="1">
            <a:spLocks noChangeArrowheads="1"/>
          </p:cNvSpPr>
          <p:nvPr/>
        </p:nvSpPr>
        <p:spPr bwMode="auto">
          <a:xfrm>
            <a:off x="2606675" y="3078163"/>
            <a:ext cx="6350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$131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</p:txBody>
      </p: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2341563" y="3052763"/>
            <a:ext cx="327025" cy="2800350"/>
            <a:chOff x="2035" y="1637"/>
            <a:chExt cx="206" cy="1764"/>
          </a:xfrm>
        </p:grpSpPr>
        <p:grpSp>
          <p:nvGrpSpPr>
            <p:cNvPr id="7189" name="Group 87"/>
            <p:cNvGrpSpPr>
              <a:grpSpLocks/>
            </p:cNvGrpSpPr>
            <p:nvPr/>
          </p:nvGrpSpPr>
          <p:grpSpPr bwMode="auto">
            <a:xfrm>
              <a:off x="2035" y="1637"/>
              <a:ext cx="206" cy="231"/>
              <a:chOff x="2035" y="1637"/>
              <a:chExt cx="206" cy="231"/>
            </a:xfrm>
          </p:grpSpPr>
          <p:sp>
            <p:nvSpPr>
              <p:cNvPr id="7217" name="Text Box 85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8" name="Line 86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0" name="Group 88"/>
            <p:cNvGrpSpPr>
              <a:grpSpLocks/>
            </p:cNvGrpSpPr>
            <p:nvPr/>
          </p:nvGrpSpPr>
          <p:grpSpPr bwMode="auto">
            <a:xfrm>
              <a:off x="2035" y="1808"/>
              <a:ext cx="206" cy="231"/>
              <a:chOff x="2035" y="1637"/>
              <a:chExt cx="206" cy="231"/>
            </a:xfrm>
          </p:grpSpPr>
          <p:sp>
            <p:nvSpPr>
              <p:cNvPr id="7215" name="Text Box 89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6" name="Line 90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1" name="Group 106"/>
            <p:cNvGrpSpPr>
              <a:grpSpLocks/>
            </p:cNvGrpSpPr>
            <p:nvPr/>
          </p:nvGrpSpPr>
          <p:grpSpPr bwMode="auto">
            <a:xfrm>
              <a:off x="2035" y="1970"/>
              <a:ext cx="206" cy="231"/>
              <a:chOff x="2035" y="1637"/>
              <a:chExt cx="206" cy="231"/>
            </a:xfrm>
          </p:grpSpPr>
          <p:sp>
            <p:nvSpPr>
              <p:cNvPr id="7213" name="Text Box 107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4" name="Line 108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2" name="Group 109"/>
            <p:cNvGrpSpPr>
              <a:grpSpLocks/>
            </p:cNvGrpSpPr>
            <p:nvPr/>
          </p:nvGrpSpPr>
          <p:grpSpPr bwMode="auto">
            <a:xfrm>
              <a:off x="2035" y="2135"/>
              <a:ext cx="206" cy="231"/>
              <a:chOff x="2035" y="1637"/>
              <a:chExt cx="206" cy="231"/>
            </a:xfrm>
          </p:grpSpPr>
          <p:sp>
            <p:nvSpPr>
              <p:cNvPr id="7211" name="Text Box 110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2" name="Line 111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3" name="Group 112"/>
            <p:cNvGrpSpPr>
              <a:grpSpLocks/>
            </p:cNvGrpSpPr>
            <p:nvPr/>
          </p:nvGrpSpPr>
          <p:grpSpPr bwMode="auto">
            <a:xfrm>
              <a:off x="2035" y="2300"/>
              <a:ext cx="206" cy="231"/>
              <a:chOff x="2035" y="1637"/>
              <a:chExt cx="206" cy="231"/>
            </a:xfrm>
          </p:grpSpPr>
          <p:sp>
            <p:nvSpPr>
              <p:cNvPr id="7209" name="Text Box 113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0" name="Line 114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4" name="Group 115"/>
            <p:cNvGrpSpPr>
              <a:grpSpLocks/>
            </p:cNvGrpSpPr>
            <p:nvPr/>
          </p:nvGrpSpPr>
          <p:grpSpPr bwMode="auto">
            <a:xfrm>
              <a:off x="2035" y="2474"/>
              <a:ext cx="206" cy="231"/>
              <a:chOff x="2035" y="1637"/>
              <a:chExt cx="206" cy="231"/>
            </a:xfrm>
          </p:grpSpPr>
          <p:sp>
            <p:nvSpPr>
              <p:cNvPr id="7207" name="Text Box 116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8" name="Line 117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5" name="Group 118"/>
            <p:cNvGrpSpPr>
              <a:grpSpLocks/>
            </p:cNvGrpSpPr>
            <p:nvPr/>
          </p:nvGrpSpPr>
          <p:grpSpPr bwMode="auto">
            <a:xfrm>
              <a:off x="2035" y="2648"/>
              <a:ext cx="206" cy="231"/>
              <a:chOff x="2035" y="1637"/>
              <a:chExt cx="206" cy="231"/>
            </a:xfrm>
          </p:grpSpPr>
          <p:sp>
            <p:nvSpPr>
              <p:cNvPr id="7205" name="Text Box 119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6" name="Line 120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6" name="Group 121"/>
            <p:cNvGrpSpPr>
              <a:grpSpLocks/>
            </p:cNvGrpSpPr>
            <p:nvPr/>
          </p:nvGrpSpPr>
          <p:grpSpPr bwMode="auto">
            <a:xfrm>
              <a:off x="2035" y="2822"/>
              <a:ext cx="206" cy="231"/>
              <a:chOff x="2035" y="1637"/>
              <a:chExt cx="206" cy="231"/>
            </a:xfrm>
          </p:grpSpPr>
          <p:sp>
            <p:nvSpPr>
              <p:cNvPr id="7203" name="Text Box 122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4" name="Line 123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7" name="Group 124"/>
            <p:cNvGrpSpPr>
              <a:grpSpLocks/>
            </p:cNvGrpSpPr>
            <p:nvPr/>
          </p:nvGrpSpPr>
          <p:grpSpPr bwMode="auto">
            <a:xfrm>
              <a:off x="2035" y="2996"/>
              <a:ext cx="206" cy="231"/>
              <a:chOff x="2035" y="1637"/>
              <a:chExt cx="206" cy="231"/>
            </a:xfrm>
          </p:grpSpPr>
          <p:sp>
            <p:nvSpPr>
              <p:cNvPr id="7201" name="Text Box 125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2" name="Line 126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8" name="Group 127"/>
            <p:cNvGrpSpPr>
              <a:grpSpLocks/>
            </p:cNvGrpSpPr>
            <p:nvPr/>
          </p:nvGrpSpPr>
          <p:grpSpPr bwMode="auto">
            <a:xfrm>
              <a:off x="2035" y="3170"/>
              <a:ext cx="206" cy="231"/>
              <a:chOff x="2035" y="1637"/>
              <a:chExt cx="206" cy="231"/>
            </a:xfrm>
          </p:grpSpPr>
          <p:sp>
            <p:nvSpPr>
              <p:cNvPr id="7199" name="Text Box 128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0" name="Line 129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8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Average, Total, and Marginal Revenue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Average Revenue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Revenue per unit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AR = TR/Q = P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Total Revenue 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TR = P X Q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Marginal Revenue 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Extra revenue from 1 more unit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MR = </a:t>
            </a:r>
            <a:r>
              <a:rPr lang="el-GR" altLang="en-US" sz="3600"/>
              <a:t>Δ</a:t>
            </a:r>
            <a:r>
              <a:rPr lang="en-US" altLang="en-US" sz="3600"/>
              <a:t>TR/</a:t>
            </a:r>
            <a:r>
              <a:rPr lang="el-GR" altLang="en-US" sz="3600"/>
              <a:t>Δ</a:t>
            </a:r>
            <a:r>
              <a:rPr lang="en-US" altLang="en-US" sz="3600"/>
              <a:t>Q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64114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Profit Maximization: TR–TC Approach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102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Three questions: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Should the firm produce?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If so, what amount?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/>
              <a:t>What economic profit (loss) will be realized?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26216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Profit Maximization: TR–TC Approach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aphicFrame>
        <p:nvGraphicFramePr>
          <p:cNvPr id="9319" name="Group 103"/>
          <p:cNvGraphicFramePr>
            <a:graphicFrameLocks noGrp="1"/>
          </p:cNvGraphicFramePr>
          <p:nvPr/>
        </p:nvGraphicFramePr>
        <p:xfrm>
          <a:off x="122238" y="914400"/>
          <a:ext cx="9021762" cy="5514971"/>
        </p:xfrm>
        <a:graphic>
          <a:graphicData uri="http://schemas.openxmlformats.org/drawingml/2006/table">
            <a:tbl>
              <a:tblPr/>
              <a:tblGrid>
                <a:gridCol w="14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154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Profit-Maximizing Output for a Purely Competitive Firm: Total Revenue – Total Cost Approach (Price = $131)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(1)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Product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(Output) (Q)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Fixed Cost (TFC)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Variable Costs (TVC)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(TC)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Revenue (TR)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Profit (+)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or Loss (-)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$-100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190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-59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262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393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+53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524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+124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+185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786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+236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917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+277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1048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780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880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1179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299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+280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1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2438400" y="990600"/>
            <a:ext cx="4002088" cy="5343525"/>
            <a:chOff x="1912" y="824"/>
            <a:chExt cx="2521" cy="3366"/>
          </a:xfrm>
        </p:grpSpPr>
        <p:grpSp>
          <p:nvGrpSpPr>
            <p:cNvPr id="10272" name="Group 140"/>
            <p:cNvGrpSpPr>
              <a:grpSpLocks/>
            </p:cNvGrpSpPr>
            <p:nvPr/>
          </p:nvGrpSpPr>
          <p:grpSpPr bwMode="auto">
            <a:xfrm>
              <a:off x="2476" y="898"/>
              <a:ext cx="1952" cy="2205"/>
              <a:chOff x="1832" y="982"/>
              <a:chExt cx="2365" cy="2671"/>
            </a:xfrm>
          </p:grpSpPr>
          <p:grpSp>
            <p:nvGrpSpPr>
              <p:cNvPr id="10337" name="Group 102"/>
              <p:cNvGrpSpPr>
                <a:grpSpLocks/>
              </p:cNvGrpSpPr>
              <p:nvPr/>
            </p:nvGrpSpPr>
            <p:grpSpPr bwMode="auto">
              <a:xfrm>
                <a:off x="1846" y="985"/>
                <a:ext cx="2275" cy="2667"/>
                <a:chOff x="1365" y="1055"/>
                <a:chExt cx="2275" cy="2022"/>
              </a:xfrm>
            </p:grpSpPr>
            <p:sp>
              <p:nvSpPr>
                <p:cNvPr id="10358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889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9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063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0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33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434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635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3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836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4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037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238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6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439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7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640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365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540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714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38" name="Group 139"/>
              <p:cNvGrpSpPr>
                <a:grpSpLocks/>
              </p:cNvGrpSpPr>
              <p:nvPr/>
            </p:nvGrpSpPr>
            <p:grpSpPr bwMode="auto">
              <a:xfrm>
                <a:off x="1832" y="982"/>
                <a:ext cx="2365" cy="2671"/>
                <a:chOff x="2024" y="982"/>
                <a:chExt cx="2173" cy="2671"/>
              </a:xfrm>
            </p:grpSpPr>
            <p:sp>
              <p:nvSpPr>
                <p:cNvPr id="10339" name="Line 10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267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0" name="Line 10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119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1" name="Line 10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970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2" name="Line 10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822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3" name="Line 10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674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4" name="Line 10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526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5" name="Line 11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377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6" name="Line 11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229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7" name="Line 11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081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8" name="Line 11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933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9" name="Line 11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784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0" name="Line 11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636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1" name="Line 11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488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2" name="Line 11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340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3" name="Line 11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91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4" name="Line 11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43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5" name="Line 1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-105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6" name="Line 12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566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7" name="Line 1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418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73" name="Group 182"/>
            <p:cNvGrpSpPr>
              <a:grpSpLocks/>
            </p:cNvGrpSpPr>
            <p:nvPr/>
          </p:nvGrpSpPr>
          <p:grpSpPr bwMode="auto">
            <a:xfrm>
              <a:off x="2475" y="3355"/>
              <a:ext cx="1958" cy="614"/>
              <a:chOff x="3502" y="2669"/>
              <a:chExt cx="1958" cy="614"/>
            </a:xfrm>
          </p:grpSpPr>
          <p:grpSp>
            <p:nvGrpSpPr>
              <p:cNvPr id="10312" name="Group 180"/>
              <p:cNvGrpSpPr>
                <a:grpSpLocks/>
              </p:cNvGrpSpPr>
              <p:nvPr/>
            </p:nvGrpSpPr>
            <p:grpSpPr bwMode="auto">
              <a:xfrm>
                <a:off x="3502" y="2670"/>
                <a:ext cx="1958" cy="612"/>
                <a:chOff x="3502" y="1080"/>
                <a:chExt cx="1958" cy="2202"/>
              </a:xfrm>
            </p:grpSpPr>
            <p:sp>
              <p:nvSpPr>
                <p:cNvPr id="10320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502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1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624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747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869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992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5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114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6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4236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7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4359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4481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9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4603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726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1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4848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4971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5093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5215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5338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5460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13" name="Group 181"/>
              <p:cNvGrpSpPr>
                <a:grpSpLocks/>
              </p:cNvGrpSpPr>
              <p:nvPr/>
            </p:nvGrpSpPr>
            <p:grpSpPr bwMode="auto">
              <a:xfrm>
                <a:off x="3503" y="2669"/>
                <a:ext cx="1952" cy="614"/>
                <a:chOff x="3503" y="2669"/>
                <a:chExt cx="1952" cy="614"/>
              </a:xfrm>
            </p:grpSpPr>
            <p:sp>
              <p:nvSpPr>
                <p:cNvPr id="10314" name="Line 16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2060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5" name="Line 16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1938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6" name="Line 16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1815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7" name="Line 16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1693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8" name="Line 17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230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9" name="Line 17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2185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74" name="Group 200"/>
            <p:cNvGrpSpPr>
              <a:grpSpLocks/>
            </p:cNvGrpSpPr>
            <p:nvPr/>
          </p:nvGrpSpPr>
          <p:grpSpPr bwMode="auto">
            <a:xfrm>
              <a:off x="2385" y="3069"/>
              <a:ext cx="1909" cy="173"/>
              <a:chOff x="2385" y="3104"/>
              <a:chExt cx="1909" cy="173"/>
            </a:xfrm>
          </p:grpSpPr>
          <p:sp>
            <p:nvSpPr>
              <p:cNvPr id="10297" name="Text Box 183"/>
              <p:cNvSpPr txBox="1">
                <a:spLocks noChangeArrowheads="1"/>
              </p:cNvSpPr>
              <p:nvPr/>
            </p:nvSpPr>
            <p:spPr bwMode="auto">
              <a:xfrm>
                <a:off x="250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en-US" sz="1200" b="1"/>
                  <a:t>1</a:t>
                </a:r>
              </a:p>
            </p:txBody>
          </p:sp>
          <p:sp>
            <p:nvSpPr>
              <p:cNvPr id="10298" name="Text Box 184"/>
              <p:cNvSpPr txBox="1">
                <a:spLocks noChangeArrowheads="1"/>
              </p:cNvSpPr>
              <p:nvPr/>
            </p:nvSpPr>
            <p:spPr bwMode="auto">
              <a:xfrm>
                <a:off x="238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0</a:t>
                </a:r>
              </a:p>
            </p:txBody>
          </p:sp>
          <p:sp>
            <p:nvSpPr>
              <p:cNvPr id="10299" name="Text Box 185"/>
              <p:cNvSpPr txBox="1">
                <a:spLocks noChangeArrowheads="1"/>
              </p:cNvSpPr>
              <p:nvPr/>
            </p:nvSpPr>
            <p:spPr bwMode="auto">
              <a:xfrm>
                <a:off x="263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2</a:t>
                </a:r>
              </a:p>
            </p:txBody>
          </p:sp>
          <p:sp>
            <p:nvSpPr>
              <p:cNvPr id="10300" name="Text Box 186"/>
              <p:cNvSpPr txBox="1">
                <a:spLocks noChangeArrowheads="1"/>
              </p:cNvSpPr>
              <p:nvPr/>
            </p:nvSpPr>
            <p:spPr bwMode="auto">
              <a:xfrm>
                <a:off x="275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3</a:t>
                </a:r>
              </a:p>
            </p:txBody>
          </p:sp>
          <p:sp>
            <p:nvSpPr>
              <p:cNvPr id="10301" name="Text Box 187"/>
              <p:cNvSpPr txBox="1">
                <a:spLocks noChangeArrowheads="1"/>
              </p:cNvSpPr>
              <p:nvPr/>
            </p:nvSpPr>
            <p:spPr bwMode="auto">
              <a:xfrm>
                <a:off x="2874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4</a:t>
                </a:r>
              </a:p>
            </p:txBody>
          </p:sp>
          <p:sp>
            <p:nvSpPr>
              <p:cNvPr id="10302" name="Text Box 188"/>
              <p:cNvSpPr txBox="1">
                <a:spLocks noChangeArrowheads="1"/>
              </p:cNvSpPr>
              <p:nvPr/>
            </p:nvSpPr>
            <p:spPr bwMode="auto">
              <a:xfrm>
                <a:off x="2998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5</a:t>
                </a:r>
              </a:p>
            </p:txBody>
          </p:sp>
          <p:sp>
            <p:nvSpPr>
              <p:cNvPr id="10303" name="Text Box 189"/>
              <p:cNvSpPr txBox="1">
                <a:spLocks noChangeArrowheads="1"/>
              </p:cNvSpPr>
              <p:nvPr/>
            </p:nvSpPr>
            <p:spPr bwMode="auto">
              <a:xfrm>
                <a:off x="311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6</a:t>
                </a:r>
              </a:p>
            </p:txBody>
          </p:sp>
          <p:sp>
            <p:nvSpPr>
              <p:cNvPr id="10304" name="Text Box 190"/>
              <p:cNvSpPr txBox="1">
                <a:spLocks noChangeArrowheads="1"/>
              </p:cNvSpPr>
              <p:nvPr/>
            </p:nvSpPr>
            <p:spPr bwMode="auto">
              <a:xfrm>
                <a:off x="323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7</a:t>
                </a:r>
              </a:p>
            </p:txBody>
          </p:sp>
          <p:sp>
            <p:nvSpPr>
              <p:cNvPr id="10305" name="Text Box 191"/>
              <p:cNvSpPr txBox="1">
                <a:spLocks noChangeArrowheads="1"/>
              </p:cNvSpPr>
              <p:nvPr/>
            </p:nvSpPr>
            <p:spPr bwMode="auto">
              <a:xfrm>
                <a:off x="336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8</a:t>
                </a:r>
              </a:p>
            </p:txBody>
          </p:sp>
          <p:sp>
            <p:nvSpPr>
              <p:cNvPr id="10306" name="Text Box 192"/>
              <p:cNvSpPr txBox="1">
                <a:spLocks noChangeArrowheads="1"/>
              </p:cNvSpPr>
              <p:nvPr/>
            </p:nvSpPr>
            <p:spPr bwMode="auto">
              <a:xfrm>
                <a:off x="348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9</a:t>
                </a:r>
              </a:p>
            </p:txBody>
          </p:sp>
          <p:sp>
            <p:nvSpPr>
              <p:cNvPr id="10307" name="Text Box 193"/>
              <p:cNvSpPr txBox="1">
                <a:spLocks noChangeArrowheads="1"/>
              </p:cNvSpPr>
              <p:nvPr/>
            </p:nvSpPr>
            <p:spPr bwMode="auto">
              <a:xfrm>
                <a:off x="3583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10</a:t>
                </a:r>
              </a:p>
            </p:txBody>
          </p:sp>
          <p:sp>
            <p:nvSpPr>
              <p:cNvPr id="10308" name="Text Box 194"/>
              <p:cNvSpPr txBox="1">
                <a:spLocks noChangeArrowheads="1"/>
              </p:cNvSpPr>
              <p:nvPr/>
            </p:nvSpPr>
            <p:spPr bwMode="auto">
              <a:xfrm>
                <a:off x="3707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11</a:t>
                </a:r>
              </a:p>
            </p:txBody>
          </p:sp>
          <p:sp>
            <p:nvSpPr>
              <p:cNvPr id="10309" name="Text Box 195"/>
              <p:cNvSpPr txBox="1">
                <a:spLocks noChangeArrowheads="1"/>
              </p:cNvSpPr>
              <p:nvPr/>
            </p:nvSpPr>
            <p:spPr bwMode="auto">
              <a:xfrm>
                <a:off x="3831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12</a:t>
                </a:r>
              </a:p>
            </p:txBody>
          </p:sp>
          <p:sp>
            <p:nvSpPr>
              <p:cNvPr id="10310" name="Text Box 196"/>
              <p:cNvSpPr txBox="1">
                <a:spLocks noChangeArrowheads="1"/>
              </p:cNvSpPr>
              <p:nvPr/>
            </p:nvSpPr>
            <p:spPr bwMode="auto">
              <a:xfrm>
                <a:off x="3948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13</a:t>
                </a:r>
              </a:p>
            </p:txBody>
          </p:sp>
          <p:sp>
            <p:nvSpPr>
              <p:cNvPr id="10311" name="Text Box 197"/>
              <p:cNvSpPr txBox="1">
                <a:spLocks noChangeArrowheads="1"/>
              </p:cNvSpPr>
              <p:nvPr/>
            </p:nvSpPr>
            <p:spPr bwMode="auto">
              <a:xfrm>
                <a:off x="4072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14</a:t>
                </a:r>
              </a:p>
            </p:txBody>
          </p:sp>
        </p:grpSp>
        <p:grpSp>
          <p:nvGrpSpPr>
            <p:cNvPr id="10275" name="Group 201"/>
            <p:cNvGrpSpPr>
              <a:grpSpLocks/>
            </p:cNvGrpSpPr>
            <p:nvPr/>
          </p:nvGrpSpPr>
          <p:grpSpPr bwMode="auto">
            <a:xfrm>
              <a:off x="2383" y="3928"/>
              <a:ext cx="1909" cy="173"/>
              <a:chOff x="2385" y="3104"/>
              <a:chExt cx="1909" cy="173"/>
            </a:xfrm>
          </p:grpSpPr>
          <p:sp>
            <p:nvSpPr>
              <p:cNvPr id="10282" name="Text Box 202"/>
              <p:cNvSpPr txBox="1">
                <a:spLocks noChangeArrowheads="1"/>
              </p:cNvSpPr>
              <p:nvPr/>
            </p:nvSpPr>
            <p:spPr bwMode="auto">
              <a:xfrm>
                <a:off x="250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</a:t>
                </a:r>
              </a:p>
            </p:txBody>
          </p:sp>
          <p:sp>
            <p:nvSpPr>
              <p:cNvPr id="10283" name="Text Box 203"/>
              <p:cNvSpPr txBox="1">
                <a:spLocks noChangeArrowheads="1"/>
              </p:cNvSpPr>
              <p:nvPr/>
            </p:nvSpPr>
            <p:spPr bwMode="auto">
              <a:xfrm>
                <a:off x="238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0</a:t>
                </a:r>
              </a:p>
            </p:txBody>
          </p:sp>
          <p:sp>
            <p:nvSpPr>
              <p:cNvPr id="10284" name="Text Box 204"/>
              <p:cNvSpPr txBox="1">
                <a:spLocks noChangeArrowheads="1"/>
              </p:cNvSpPr>
              <p:nvPr/>
            </p:nvSpPr>
            <p:spPr bwMode="auto">
              <a:xfrm>
                <a:off x="263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2</a:t>
                </a:r>
              </a:p>
            </p:txBody>
          </p:sp>
          <p:sp>
            <p:nvSpPr>
              <p:cNvPr id="10285" name="Text Box 205"/>
              <p:cNvSpPr txBox="1">
                <a:spLocks noChangeArrowheads="1"/>
              </p:cNvSpPr>
              <p:nvPr/>
            </p:nvSpPr>
            <p:spPr bwMode="auto">
              <a:xfrm>
                <a:off x="275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3</a:t>
                </a:r>
              </a:p>
            </p:txBody>
          </p:sp>
          <p:sp>
            <p:nvSpPr>
              <p:cNvPr id="10286" name="Text Box 206"/>
              <p:cNvSpPr txBox="1">
                <a:spLocks noChangeArrowheads="1"/>
              </p:cNvSpPr>
              <p:nvPr/>
            </p:nvSpPr>
            <p:spPr bwMode="auto">
              <a:xfrm>
                <a:off x="2874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4</a:t>
                </a:r>
              </a:p>
            </p:txBody>
          </p:sp>
          <p:sp>
            <p:nvSpPr>
              <p:cNvPr id="10287" name="Text Box 207"/>
              <p:cNvSpPr txBox="1">
                <a:spLocks noChangeArrowheads="1"/>
              </p:cNvSpPr>
              <p:nvPr/>
            </p:nvSpPr>
            <p:spPr bwMode="auto">
              <a:xfrm>
                <a:off x="2998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5</a:t>
                </a:r>
              </a:p>
            </p:txBody>
          </p:sp>
          <p:sp>
            <p:nvSpPr>
              <p:cNvPr id="10288" name="Text Box 208"/>
              <p:cNvSpPr txBox="1">
                <a:spLocks noChangeArrowheads="1"/>
              </p:cNvSpPr>
              <p:nvPr/>
            </p:nvSpPr>
            <p:spPr bwMode="auto">
              <a:xfrm>
                <a:off x="311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6</a:t>
                </a:r>
              </a:p>
            </p:txBody>
          </p:sp>
          <p:sp>
            <p:nvSpPr>
              <p:cNvPr id="10289" name="Text Box 209"/>
              <p:cNvSpPr txBox="1">
                <a:spLocks noChangeArrowheads="1"/>
              </p:cNvSpPr>
              <p:nvPr/>
            </p:nvSpPr>
            <p:spPr bwMode="auto">
              <a:xfrm>
                <a:off x="323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7</a:t>
                </a:r>
              </a:p>
            </p:txBody>
          </p:sp>
          <p:sp>
            <p:nvSpPr>
              <p:cNvPr id="10290" name="Text Box 210"/>
              <p:cNvSpPr txBox="1">
                <a:spLocks noChangeArrowheads="1"/>
              </p:cNvSpPr>
              <p:nvPr/>
            </p:nvSpPr>
            <p:spPr bwMode="auto">
              <a:xfrm>
                <a:off x="336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8</a:t>
                </a:r>
              </a:p>
            </p:txBody>
          </p:sp>
          <p:sp>
            <p:nvSpPr>
              <p:cNvPr id="10291" name="Text Box 211"/>
              <p:cNvSpPr txBox="1">
                <a:spLocks noChangeArrowheads="1"/>
              </p:cNvSpPr>
              <p:nvPr/>
            </p:nvSpPr>
            <p:spPr bwMode="auto">
              <a:xfrm>
                <a:off x="348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9</a:t>
                </a:r>
              </a:p>
            </p:txBody>
          </p:sp>
          <p:sp>
            <p:nvSpPr>
              <p:cNvPr id="10292" name="Text Box 212"/>
              <p:cNvSpPr txBox="1">
                <a:spLocks noChangeArrowheads="1"/>
              </p:cNvSpPr>
              <p:nvPr/>
            </p:nvSpPr>
            <p:spPr bwMode="auto">
              <a:xfrm>
                <a:off x="3583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10</a:t>
                </a:r>
              </a:p>
            </p:txBody>
          </p:sp>
          <p:sp>
            <p:nvSpPr>
              <p:cNvPr id="10293" name="Text Box 213"/>
              <p:cNvSpPr txBox="1">
                <a:spLocks noChangeArrowheads="1"/>
              </p:cNvSpPr>
              <p:nvPr/>
            </p:nvSpPr>
            <p:spPr bwMode="auto">
              <a:xfrm>
                <a:off x="3707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11</a:t>
                </a:r>
              </a:p>
            </p:txBody>
          </p:sp>
          <p:sp>
            <p:nvSpPr>
              <p:cNvPr id="10294" name="Text Box 214"/>
              <p:cNvSpPr txBox="1">
                <a:spLocks noChangeArrowheads="1"/>
              </p:cNvSpPr>
              <p:nvPr/>
            </p:nvSpPr>
            <p:spPr bwMode="auto">
              <a:xfrm>
                <a:off x="3831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12</a:t>
                </a:r>
              </a:p>
            </p:txBody>
          </p:sp>
          <p:sp>
            <p:nvSpPr>
              <p:cNvPr id="10295" name="Text Box 215"/>
              <p:cNvSpPr txBox="1">
                <a:spLocks noChangeArrowheads="1"/>
              </p:cNvSpPr>
              <p:nvPr/>
            </p:nvSpPr>
            <p:spPr bwMode="auto">
              <a:xfrm>
                <a:off x="3948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13</a:t>
                </a:r>
              </a:p>
            </p:txBody>
          </p:sp>
          <p:sp>
            <p:nvSpPr>
              <p:cNvPr id="10296" name="Text Box 216"/>
              <p:cNvSpPr txBox="1">
                <a:spLocks noChangeArrowheads="1"/>
              </p:cNvSpPr>
              <p:nvPr/>
            </p:nvSpPr>
            <p:spPr bwMode="auto">
              <a:xfrm>
                <a:off x="4072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14</a:t>
                </a:r>
              </a:p>
            </p:txBody>
          </p:sp>
        </p:grpSp>
        <p:sp>
          <p:nvSpPr>
            <p:cNvPr id="10276" name="Text Box 217"/>
            <p:cNvSpPr txBox="1">
              <a:spLocks noChangeArrowheads="1"/>
            </p:cNvSpPr>
            <p:nvPr/>
          </p:nvSpPr>
          <p:spPr bwMode="auto">
            <a:xfrm>
              <a:off x="2111" y="824"/>
              <a:ext cx="381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$1800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1700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1600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1500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1400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1300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1200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1100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1000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900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800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700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600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500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400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300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200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100</a:t>
              </a:r>
            </a:p>
          </p:txBody>
        </p:sp>
        <p:sp>
          <p:nvSpPr>
            <p:cNvPr id="10277" name="Text Box 218"/>
            <p:cNvSpPr txBox="1">
              <a:spLocks noChangeArrowheads="1"/>
            </p:cNvSpPr>
            <p:nvPr/>
          </p:nvSpPr>
          <p:spPr bwMode="auto">
            <a:xfrm>
              <a:off x="2161" y="3267"/>
              <a:ext cx="328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$500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400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300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200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100</a:t>
              </a:r>
            </a:p>
          </p:txBody>
        </p:sp>
        <p:sp>
          <p:nvSpPr>
            <p:cNvPr id="10278" name="Text Box 219"/>
            <p:cNvSpPr txBox="1">
              <a:spLocks noChangeArrowheads="1"/>
            </p:cNvSpPr>
            <p:nvPr/>
          </p:nvSpPr>
          <p:spPr bwMode="auto">
            <a:xfrm rot="-5400000">
              <a:off x="1260" y="1900"/>
              <a:ext cx="1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Total Revenue and Total Cost</a:t>
              </a:r>
            </a:p>
          </p:txBody>
        </p:sp>
        <p:sp>
          <p:nvSpPr>
            <p:cNvPr id="10279" name="Text Box 220"/>
            <p:cNvSpPr txBox="1">
              <a:spLocks noChangeArrowheads="1"/>
            </p:cNvSpPr>
            <p:nvPr/>
          </p:nvSpPr>
          <p:spPr bwMode="auto">
            <a:xfrm rot="-5400000">
              <a:off x="1581" y="3435"/>
              <a:ext cx="94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1400" b="1"/>
                <a:t>Total Economic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400" b="1"/>
                <a:t>Profit</a:t>
              </a:r>
            </a:p>
          </p:txBody>
        </p:sp>
        <p:sp>
          <p:nvSpPr>
            <p:cNvPr id="10280" name="Text Box 221"/>
            <p:cNvSpPr txBox="1">
              <a:spLocks noChangeArrowheads="1"/>
            </p:cNvSpPr>
            <p:nvPr/>
          </p:nvSpPr>
          <p:spPr bwMode="auto">
            <a:xfrm>
              <a:off x="2781" y="3172"/>
              <a:ext cx="13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Quantity Demanded (Sold)</a:t>
              </a:r>
            </a:p>
          </p:txBody>
        </p:sp>
        <p:sp>
          <p:nvSpPr>
            <p:cNvPr id="10281" name="Text Box 222"/>
            <p:cNvSpPr txBox="1">
              <a:spLocks noChangeArrowheads="1"/>
            </p:cNvSpPr>
            <p:nvPr/>
          </p:nvSpPr>
          <p:spPr bwMode="auto">
            <a:xfrm>
              <a:off x="2779" y="4017"/>
              <a:ext cx="13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Quantity Demanded (Sold)</a:t>
              </a:r>
            </a:p>
          </p:txBody>
        </p:sp>
      </p:grp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panose="020B0604030504040204" pitchFamily="34" charset="0"/>
              </a:rPr>
              <a:t>Profit Maximization: TR–TC Approach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3810000" y="1295400"/>
            <a:ext cx="2266950" cy="4679950"/>
            <a:chOff x="2724" y="1016"/>
            <a:chExt cx="1428" cy="2948"/>
          </a:xfrm>
        </p:grpSpPr>
        <p:sp>
          <p:nvSpPr>
            <p:cNvPr id="10270" name="Freeform 248"/>
            <p:cNvSpPr>
              <a:spLocks/>
            </p:cNvSpPr>
            <p:nvPr/>
          </p:nvSpPr>
          <p:spPr bwMode="auto">
            <a:xfrm>
              <a:off x="2768" y="1016"/>
              <a:ext cx="1328" cy="1712"/>
            </a:xfrm>
            <a:custGeom>
              <a:avLst/>
              <a:gdLst>
                <a:gd name="T0" fmla="*/ 0 w 1328"/>
                <a:gd name="T1" fmla="*/ 1712 h 1712"/>
                <a:gd name="T2" fmla="*/ 1328 w 1328"/>
                <a:gd name="T3" fmla="*/ 0 h 1712"/>
                <a:gd name="T4" fmla="*/ 1296 w 1328"/>
                <a:gd name="T5" fmla="*/ 116 h 1712"/>
                <a:gd name="T6" fmla="*/ 1140 w 1328"/>
                <a:gd name="T7" fmla="*/ 428 h 1712"/>
                <a:gd name="T8" fmla="*/ 1000 w 1328"/>
                <a:gd name="T9" fmla="*/ 716 h 1712"/>
                <a:gd name="T10" fmla="*/ 924 w 1328"/>
                <a:gd name="T11" fmla="*/ 856 h 1712"/>
                <a:gd name="T12" fmla="*/ 792 w 1328"/>
                <a:gd name="T13" fmla="*/ 1024 h 1712"/>
                <a:gd name="T14" fmla="*/ 588 w 1328"/>
                <a:gd name="T15" fmla="*/ 1276 h 1712"/>
                <a:gd name="T16" fmla="*/ 416 w 1328"/>
                <a:gd name="T17" fmla="*/ 1420 h 1712"/>
                <a:gd name="T18" fmla="*/ 316 w 1328"/>
                <a:gd name="T19" fmla="*/ 1512 h 1712"/>
                <a:gd name="T20" fmla="*/ 176 w 1328"/>
                <a:gd name="T21" fmla="*/ 1604 h 1712"/>
                <a:gd name="T22" fmla="*/ 0 w 1328"/>
                <a:gd name="T23" fmla="*/ 1712 h 17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28"/>
                <a:gd name="T37" fmla="*/ 0 h 1712"/>
                <a:gd name="T38" fmla="*/ 1328 w 1328"/>
                <a:gd name="T39" fmla="*/ 1712 h 17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28" h="1712">
                  <a:moveTo>
                    <a:pt x="0" y="1712"/>
                  </a:moveTo>
                  <a:lnTo>
                    <a:pt x="1328" y="0"/>
                  </a:lnTo>
                  <a:lnTo>
                    <a:pt x="1296" y="116"/>
                  </a:lnTo>
                  <a:lnTo>
                    <a:pt x="1140" y="428"/>
                  </a:lnTo>
                  <a:lnTo>
                    <a:pt x="1000" y="716"/>
                  </a:lnTo>
                  <a:lnTo>
                    <a:pt x="924" y="856"/>
                  </a:lnTo>
                  <a:lnTo>
                    <a:pt x="792" y="1024"/>
                  </a:lnTo>
                  <a:lnTo>
                    <a:pt x="588" y="1276"/>
                  </a:lnTo>
                  <a:lnTo>
                    <a:pt x="416" y="1420"/>
                  </a:lnTo>
                  <a:lnTo>
                    <a:pt x="316" y="1512"/>
                  </a:lnTo>
                  <a:lnTo>
                    <a:pt x="176" y="1604"/>
                  </a:lnTo>
                  <a:lnTo>
                    <a:pt x="0" y="17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49"/>
            <p:cNvSpPr>
              <a:spLocks/>
            </p:cNvSpPr>
            <p:nvPr/>
          </p:nvSpPr>
          <p:spPr bwMode="auto">
            <a:xfrm>
              <a:off x="2724" y="3612"/>
              <a:ext cx="1428" cy="352"/>
            </a:xfrm>
            <a:custGeom>
              <a:avLst/>
              <a:gdLst>
                <a:gd name="T0" fmla="*/ 0 w 1428"/>
                <a:gd name="T1" fmla="*/ 352 h 352"/>
                <a:gd name="T2" fmla="*/ 136 w 1428"/>
                <a:gd name="T3" fmla="*/ 236 h 352"/>
                <a:gd name="T4" fmla="*/ 252 w 1428"/>
                <a:gd name="T5" fmla="*/ 160 h 352"/>
                <a:gd name="T6" fmla="*/ 484 w 1428"/>
                <a:gd name="T7" fmla="*/ 64 h 352"/>
                <a:gd name="T8" fmla="*/ 732 w 1428"/>
                <a:gd name="T9" fmla="*/ 12 h 352"/>
                <a:gd name="T10" fmla="*/ 864 w 1428"/>
                <a:gd name="T11" fmla="*/ 0 h 352"/>
                <a:gd name="T12" fmla="*/ 980 w 1428"/>
                <a:gd name="T13" fmla="*/ 16 h 352"/>
                <a:gd name="T14" fmla="*/ 1112 w 1428"/>
                <a:gd name="T15" fmla="*/ 60 h 352"/>
                <a:gd name="T16" fmla="*/ 1240 w 1428"/>
                <a:gd name="T17" fmla="*/ 132 h 352"/>
                <a:gd name="T18" fmla="*/ 1352 w 1428"/>
                <a:gd name="T19" fmla="*/ 236 h 352"/>
                <a:gd name="T20" fmla="*/ 1428 w 1428"/>
                <a:gd name="T21" fmla="*/ 352 h 352"/>
                <a:gd name="T22" fmla="*/ 0 w 1428"/>
                <a:gd name="T23" fmla="*/ 352 h 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28"/>
                <a:gd name="T37" fmla="*/ 0 h 352"/>
                <a:gd name="T38" fmla="*/ 1428 w 1428"/>
                <a:gd name="T39" fmla="*/ 352 h 3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28" h="352">
                  <a:moveTo>
                    <a:pt x="0" y="352"/>
                  </a:moveTo>
                  <a:lnTo>
                    <a:pt x="136" y="236"/>
                  </a:lnTo>
                  <a:lnTo>
                    <a:pt x="252" y="160"/>
                  </a:lnTo>
                  <a:lnTo>
                    <a:pt x="484" y="64"/>
                  </a:lnTo>
                  <a:lnTo>
                    <a:pt x="732" y="12"/>
                  </a:lnTo>
                  <a:lnTo>
                    <a:pt x="864" y="0"/>
                  </a:lnTo>
                  <a:lnTo>
                    <a:pt x="980" y="16"/>
                  </a:lnTo>
                  <a:lnTo>
                    <a:pt x="1112" y="60"/>
                  </a:lnTo>
                  <a:lnTo>
                    <a:pt x="1240" y="132"/>
                  </a:lnTo>
                  <a:lnTo>
                    <a:pt x="1352" y="236"/>
                  </a:lnTo>
                  <a:lnTo>
                    <a:pt x="1428" y="352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Line 224"/>
          <p:cNvSpPr>
            <a:spLocks noChangeShapeType="1"/>
          </p:cNvSpPr>
          <p:nvPr/>
        </p:nvSpPr>
        <p:spPr bwMode="auto">
          <a:xfrm flipV="1">
            <a:off x="3413125" y="1147763"/>
            <a:ext cx="2693988" cy="34496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225"/>
          <p:cNvSpPr>
            <a:spLocks/>
          </p:cNvSpPr>
          <p:nvPr/>
        </p:nvSpPr>
        <p:spPr bwMode="auto">
          <a:xfrm>
            <a:off x="3409950" y="1128713"/>
            <a:ext cx="2627313" cy="3289300"/>
          </a:xfrm>
          <a:custGeom>
            <a:avLst/>
            <a:gdLst>
              <a:gd name="T0" fmla="*/ 0 w 1655"/>
              <a:gd name="T1" fmla="*/ 2147483647 h 2072"/>
              <a:gd name="T2" fmla="*/ 2147483647 w 1655"/>
              <a:gd name="T3" fmla="*/ 2147483647 h 2072"/>
              <a:gd name="T4" fmla="*/ 2147483647 w 1655"/>
              <a:gd name="T5" fmla="*/ 2147483647 h 2072"/>
              <a:gd name="T6" fmla="*/ 2147483647 w 1655"/>
              <a:gd name="T7" fmla="*/ 2147483647 h 2072"/>
              <a:gd name="T8" fmla="*/ 2147483647 w 1655"/>
              <a:gd name="T9" fmla="*/ 2147483647 h 2072"/>
              <a:gd name="T10" fmla="*/ 2147483647 w 1655"/>
              <a:gd name="T11" fmla="*/ 2147483647 h 2072"/>
              <a:gd name="T12" fmla="*/ 2147483647 w 1655"/>
              <a:gd name="T13" fmla="*/ 2147483647 h 2072"/>
              <a:gd name="T14" fmla="*/ 2147483647 w 1655"/>
              <a:gd name="T15" fmla="*/ 2147483647 h 2072"/>
              <a:gd name="T16" fmla="*/ 2147483647 w 1655"/>
              <a:gd name="T17" fmla="*/ 2147483647 h 2072"/>
              <a:gd name="T18" fmla="*/ 2147483647 w 1655"/>
              <a:gd name="T19" fmla="*/ 2147483647 h 2072"/>
              <a:gd name="T20" fmla="*/ 2147483647 w 1655"/>
              <a:gd name="T21" fmla="*/ 2147483647 h 2072"/>
              <a:gd name="T22" fmla="*/ 2147483647 w 1655"/>
              <a:gd name="T23" fmla="*/ 2147483647 h 2072"/>
              <a:gd name="T24" fmla="*/ 2147483647 w 1655"/>
              <a:gd name="T25" fmla="*/ 2147483647 h 2072"/>
              <a:gd name="T26" fmla="*/ 2147483647 w 1655"/>
              <a:gd name="T27" fmla="*/ 2147483647 h 2072"/>
              <a:gd name="T28" fmla="*/ 2147483647 w 1655"/>
              <a:gd name="T29" fmla="*/ 0 h 20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55"/>
              <a:gd name="T46" fmla="*/ 0 h 2072"/>
              <a:gd name="T47" fmla="*/ 1655 w 1655"/>
              <a:gd name="T48" fmla="*/ 2072 h 20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55" h="2072">
                <a:moveTo>
                  <a:pt x="0" y="2072"/>
                </a:moveTo>
                <a:cubicBezTo>
                  <a:pt x="42" y="2027"/>
                  <a:pt x="84" y="1982"/>
                  <a:pt x="125" y="1943"/>
                </a:cubicBezTo>
                <a:cubicBezTo>
                  <a:pt x="166" y="1904"/>
                  <a:pt x="204" y="1869"/>
                  <a:pt x="245" y="1840"/>
                </a:cubicBezTo>
                <a:cubicBezTo>
                  <a:pt x="286" y="1811"/>
                  <a:pt x="330" y="1795"/>
                  <a:pt x="370" y="1771"/>
                </a:cubicBezTo>
                <a:cubicBezTo>
                  <a:pt x="410" y="1747"/>
                  <a:pt x="445" y="1724"/>
                  <a:pt x="486" y="1698"/>
                </a:cubicBezTo>
                <a:cubicBezTo>
                  <a:pt x="527" y="1672"/>
                  <a:pt x="574" y="1644"/>
                  <a:pt x="615" y="1612"/>
                </a:cubicBezTo>
                <a:cubicBezTo>
                  <a:pt x="656" y="1580"/>
                  <a:pt x="694" y="1541"/>
                  <a:pt x="735" y="1505"/>
                </a:cubicBezTo>
                <a:cubicBezTo>
                  <a:pt x="776" y="1469"/>
                  <a:pt x="820" y="1437"/>
                  <a:pt x="860" y="1397"/>
                </a:cubicBezTo>
                <a:cubicBezTo>
                  <a:pt x="900" y="1357"/>
                  <a:pt x="936" y="1312"/>
                  <a:pt x="976" y="1264"/>
                </a:cubicBezTo>
                <a:cubicBezTo>
                  <a:pt x="1016" y="1216"/>
                  <a:pt x="1058" y="1163"/>
                  <a:pt x="1100" y="1109"/>
                </a:cubicBezTo>
                <a:cubicBezTo>
                  <a:pt x="1142" y="1055"/>
                  <a:pt x="1185" y="1007"/>
                  <a:pt x="1225" y="942"/>
                </a:cubicBezTo>
                <a:cubicBezTo>
                  <a:pt x="1265" y="877"/>
                  <a:pt x="1301" y="797"/>
                  <a:pt x="1341" y="718"/>
                </a:cubicBezTo>
                <a:cubicBezTo>
                  <a:pt x="1381" y="639"/>
                  <a:pt x="1425" y="552"/>
                  <a:pt x="1466" y="469"/>
                </a:cubicBezTo>
                <a:cubicBezTo>
                  <a:pt x="1507" y="386"/>
                  <a:pt x="1559" y="298"/>
                  <a:pt x="1590" y="220"/>
                </a:cubicBezTo>
                <a:cubicBezTo>
                  <a:pt x="1621" y="142"/>
                  <a:pt x="1638" y="71"/>
                  <a:pt x="1655" y="0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27"/>
          <p:cNvSpPr>
            <a:spLocks/>
          </p:cNvSpPr>
          <p:nvPr/>
        </p:nvSpPr>
        <p:spPr bwMode="auto">
          <a:xfrm>
            <a:off x="3810000" y="5422900"/>
            <a:ext cx="2260600" cy="558800"/>
          </a:xfrm>
          <a:custGeom>
            <a:avLst/>
            <a:gdLst>
              <a:gd name="T0" fmla="*/ 0 w 1424"/>
              <a:gd name="T1" fmla="*/ 2147483647 h 365"/>
              <a:gd name="T2" fmla="*/ 2147483647 w 1424"/>
              <a:gd name="T3" fmla="*/ 2147483647 h 365"/>
              <a:gd name="T4" fmla="*/ 2147483647 w 1424"/>
              <a:gd name="T5" fmla="*/ 2147483647 h 365"/>
              <a:gd name="T6" fmla="*/ 2147483647 w 1424"/>
              <a:gd name="T7" fmla="*/ 2147483647 h 365"/>
              <a:gd name="T8" fmla="*/ 2147483647 w 1424"/>
              <a:gd name="T9" fmla="*/ 2147483647 h 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365"/>
              <a:gd name="T17" fmla="*/ 1424 w 1424"/>
              <a:gd name="T18" fmla="*/ 365 h 3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365">
                <a:moveTo>
                  <a:pt x="0" y="361"/>
                </a:moveTo>
                <a:cubicBezTo>
                  <a:pt x="105" y="269"/>
                  <a:pt x="211" y="177"/>
                  <a:pt x="352" y="117"/>
                </a:cubicBezTo>
                <a:cubicBezTo>
                  <a:pt x="493" y="57"/>
                  <a:pt x="703" y="0"/>
                  <a:pt x="848" y="1"/>
                </a:cubicBezTo>
                <a:cubicBezTo>
                  <a:pt x="993" y="2"/>
                  <a:pt x="1124" y="60"/>
                  <a:pt x="1220" y="121"/>
                </a:cubicBezTo>
                <a:cubicBezTo>
                  <a:pt x="1316" y="182"/>
                  <a:pt x="1370" y="273"/>
                  <a:pt x="1424" y="365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Text Box 228"/>
          <p:cNvSpPr txBox="1">
            <a:spLocks noChangeArrowheads="1"/>
          </p:cNvSpPr>
          <p:nvPr/>
        </p:nvSpPr>
        <p:spPr bwMode="auto">
          <a:xfrm>
            <a:off x="3327400" y="1828800"/>
            <a:ext cx="2092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Total Revenue, (TR)</a:t>
            </a:r>
          </a:p>
        </p:txBody>
      </p:sp>
      <p:sp>
        <p:nvSpPr>
          <p:cNvPr id="119" name="Text Box 229"/>
          <p:cNvSpPr txBox="1">
            <a:spLocks noChangeArrowheads="1"/>
          </p:cNvSpPr>
          <p:nvPr/>
        </p:nvSpPr>
        <p:spPr bwMode="auto">
          <a:xfrm>
            <a:off x="6669088" y="1371600"/>
            <a:ext cx="1865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Break-Even Point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(Normal Profit)</a:t>
            </a:r>
          </a:p>
        </p:txBody>
      </p:sp>
      <p:sp>
        <p:nvSpPr>
          <p:cNvPr id="120" name="Text Box 230"/>
          <p:cNvSpPr txBox="1">
            <a:spLocks noChangeArrowheads="1"/>
          </p:cNvSpPr>
          <p:nvPr/>
        </p:nvSpPr>
        <p:spPr bwMode="auto">
          <a:xfrm>
            <a:off x="4510088" y="3987800"/>
            <a:ext cx="1865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Break-Even Point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(Normal Profit)</a:t>
            </a:r>
          </a:p>
        </p:txBody>
      </p:sp>
      <p:sp>
        <p:nvSpPr>
          <p:cNvPr id="121" name="Text Box 231"/>
          <p:cNvSpPr txBox="1">
            <a:spLocks noChangeArrowheads="1"/>
          </p:cNvSpPr>
          <p:nvPr/>
        </p:nvSpPr>
        <p:spPr bwMode="auto">
          <a:xfrm>
            <a:off x="3455988" y="2209800"/>
            <a:ext cx="11541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Maximum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Economic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Profit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$299</a:t>
            </a:r>
          </a:p>
        </p:txBody>
      </p:sp>
      <p:sp>
        <p:nvSpPr>
          <p:cNvPr id="123" name="Oval 233"/>
          <p:cNvSpPr>
            <a:spLocks noChangeArrowheads="1"/>
          </p:cNvSpPr>
          <p:nvPr/>
        </p:nvSpPr>
        <p:spPr bwMode="auto">
          <a:xfrm>
            <a:off x="5934075" y="1249363"/>
            <a:ext cx="109538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4" name="Oval 234"/>
          <p:cNvSpPr>
            <a:spLocks noChangeArrowheads="1"/>
          </p:cNvSpPr>
          <p:nvPr/>
        </p:nvSpPr>
        <p:spPr bwMode="auto">
          <a:xfrm>
            <a:off x="3786188" y="3979863"/>
            <a:ext cx="109537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5" name="Line 236"/>
          <p:cNvSpPr>
            <a:spLocks noChangeShapeType="1"/>
          </p:cNvSpPr>
          <p:nvPr/>
        </p:nvSpPr>
        <p:spPr bwMode="auto">
          <a:xfrm flipH="1" flipV="1">
            <a:off x="3932238" y="4059238"/>
            <a:ext cx="641350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237"/>
          <p:cNvSpPr>
            <a:spLocks noChangeShapeType="1"/>
          </p:cNvSpPr>
          <p:nvPr/>
        </p:nvSpPr>
        <p:spPr bwMode="auto">
          <a:xfrm>
            <a:off x="5162550" y="2360613"/>
            <a:ext cx="0" cy="50006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238"/>
          <p:cNvSpPr>
            <a:spLocks noChangeShapeType="1"/>
          </p:cNvSpPr>
          <p:nvPr/>
        </p:nvSpPr>
        <p:spPr bwMode="auto">
          <a:xfrm>
            <a:off x="5148263" y="5437188"/>
            <a:ext cx="0" cy="53181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239"/>
          <p:cNvSpPr txBox="1">
            <a:spLocks noChangeArrowheads="1"/>
          </p:cNvSpPr>
          <p:nvPr/>
        </p:nvSpPr>
        <p:spPr bwMode="auto">
          <a:xfrm>
            <a:off x="3305175" y="4933950"/>
            <a:ext cx="1697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Total Economic</a:t>
            </a:r>
          </a:p>
          <a:p>
            <a:pPr eaLnBrk="1" hangingPunct="1"/>
            <a:r>
              <a:rPr lang="en-US" altLang="en-US" sz="1600" b="1" dirty="0"/>
              <a:t>Profit</a:t>
            </a:r>
          </a:p>
        </p:txBody>
      </p:sp>
      <p:sp>
        <p:nvSpPr>
          <p:cNvPr id="129" name="Line 240"/>
          <p:cNvSpPr>
            <a:spLocks noChangeShapeType="1"/>
          </p:cNvSpPr>
          <p:nvPr/>
        </p:nvSpPr>
        <p:spPr bwMode="auto">
          <a:xfrm>
            <a:off x="4064000" y="5362575"/>
            <a:ext cx="3587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Text Box 241"/>
          <p:cNvSpPr txBox="1">
            <a:spLocks noChangeArrowheads="1"/>
          </p:cNvSpPr>
          <p:nvPr/>
        </p:nvSpPr>
        <p:spPr bwMode="auto">
          <a:xfrm>
            <a:off x="5495925" y="49053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$299</a:t>
            </a:r>
          </a:p>
        </p:txBody>
      </p:sp>
      <p:sp>
        <p:nvSpPr>
          <p:cNvPr id="131" name="Line 242"/>
          <p:cNvSpPr>
            <a:spLocks noChangeShapeType="1"/>
          </p:cNvSpPr>
          <p:nvPr/>
        </p:nvSpPr>
        <p:spPr bwMode="auto">
          <a:xfrm flipH="1">
            <a:off x="5183188" y="5180013"/>
            <a:ext cx="369887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Text Box 243"/>
          <p:cNvSpPr txBox="1">
            <a:spLocks noChangeArrowheads="1"/>
          </p:cNvSpPr>
          <p:nvPr/>
        </p:nvSpPr>
        <p:spPr bwMode="auto">
          <a:xfrm>
            <a:off x="5351463" y="3352800"/>
            <a:ext cx="987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P=$131</a:t>
            </a:r>
          </a:p>
        </p:txBody>
      </p:sp>
      <p:sp>
        <p:nvSpPr>
          <p:cNvPr id="133" name="Line 244"/>
          <p:cNvSpPr>
            <a:spLocks noChangeShapeType="1"/>
          </p:cNvSpPr>
          <p:nvPr/>
        </p:nvSpPr>
        <p:spPr bwMode="auto">
          <a:xfrm>
            <a:off x="4495800" y="2133600"/>
            <a:ext cx="719138" cy="163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 Box 245"/>
          <p:cNvSpPr txBox="1">
            <a:spLocks noChangeArrowheads="1"/>
          </p:cNvSpPr>
          <p:nvPr/>
        </p:nvSpPr>
        <p:spPr bwMode="auto">
          <a:xfrm>
            <a:off x="6477000" y="2536825"/>
            <a:ext cx="123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/>
              <a:t>Total Cost,</a:t>
            </a:r>
          </a:p>
          <a:p>
            <a:pPr algn="ctr" eaLnBrk="1" hangingPunct="1"/>
            <a:r>
              <a:rPr lang="en-US" altLang="en-US" sz="1600" b="1" dirty="0"/>
              <a:t>(TC)</a:t>
            </a:r>
          </a:p>
        </p:txBody>
      </p:sp>
      <p:sp>
        <p:nvSpPr>
          <p:cNvPr id="135" name="Line 246"/>
          <p:cNvSpPr>
            <a:spLocks noChangeShapeType="1"/>
          </p:cNvSpPr>
          <p:nvPr/>
        </p:nvSpPr>
        <p:spPr bwMode="auto">
          <a:xfrm flipH="1" flipV="1">
            <a:off x="5651500" y="2154238"/>
            <a:ext cx="749300" cy="436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247"/>
          <p:cNvSpPr>
            <a:spLocks noChangeShapeType="1"/>
          </p:cNvSpPr>
          <p:nvPr/>
        </p:nvSpPr>
        <p:spPr bwMode="auto">
          <a:xfrm flipV="1">
            <a:off x="4421188" y="2633663"/>
            <a:ext cx="696912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232"/>
          <p:cNvSpPr>
            <a:spLocks noChangeShapeType="1"/>
          </p:cNvSpPr>
          <p:nvPr/>
        </p:nvSpPr>
        <p:spPr bwMode="auto">
          <a:xfrm flipH="1" flipV="1">
            <a:off x="6064250" y="1304925"/>
            <a:ext cx="6413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  <p:bldP spid="123" grpId="0" animBg="1"/>
      <p:bldP spid="124" grpId="0" animBg="1"/>
      <p:bldP spid="128" grpId="0"/>
      <p:bldP spid="130" grpId="0"/>
      <p:bldP spid="132" grpId="0" animBg="1"/>
      <p:bldP spid="1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36460</TotalTime>
  <Words>1154</Words>
  <Application>Microsoft Office PowerPoint</Application>
  <PresentationFormat>On-screen Show (4:3)</PresentationFormat>
  <Paragraphs>520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Dotum</vt:lpstr>
      <vt:lpstr>ＭＳ Ｐゴシック</vt:lpstr>
      <vt:lpstr>Arial</vt:lpstr>
      <vt:lpstr>Bookman Old Style</vt:lpstr>
      <vt:lpstr>Calibri</vt:lpstr>
      <vt:lpstr>Century Gothic</vt:lpstr>
      <vt:lpstr>Google Sans</vt:lpstr>
      <vt:lpstr>Rockwell Extra Bold</vt:lpstr>
      <vt:lpstr>Tahoma</vt:lpstr>
      <vt:lpstr>Wingdings</vt:lpstr>
      <vt:lpstr>Wood Type</vt:lpstr>
      <vt:lpstr>Pure Competition in the Short Run</vt:lpstr>
      <vt:lpstr>Four Market Models</vt:lpstr>
      <vt:lpstr>Four Market Models</vt:lpstr>
      <vt:lpstr>Pure Competition: Characteristics</vt:lpstr>
      <vt:lpstr>Average, Total, and Marginal Revenue</vt:lpstr>
      <vt:lpstr>Average, Total, and Marginal Revenue</vt:lpstr>
      <vt:lpstr>Profit Maximization: TR–TC Approach</vt:lpstr>
      <vt:lpstr>Profit Maximization: TR–TC Approach</vt:lpstr>
      <vt:lpstr>Profit Maximization: TR–TC Approach</vt:lpstr>
      <vt:lpstr>Profit Maximization: MR-MC Approach</vt:lpstr>
      <vt:lpstr>Profit Maximization: MR-MC Approach</vt:lpstr>
      <vt:lpstr>Loss-Minimizing Case</vt:lpstr>
      <vt:lpstr>Loss-Minimizing Case</vt:lpstr>
      <vt:lpstr>Loss-Minimizing Case</vt:lpstr>
      <vt:lpstr>Shutdown Case</vt:lpstr>
      <vt:lpstr>Three Production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Concepts of Economics</dc:title>
  <dc:creator>Sadeeqa Khan</dc:creator>
  <cp:lastModifiedBy>Eman Asif</cp:lastModifiedBy>
  <cp:revision>95</cp:revision>
  <dcterms:created xsi:type="dcterms:W3CDTF">2023-01-10T17:16:02Z</dcterms:created>
  <dcterms:modified xsi:type="dcterms:W3CDTF">2024-06-02T08:47:16Z</dcterms:modified>
</cp:coreProperties>
</file>