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21"/>
    <p:restoredTop sz="94194"/>
  </p:normalViewPr>
  <p:slideViewPr>
    <p:cSldViewPr snapToGrid="0" snapToObjects="1">
      <p:cViewPr varScale="1">
        <p:scale>
          <a:sx n="78" d="100"/>
          <a:sy n="78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86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0703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The Market System</a:t>
            </a:r>
            <a:br>
              <a:rPr lang="en-US" sz="5400"/>
            </a:br>
            <a:r>
              <a:rPr lang="en-US" sz="5400"/>
              <a:t>and the Circular Flow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438107"/>
            <a:ext cx="5918454" cy="1069848"/>
          </a:xfrm>
        </p:spPr>
        <p:txBody>
          <a:bodyPr>
            <a:noAutofit/>
          </a:bodyPr>
          <a:lstStyle/>
          <a:p>
            <a:r>
              <a:rPr lang="en-US" sz="2000" dirty="0" smtClean="0"/>
              <a:t>From:</a:t>
            </a:r>
          </a:p>
          <a:p>
            <a:r>
              <a:rPr lang="en-US" sz="2000" dirty="0" smtClean="0"/>
              <a:t>Book 1: Chapter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6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6. </a:t>
            </a:r>
            <a:r>
              <a:rPr lang="en-US" b="1" dirty="0"/>
              <a:t>Technology and Capital Goods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competition, freedom of choice, self-interest, and personal reward provide the opportunity and motivation for technological advance.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monetary rewards for new products or production techniques accrue directly to the innovator.</a:t>
            </a:r>
            <a:endParaRPr lang="en-US" sz="36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Advanced technology and capital goods are important for efficiency. 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More </a:t>
            </a:r>
            <a:r>
              <a:rPr lang="en-US" dirty="0"/>
              <a:t>efficient production means much more abundant output.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81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7. </a:t>
            </a:r>
            <a:r>
              <a:rPr lang="en-US" b="1" dirty="0"/>
              <a:t>Specialization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using the resources of an individual, firm, region, or nation to produce one or a few goods or services rather than the entire range of goods and services. </a:t>
            </a:r>
            <a:endParaRPr lang="en-US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Those </a:t>
            </a:r>
            <a:r>
              <a:rPr lang="en-US" dirty="0"/>
              <a:t>goods and services are then exchanged for a full range of desired products.</a:t>
            </a:r>
            <a:endParaRPr lang="en-US" sz="3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Society learned long ago that self-sufficiency breeds inefficiency.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Human Specialization: “</a:t>
            </a:r>
            <a:r>
              <a:rPr lang="en-US" b="1" dirty="0"/>
              <a:t>Division of Labor</a:t>
            </a:r>
            <a:r>
              <a:rPr lang="en-US" dirty="0"/>
              <a:t>”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Geographic Specialization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108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8. </a:t>
            </a:r>
            <a:r>
              <a:rPr lang="en-US" b="1" dirty="0"/>
              <a:t>Use of Money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Money performs several functions, but first and foremost it is a </a:t>
            </a:r>
            <a:r>
              <a:rPr lang="en-US" b="1" dirty="0"/>
              <a:t>medium of exchange</a:t>
            </a:r>
            <a:r>
              <a:rPr lang="en-US" dirty="0"/>
              <a:t>. It makes trade easier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Exchange </a:t>
            </a:r>
            <a:r>
              <a:rPr lang="en-US" dirty="0"/>
              <a:t>can, and sometimes does, occur through </a:t>
            </a:r>
            <a:r>
              <a:rPr lang="en-US" b="1" dirty="0"/>
              <a:t>barter</a:t>
            </a:r>
            <a:r>
              <a:rPr lang="en-US" dirty="0"/>
              <a:t> </a:t>
            </a:r>
            <a:r>
              <a:rPr lang="en-US" dirty="0" smtClean="0"/>
              <a:t>but it </a:t>
            </a:r>
            <a:r>
              <a:rPr lang="en-US" dirty="0"/>
              <a:t>requires a </a:t>
            </a:r>
            <a:r>
              <a:rPr lang="en-US" b="1" dirty="0"/>
              <a:t>coincidence of wants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To serve as money, an item needs to pass </a:t>
            </a:r>
            <a:r>
              <a:rPr lang="en-US" b="1" dirty="0"/>
              <a:t>only one test</a:t>
            </a:r>
            <a:r>
              <a:rPr lang="en-US" dirty="0"/>
              <a:t>: It must be generally acceptable to sellers in exchange for their goods and services.</a:t>
            </a:r>
            <a:endParaRPr lang="en-US" sz="3600" dirty="0"/>
          </a:p>
          <a:p>
            <a:pPr lvl="1"/>
            <a:r>
              <a:rPr lang="en-US" dirty="0"/>
              <a:t>Money is socially defined; whatever society accepts as a medium of exchange is money. </a:t>
            </a:r>
          </a:p>
          <a:p>
            <a:pPr marL="27432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842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9. </a:t>
            </a:r>
            <a:r>
              <a:rPr lang="en-US" b="1" dirty="0"/>
              <a:t>Active, but Limited, Government</a:t>
            </a:r>
            <a:endParaRPr lang="en-US" sz="2400" b="1" dirty="0"/>
          </a:p>
          <a:p>
            <a:r>
              <a:rPr lang="en-US" dirty="0"/>
              <a:t>An active, but limited, government is the final characteristic of market systems in modern advanced industrial economies.</a:t>
            </a:r>
            <a:endParaRPr lang="en-US" sz="4000" dirty="0"/>
          </a:p>
          <a:p>
            <a:pPr marL="27432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769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73528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key features of the market system help explain how </a:t>
            </a:r>
            <a:r>
              <a:rPr lang="en-US" dirty="0" smtClean="0"/>
              <a:t>market economies </a:t>
            </a:r>
            <a:r>
              <a:rPr lang="en-US" dirty="0"/>
              <a:t>respond to five fundamental questions: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What </a:t>
            </a:r>
            <a:r>
              <a:rPr lang="en-US" dirty="0"/>
              <a:t>goods and services will be produced?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How </a:t>
            </a:r>
            <a:r>
              <a:rPr lang="en-US" dirty="0"/>
              <a:t>will the goods and services be produced?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Who </a:t>
            </a:r>
            <a:r>
              <a:rPr lang="en-US" dirty="0"/>
              <a:t>will get the goods and services?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How </a:t>
            </a:r>
            <a:r>
              <a:rPr lang="en-US" dirty="0"/>
              <a:t>will the system accommodate change?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How </a:t>
            </a:r>
            <a:r>
              <a:rPr lang="en-US" dirty="0"/>
              <a:t>will the system promote progress?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685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/>
              <a:t>What goods and services will be produced?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4"/>
            <a:ext cx="7772400" cy="4800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answer: </a:t>
            </a:r>
            <a:r>
              <a:rPr lang="en-US" dirty="0" smtClean="0"/>
              <a:t>It is </a:t>
            </a:r>
            <a:r>
              <a:rPr lang="en-US" dirty="0"/>
              <a:t>determined by the dollar votes of consumers in their daily purchase decisions.</a:t>
            </a:r>
            <a:r>
              <a:rPr lang="en-US" dirty="0"/>
              <a:t>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Horses and horseshoes VS automobile and </a:t>
            </a:r>
            <a:r>
              <a:rPr lang="en-US" dirty="0" smtClean="0"/>
              <a:t>tires.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Consumers register their preferences in the market; producers and resource suppliers, prompted by their own self-interest, respond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85106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5" y="386660"/>
            <a:ext cx="8131630" cy="968611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smtClean="0"/>
              <a:t>How will the goods and services be produced?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4"/>
            <a:ext cx="7772400" cy="4800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answer: In combinations and ways that minimize the cost per unit of </a:t>
            </a:r>
            <a:r>
              <a:rPr lang="en-US" dirty="0" smtClean="0"/>
              <a:t>output.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Because </a:t>
            </a:r>
            <a:r>
              <a:rPr lang="en-US" dirty="0"/>
              <a:t>inefficiency drives up costs and lowers profits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Firm make </a:t>
            </a:r>
            <a:r>
              <a:rPr lang="en-US" dirty="0"/>
              <a:t>efforts to minimize production costs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These efforts intensified due to competition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Simply stated: Competition eliminates high-cost producers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(pg. 34)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34935" r="21429" b="29448"/>
          <a:stretch/>
        </p:blipFill>
        <p:spPr>
          <a:xfrm>
            <a:off x="70980" y="1943100"/>
            <a:ext cx="9002040" cy="2530928"/>
          </a:xfrm>
        </p:spPr>
      </p:pic>
    </p:spTree>
    <p:extLst>
      <p:ext uri="{BB962C8B-B14F-4D97-AF65-F5344CB8AC3E}">
        <p14:creationId xmlns:p14="http://schemas.microsoft.com/office/powerpoint/2010/main" val="10355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5" y="386660"/>
            <a:ext cx="8131630" cy="968611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Who will get the goods and services?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2228"/>
            <a:ext cx="7772400" cy="501287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onsumers </a:t>
            </a:r>
            <a:r>
              <a:rPr lang="en-US" dirty="0"/>
              <a:t>on the basis of their </a:t>
            </a:r>
            <a:r>
              <a:rPr lang="en-US" b="1" dirty="0"/>
              <a:t>ability</a:t>
            </a:r>
            <a:r>
              <a:rPr lang="en-US" dirty="0"/>
              <a:t> and </a:t>
            </a:r>
            <a:r>
              <a:rPr lang="en-US" b="1" dirty="0"/>
              <a:t>willingness</a:t>
            </a:r>
            <a:r>
              <a:rPr lang="en-US" dirty="0"/>
              <a:t> to pay its existing market price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ability depends </a:t>
            </a:r>
            <a:r>
              <a:rPr lang="en-US" dirty="0"/>
              <a:t>on the amount of </a:t>
            </a:r>
            <a:r>
              <a:rPr lang="en-US" b="1" dirty="0" smtClean="0"/>
              <a:t>income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amount of income </a:t>
            </a:r>
            <a:r>
              <a:rPr lang="en-US" dirty="0" smtClean="0"/>
              <a:t>depends on: </a:t>
            </a:r>
          </a:p>
          <a:p>
            <a:pPr marL="73152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quantities of the property and human resources they supply and </a:t>
            </a:r>
            <a:endParaRPr lang="en-US" dirty="0" smtClean="0"/>
          </a:p>
          <a:p>
            <a:pPr marL="73152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prices those resources command in the resource market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Resource prices</a:t>
            </a:r>
            <a:r>
              <a:rPr lang="en-US" dirty="0"/>
              <a:t> (wages, interest, rent, profit) are crucial in determining the size of each person’s income and therefore each person’s ability to buy part of the economy’s output.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5" y="386660"/>
            <a:ext cx="8131630" cy="968611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900" b="1" smtClean="0"/>
              <a:t>How will the system accommodate change?</a:t>
            </a:r>
            <a:endParaRPr lang="en-US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2228"/>
            <a:ext cx="7772400" cy="501287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Through directing </a:t>
            </a:r>
            <a:r>
              <a:rPr lang="en-US" dirty="0"/>
              <a:t>or guiding function of prices and </a:t>
            </a:r>
            <a:r>
              <a:rPr lang="en-US" dirty="0" smtClean="0"/>
              <a:t>profits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Market </a:t>
            </a:r>
            <a:r>
              <a:rPr lang="en-US" dirty="0"/>
              <a:t>systems are dynamic: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Consumer </a:t>
            </a:r>
            <a:r>
              <a:rPr lang="en-US" dirty="0"/>
              <a:t>preferences, technologies, and resource supplies all change.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market system is a gigantic communications system.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Through </a:t>
            </a:r>
            <a:r>
              <a:rPr lang="en-US" dirty="0"/>
              <a:t>changes in prices and profits, it communicates </a:t>
            </a:r>
            <a:r>
              <a:rPr lang="en-US" dirty="0" smtClean="0"/>
              <a:t>changes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onsumer </a:t>
            </a:r>
            <a:r>
              <a:rPr lang="en-US" dirty="0"/>
              <a:t>tastes direct the expansion of some industries and the contraction of others.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Those </a:t>
            </a:r>
            <a:r>
              <a:rPr lang="en-US" dirty="0"/>
              <a:t>adjustments are conveyed to the resource market.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8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88224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Laissez-Faire </a:t>
            </a:r>
            <a:r>
              <a:rPr lang="en-US" b="1" dirty="0" smtClean="0"/>
              <a:t>Capitalism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The term “laissez-faire” is the French for “let it be</a:t>
            </a:r>
            <a:r>
              <a:rPr lang="en-US" dirty="0" smtClean="0"/>
              <a:t>,”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</a:t>
            </a:r>
            <a:r>
              <a:rPr lang="en-US" dirty="0"/>
              <a:t>laissez-faire capitalism —or “pure capitalism”—the </a:t>
            </a:r>
            <a:r>
              <a:rPr lang="en-US" dirty="0" smtClean="0"/>
              <a:t>government’s role </a:t>
            </a:r>
            <a:r>
              <a:rPr lang="en-US" dirty="0"/>
              <a:t>would be limited to protecting private </a:t>
            </a:r>
            <a:r>
              <a:rPr lang="en-US" dirty="0" smtClean="0"/>
              <a:t>property from </a:t>
            </a:r>
            <a:r>
              <a:rPr lang="en-US" dirty="0"/>
              <a:t>theft and aggression and establishing a </a:t>
            </a:r>
            <a:r>
              <a:rPr lang="en-US" dirty="0" smtClean="0"/>
              <a:t>legal environment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which contracts would be enforced and people could </a:t>
            </a:r>
            <a:r>
              <a:rPr lang="en-US" dirty="0" smtClean="0"/>
              <a:t>interact in </a:t>
            </a:r>
            <a:r>
              <a:rPr lang="en-US" dirty="0"/>
              <a:t>markets to buy and sell goods, services,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6273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5" y="386660"/>
            <a:ext cx="8131630" cy="968611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How will the system promote progress?</a:t>
            </a:r>
            <a:endParaRPr lang="en-US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2228"/>
            <a:ext cx="7772400" cy="5012870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Society desires economic growth (greater output) and higher standards of living (greater output per person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technological improvements</a:t>
            </a:r>
            <a:r>
              <a:rPr lang="en-US" dirty="0"/>
              <a:t> and </a:t>
            </a:r>
            <a:r>
              <a:rPr lang="en-US" b="1" dirty="0"/>
              <a:t>capital accumulation</a:t>
            </a:r>
            <a:r>
              <a:rPr lang="en-US" dirty="0"/>
              <a:t>, </a:t>
            </a:r>
            <a:r>
              <a:rPr lang="en-US" dirty="0" smtClean="0"/>
              <a:t>contribute </a:t>
            </a:r>
            <a:r>
              <a:rPr lang="en-US" dirty="0"/>
              <a:t>to a higher standard of living for </a:t>
            </a:r>
            <a:r>
              <a:rPr lang="en-US" dirty="0" smtClean="0"/>
              <a:t>society</a:t>
            </a:r>
          </a:p>
          <a:p>
            <a:r>
              <a:rPr lang="en-US" u="sng" dirty="0"/>
              <a:t>Technological Advance</a:t>
            </a:r>
            <a:endParaRPr lang="en-US" sz="3200" dirty="0"/>
          </a:p>
          <a:p>
            <a:pPr lvl="1"/>
            <a:r>
              <a:rPr lang="en-US" dirty="0"/>
              <a:t>The market system provides a strong </a:t>
            </a:r>
            <a:r>
              <a:rPr lang="en-US" dirty="0" smtClean="0"/>
              <a:t>incentive for it through </a:t>
            </a:r>
            <a:r>
              <a:rPr lang="en-US" b="1" dirty="0" smtClean="0"/>
              <a:t>Creative Destruction</a:t>
            </a:r>
          </a:p>
          <a:p>
            <a:r>
              <a:rPr lang="en-US" u="sng" dirty="0"/>
              <a:t>Capital Accumulation</a:t>
            </a:r>
            <a:endParaRPr lang="en-US" dirty="0"/>
          </a:p>
          <a:p>
            <a:pPr lvl="1"/>
            <a:r>
              <a:rPr lang="en-US" dirty="0"/>
              <a:t>Most technological advances require additional capital goods.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4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5" y="386660"/>
            <a:ext cx="8131630" cy="96861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Circular Flow </a:t>
            </a:r>
            <a:r>
              <a:rPr lang="en-US" dirty="0" smtClean="0"/>
              <a:t>Model (Fig. 2.2)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t="19448" r="44748" b="8104"/>
          <a:stretch/>
        </p:blipFill>
        <p:spPr>
          <a:xfrm>
            <a:off x="1387927" y="1257297"/>
            <a:ext cx="6368145" cy="5428086"/>
          </a:xfrm>
        </p:spPr>
      </p:pic>
    </p:spTree>
    <p:extLst>
      <p:ext uri="{BB962C8B-B14F-4D97-AF65-F5344CB8AC3E}">
        <p14:creationId xmlns:p14="http://schemas.microsoft.com/office/powerpoint/2010/main" val="16161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Circular Flow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illustrates how </a:t>
            </a:r>
            <a:r>
              <a:rPr lang="en-US" dirty="0" smtClean="0"/>
              <a:t>resources flow </a:t>
            </a:r>
            <a:r>
              <a:rPr lang="en-US" dirty="0"/>
              <a:t>from households to businesses and how </a:t>
            </a:r>
            <a:r>
              <a:rPr lang="en-US" dirty="0" smtClean="0"/>
              <a:t>payments for </a:t>
            </a:r>
            <a:r>
              <a:rPr lang="en-US" dirty="0"/>
              <a:t>those resources flow from businesses </a:t>
            </a:r>
            <a:r>
              <a:rPr lang="en-US" dirty="0" smtClean="0"/>
              <a:t>to households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</a:t>
            </a:r>
            <a:r>
              <a:rPr lang="en-US" dirty="0"/>
              <a:t>2.2 </a:t>
            </a:r>
            <a:r>
              <a:rPr lang="en-US" dirty="0" smtClean="0"/>
              <a:t>represents:</a:t>
            </a:r>
          </a:p>
          <a:p>
            <a:pPr lvl="1"/>
            <a:r>
              <a:rPr lang="en-US" dirty="0" smtClean="0"/>
              <a:t>Households</a:t>
            </a:r>
          </a:p>
          <a:p>
            <a:pPr lvl="1"/>
            <a:r>
              <a:rPr lang="en-US" dirty="0" smtClean="0"/>
              <a:t>Businesses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ole proprietorship</a:t>
            </a:r>
          </a:p>
          <a:p>
            <a:pPr lvl="2"/>
            <a:r>
              <a:rPr lang="en-US" dirty="0" smtClean="0"/>
              <a:t>Partnership</a:t>
            </a:r>
          </a:p>
          <a:p>
            <a:pPr lvl="2"/>
            <a:r>
              <a:rPr lang="en-US" dirty="0" smtClean="0"/>
              <a:t>Corporation </a:t>
            </a:r>
          </a:p>
          <a:p>
            <a:pPr lvl="1"/>
            <a:r>
              <a:rPr lang="en-US" dirty="0"/>
              <a:t>Product </a:t>
            </a:r>
            <a:r>
              <a:rPr lang="en-US" dirty="0" smtClean="0"/>
              <a:t>Market</a:t>
            </a:r>
          </a:p>
          <a:p>
            <a:pPr lvl="1"/>
            <a:r>
              <a:rPr lang="en-US" dirty="0"/>
              <a:t>Resource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21578" r="48949" b="19329"/>
          <a:stretch/>
        </p:blipFill>
        <p:spPr>
          <a:xfrm>
            <a:off x="1183821" y="484632"/>
            <a:ext cx="6776357" cy="5959930"/>
          </a:xfrm>
        </p:spPr>
      </p:pic>
    </p:spTree>
    <p:extLst>
      <p:ext uri="{BB962C8B-B14F-4D97-AF65-F5344CB8AC3E}">
        <p14:creationId xmlns:p14="http://schemas.microsoft.com/office/powerpoint/2010/main" val="19647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</a:t>
            </a:r>
            <a:r>
              <a:rPr lang="en-US" dirty="0" smtClean="0"/>
              <a:t>Systems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88224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The Command System</a:t>
            </a:r>
            <a:endParaRPr lang="en-US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polar opposite of </a:t>
            </a:r>
            <a:r>
              <a:rPr lang="en-US" dirty="0" smtClean="0"/>
              <a:t>laissez-faire capitalism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government </a:t>
            </a:r>
            <a:r>
              <a:rPr lang="en-US" dirty="0"/>
              <a:t>owns most property </a:t>
            </a:r>
            <a:r>
              <a:rPr lang="en-US" dirty="0" smtClean="0"/>
              <a:t>resources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economic </a:t>
            </a:r>
            <a:r>
              <a:rPr lang="en-US" dirty="0"/>
              <a:t>decision making is set by a </a:t>
            </a:r>
            <a:r>
              <a:rPr lang="en-US" dirty="0" smtClean="0"/>
              <a:t>central planning board </a:t>
            </a:r>
            <a:r>
              <a:rPr lang="en-US" dirty="0"/>
              <a:t>created and enforced by the government. 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also </a:t>
            </a:r>
            <a:r>
              <a:rPr lang="en-US" dirty="0"/>
              <a:t>known as </a:t>
            </a:r>
            <a:r>
              <a:rPr lang="en-US" b="1" dirty="0"/>
              <a:t>socialism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/>
              <a:t>communism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752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</a:t>
            </a:r>
            <a:r>
              <a:rPr lang="en-US" dirty="0" smtClean="0"/>
              <a:t>Systems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88224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The Market System</a:t>
            </a:r>
          </a:p>
          <a:p>
            <a:pPr lvl="1"/>
            <a:r>
              <a:rPr lang="en-US" dirty="0"/>
              <a:t>also known as </a:t>
            </a:r>
            <a:r>
              <a:rPr lang="en-US" b="1" dirty="0"/>
              <a:t>capitalism</a:t>
            </a:r>
            <a:r>
              <a:rPr lang="en-US" dirty="0"/>
              <a:t> or the </a:t>
            </a:r>
            <a:r>
              <a:rPr lang="en-US" b="1" dirty="0"/>
              <a:t>mixed economy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single individual or organization or government is responsible for solving the economic problems in a market economy.</a:t>
            </a:r>
            <a:endParaRPr lang="en-US" sz="3600" dirty="0"/>
          </a:p>
          <a:p>
            <a:pPr lvl="1"/>
            <a:r>
              <a:rPr lang="en-US" dirty="0"/>
              <a:t>characterized by a mixture of centralized initiatives and decentralized actions</a:t>
            </a:r>
          </a:p>
          <a:p>
            <a:pPr lvl="1"/>
            <a:r>
              <a:rPr lang="en-US" dirty="0"/>
              <a:t>The precise mixture varies from country to country</a:t>
            </a:r>
          </a:p>
          <a:p>
            <a:pPr lvl="1"/>
            <a:r>
              <a:rPr lang="en-US" dirty="0"/>
              <a:t>Not Chaos, but Economic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 smtClean="0"/>
              <a:t>1. Private Property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individuals and firms, not the government, own most of the property resources (land and capital). </a:t>
            </a:r>
          </a:p>
          <a:p>
            <a:pPr lvl="1"/>
            <a:r>
              <a:rPr lang="en-US" b="1" dirty="0" smtClean="0"/>
              <a:t>Consequences of property rights:</a:t>
            </a:r>
          </a:p>
          <a:p>
            <a:pPr lvl="2"/>
            <a:r>
              <a:rPr lang="en-US" b="1" dirty="0" smtClean="0"/>
              <a:t>mutually </a:t>
            </a:r>
            <a:r>
              <a:rPr lang="en-US" b="1" dirty="0"/>
              <a:t>agreeable</a:t>
            </a:r>
            <a:r>
              <a:rPr lang="en-US" dirty="0"/>
              <a:t> economic transactions take </a:t>
            </a:r>
            <a:r>
              <a:rPr lang="en-US" dirty="0" smtClean="0"/>
              <a:t>place</a:t>
            </a:r>
          </a:p>
          <a:p>
            <a:pPr lvl="2"/>
            <a:r>
              <a:rPr lang="en-US" dirty="0"/>
              <a:t>encourage investment, innovation, exchange, maintenance of property, and economic growth </a:t>
            </a:r>
            <a:endParaRPr lang="en-US" dirty="0" smtClean="0"/>
          </a:p>
          <a:p>
            <a:pPr lvl="2"/>
            <a:r>
              <a:rPr lang="en-US" dirty="0"/>
              <a:t>facilitate exchange </a:t>
            </a:r>
            <a:endParaRPr lang="en-US" dirty="0" smtClean="0"/>
          </a:p>
          <a:p>
            <a:pPr lvl="2"/>
            <a:r>
              <a:rPr lang="en-US" dirty="0"/>
              <a:t>encourage owners to maintain or improve their property so as to preserve or increase its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extend to intellectual property through patents, copyrights, and trademarks. </a:t>
            </a:r>
            <a:r>
              <a:rPr lang="en-US" dirty="0" smtClean="0"/>
              <a:t>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3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 smtClean="0"/>
              <a:t>2. Freedom </a:t>
            </a:r>
            <a:r>
              <a:rPr lang="en-US" b="1" dirty="0"/>
              <a:t>of Enterprise and </a:t>
            </a:r>
            <a:r>
              <a:rPr lang="en-US" b="1" dirty="0" smtClean="0"/>
              <a:t>Choice</a:t>
            </a:r>
          </a:p>
          <a:p>
            <a:pPr lvl="1"/>
            <a:r>
              <a:rPr lang="en-US" b="1" dirty="0"/>
              <a:t>Freedom of enterprise</a:t>
            </a:r>
            <a:r>
              <a:rPr lang="en-US" dirty="0"/>
              <a:t> ensures that entrepreneurs and private businesses are free to obtain and use economic resources to produce their choice of goods and services and to sell them in their chosen markets.</a:t>
            </a:r>
            <a:endParaRPr lang="en-US" sz="3600" dirty="0"/>
          </a:p>
          <a:p>
            <a:pPr lvl="1"/>
            <a:r>
              <a:rPr lang="en-US" b="1" dirty="0"/>
              <a:t>Freedom of choice</a:t>
            </a:r>
            <a:r>
              <a:rPr lang="en-US" dirty="0"/>
              <a:t> enables </a:t>
            </a:r>
            <a:endParaRPr lang="en-US" dirty="0" smtClean="0"/>
          </a:p>
          <a:p>
            <a:pPr lvl="2"/>
            <a:r>
              <a:rPr lang="en-US" u="sng" dirty="0" smtClean="0"/>
              <a:t>owners</a:t>
            </a:r>
            <a:r>
              <a:rPr lang="en-US" dirty="0" smtClean="0"/>
              <a:t> </a:t>
            </a:r>
            <a:r>
              <a:rPr lang="en-US" dirty="0"/>
              <a:t>to employ or dispose of their property and money as they see fit. </a:t>
            </a:r>
            <a:endParaRPr lang="en-US" dirty="0" smtClean="0"/>
          </a:p>
          <a:p>
            <a:pPr lvl="2"/>
            <a:r>
              <a:rPr lang="en-US" u="sng" dirty="0" smtClean="0"/>
              <a:t>workers</a:t>
            </a:r>
            <a:r>
              <a:rPr lang="en-US" dirty="0" smtClean="0"/>
              <a:t> </a:t>
            </a:r>
            <a:r>
              <a:rPr lang="en-US" dirty="0"/>
              <a:t>to try to enter any line of work for which they are qualified. </a:t>
            </a:r>
            <a:endParaRPr lang="en-US" dirty="0" smtClean="0"/>
          </a:p>
          <a:p>
            <a:pPr lvl="2"/>
            <a:r>
              <a:rPr lang="en-US" u="sng" dirty="0" smtClean="0"/>
              <a:t>consumers</a:t>
            </a:r>
            <a:r>
              <a:rPr lang="en-US" dirty="0" smtClean="0"/>
              <a:t> </a:t>
            </a:r>
            <a:r>
              <a:rPr lang="en-US" dirty="0"/>
              <a:t>are free to buy the goods and services that best satisfy their wants and that their budgets allow.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87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 smtClean="0"/>
              <a:t>3. Self-Interest</a:t>
            </a:r>
          </a:p>
          <a:p>
            <a:pPr lvl="1"/>
            <a:r>
              <a:rPr lang="en-US" dirty="0"/>
              <a:t>motivating force of the various economic units as they express their free choices. </a:t>
            </a:r>
            <a:endParaRPr lang="en-US" sz="3600" dirty="0"/>
          </a:p>
          <a:p>
            <a:pPr lvl="1"/>
            <a:r>
              <a:rPr lang="en-US" dirty="0"/>
              <a:t>Self-interest simply means that each economic unit tries to achieve its own particular goal, which usually requires delivering something of value to others.</a:t>
            </a:r>
            <a:endParaRPr lang="en-US" sz="3600" dirty="0"/>
          </a:p>
          <a:p>
            <a:pPr lvl="1"/>
            <a:r>
              <a:rPr lang="en-US" dirty="0"/>
              <a:t>Entrepreneur, Property owner, Worker, Consumer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148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/>
          </a:bodyPr>
          <a:lstStyle/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4. </a:t>
            </a:r>
            <a:r>
              <a:rPr lang="en-US" b="1" dirty="0"/>
              <a:t>Competition</a:t>
            </a:r>
          </a:p>
          <a:p>
            <a:pPr>
              <a:spcBef>
                <a:spcPts val="0"/>
              </a:spcBef>
            </a:pPr>
            <a:r>
              <a:rPr lang="en-US" dirty="0"/>
              <a:t>competition </a:t>
            </a:r>
            <a:r>
              <a:rPr lang="en-US" dirty="0" smtClean="0"/>
              <a:t>requires: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Two </a:t>
            </a:r>
            <a:r>
              <a:rPr lang="en-US" dirty="0"/>
              <a:t>or more buyers and two or </a:t>
            </a:r>
            <a:r>
              <a:rPr lang="en-US" dirty="0" smtClean="0"/>
              <a:t>more sellers </a:t>
            </a:r>
            <a:r>
              <a:rPr lang="en-US" dirty="0"/>
              <a:t>acting independently in </a:t>
            </a:r>
            <a:r>
              <a:rPr lang="en-US" dirty="0" smtClean="0"/>
              <a:t>a particular </a:t>
            </a:r>
            <a:r>
              <a:rPr lang="en-US" dirty="0"/>
              <a:t>product </a:t>
            </a:r>
            <a:r>
              <a:rPr lang="en-US" dirty="0" smtClean="0"/>
              <a:t>or resource</a:t>
            </a:r>
            <a:r>
              <a:rPr lang="en-US" sz="3200" dirty="0" smtClean="0"/>
              <a:t> </a:t>
            </a:r>
            <a:r>
              <a:rPr lang="en-US" dirty="0" smtClean="0"/>
              <a:t>market</a:t>
            </a:r>
            <a:r>
              <a:rPr lang="en-US" dirty="0"/>
              <a:t>. </a:t>
            </a:r>
            <a:endParaRPr lang="en-US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Freedom </a:t>
            </a:r>
            <a:r>
              <a:rPr lang="en-US" dirty="0"/>
              <a:t>of sellers and buyers to enter or leave markets, on the basis of their economic self-interest.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 </a:t>
            </a:r>
            <a:r>
              <a:rPr lang="en-US" dirty="0"/>
              <a:t>single will dictate the price – limit the potential abuse of power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It is the </a:t>
            </a:r>
            <a:r>
              <a:rPr lang="en-US" dirty="0"/>
              <a:t>basic regulatory force in the market system.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531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Characteristics of </a:t>
            </a:r>
            <a:r>
              <a:rPr lang="en-US" smtClean="0"/>
              <a:t>the Market </a:t>
            </a:r>
            <a:r>
              <a:rPr lang="en-US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143500"/>
          </a:xfrm>
        </p:spPr>
        <p:txBody>
          <a:bodyPr>
            <a:normAutofit lnSpcReduction="10000"/>
          </a:bodyPr>
          <a:lstStyle/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5. </a:t>
            </a:r>
            <a:r>
              <a:rPr lang="en-US" b="1" dirty="0"/>
              <a:t>Markets and Prices </a:t>
            </a:r>
            <a:endParaRPr lang="en-US" b="1" dirty="0" smtClean="0"/>
          </a:p>
          <a:p>
            <a:r>
              <a:rPr lang="en-US" dirty="0"/>
              <a:t>market is an institution or mechanism that brings buyers (“demanders”) and sellers (“suppliers”) into contact. </a:t>
            </a:r>
            <a:endParaRPr lang="en-US" sz="4000" dirty="0"/>
          </a:p>
          <a:p>
            <a:r>
              <a:rPr lang="en-US" dirty="0"/>
              <a:t>A market system conveys the decisions made by buyers and sellers of products and resources</a:t>
            </a:r>
            <a:r>
              <a:rPr lang="en-US" dirty="0" smtClean="0"/>
              <a:t>.</a:t>
            </a:r>
            <a:endParaRPr lang="en-US" sz="4000" dirty="0"/>
          </a:p>
          <a:p>
            <a:r>
              <a:rPr lang="en-US" dirty="0"/>
              <a:t>Just as competition is the regulatory mechanism of the market system, the market system itself is the organizing and coordinating mechanism. </a:t>
            </a:r>
            <a:endParaRPr lang="en-US" b="1" dirty="0"/>
          </a:p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49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1626</TotalTime>
  <Words>1290</Words>
  <Application>Microsoft Macintosh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Bookman Old Style</vt:lpstr>
      <vt:lpstr>Calibri</vt:lpstr>
      <vt:lpstr>Century Gothic</vt:lpstr>
      <vt:lpstr>Rockwell Extra Bold</vt:lpstr>
      <vt:lpstr>Wingdings</vt:lpstr>
      <vt:lpstr>Wood Type</vt:lpstr>
      <vt:lpstr>The Market System and the Circular Flow</vt:lpstr>
      <vt:lpstr>Economic Systems</vt:lpstr>
      <vt:lpstr>Economic Systems (Cont’d)</vt:lpstr>
      <vt:lpstr>Economic Systems (Cont’d)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Characteristics of the Market System</vt:lpstr>
      <vt:lpstr>Five Fundamental Questions</vt:lpstr>
      <vt:lpstr>What goods and services will be produced?</vt:lpstr>
      <vt:lpstr>How will the goods and services be produced?</vt:lpstr>
      <vt:lpstr>Example (pg. 34)</vt:lpstr>
      <vt:lpstr>Who will get the goods and services?</vt:lpstr>
      <vt:lpstr>How will the system accommodate change?</vt:lpstr>
      <vt:lpstr>How will the system promote progress?</vt:lpstr>
      <vt:lpstr>The Circular Flow Model (Fig. 2.2)</vt:lpstr>
      <vt:lpstr>The Circular Flow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Concepts of Economics</dc:title>
  <dc:creator>Sadeeqa Khan</dc:creator>
  <cp:lastModifiedBy>Sadeeqa Khan</cp:lastModifiedBy>
  <cp:revision>39</cp:revision>
  <dcterms:created xsi:type="dcterms:W3CDTF">2023-01-10T17:16:02Z</dcterms:created>
  <dcterms:modified xsi:type="dcterms:W3CDTF">2023-01-18T04:37:05Z</dcterms:modified>
</cp:coreProperties>
</file>