
<file path=[Content_Types].xml><?xml version="1.0" encoding="utf-8"?>
<Types xmlns="http://schemas.openxmlformats.org/package/2006/content-types">
  <Default Extension="xml" ContentType="application/xml"/>
  <Default Extension="jpeg" ContentType="image/jpeg"/>
  <Default Extension="png" ContentType="image/png"/>
  <Default Extension="wdp" ContentType="image/vnd.ms-photo"/>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55" r:id="rId1"/>
  </p:sldMasterIdLst>
  <p:sldIdLst>
    <p:sldId id="256" r:id="rId2"/>
    <p:sldId id="257" r:id="rId3"/>
    <p:sldId id="258" r:id="rId4"/>
    <p:sldId id="259" r:id="rId5"/>
    <p:sldId id="260" r:id="rId6"/>
    <p:sldId id="264" r:id="rId7"/>
    <p:sldId id="261" r:id="rId8"/>
    <p:sldId id="262" r:id="rId9"/>
    <p:sldId id="263" r:id="rId10"/>
    <p:sldId id="265" r:id="rId11"/>
    <p:sldId id="267" r:id="rId12"/>
    <p:sldId id="266" r:id="rId13"/>
    <p:sldId id="268" r:id="rId14"/>
    <p:sldId id="269" r:id="rId15"/>
    <p:sldId id="270" r:id="rId16"/>
    <p:sldId id="271" r:id="rId17"/>
    <p:sldId id="272" r:id="rId18"/>
    <p:sldId id="273" r:id="rId19"/>
    <p:sldId id="275" r:id="rId20"/>
    <p:sldId id="274" r:id="rId21"/>
    <p:sldId id="282" r:id="rId22"/>
    <p:sldId id="276" r:id="rId23"/>
    <p:sldId id="277" r:id="rId24"/>
    <p:sldId id="279" r:id="rId25"/>
    <p:sldId id="278" r:id="rId26"/>
    <p:sldId id="280" r:id="rId27"/>
    <p:sldId id="281" r:id="rId28"/>
    <p:sldId id="283" r:id="rId29"/>
    <p:sldId id="284" r:id="rId30"/>
    <p:sldId id="285" r:id="rId31"/>
    <p:sldId id="286" r:id="rId32"/>
    <p:sldId id="288"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0400"/>
    <p:restoredTop sz="94194"/>
  </p:normalViewPr>
  <p:slideViewPr>
    <p:cSldViewPr snapToGrid="0" snapToObjects="1">
      <p:cViewPr varScale="1">
        <p:scale>
          <a:sx n="66" d="100"/>
          <a:sy n="66" d="100"/>
        </p:scale>
        <p:origin x="208" y="4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presProps" Target="presProps.xml"/><Relationship Id="rId35" Type="http://schemas.openxmlformats.org/officeDocument/2006/relationships/viewProps" Target="viewProps.xml"/><Relationship Id="rId36" Type="http://schemas.openxmlformats.org/officeDocument/2006/relationships/theme" Target="theme/theme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4" Type="http://schemas.openxmlformats.org/officeDocument/2006/relationships/image" Target="../media/image3.png"/><Relationship Id="rId5" Type="http://schemas.microsoft.com/office/2007/relationships/hdphoto" Target="../media/hdphoto1.wdp"/><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4" Type="http://schemas.openxmlformats.org/officeDocument/2006/relationships/image" Target="../media/image3.png"/><Relationship Id="rId5" Type="http://schemas.microsoft.com/office/2007/relationships/hdphoto" Target="../media/hdphoto1.wdp"/><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4" Type="http://schemas.openxmlformats.org/officeDocument/2006/relationships/image" Target="../media/image2.png"/><Relationship Id="rId5" Type="http://schemas.microsoft.com/office/2007/relationships/hdphoto" Target="../media/hdphoto1.wdp"/><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4" Type="http://schemas.openxmlformats.org/officeDocument/2006/relationships/image" Target="../media/image2.png"/><Relationship Id="rId5" Type="http://schemas.microsoft.com/office/2007/relationships/hdphoto" Target="../media/hdphoto1.wdp"/><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90626" y="1346947"/>
            <a:ext cx="7667244"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90626" y="4282763"/>
            <a:ext cx="7667244"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90626" y="1484779"/>
            <a:ext cx="7667244" cy="274320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a:grpSpLocks noChangeAspect="1"/>
          </p:cNvGrpSpPr>
          <p:nvPr/>
        </p:nvGrpSpPr>
        <p:grpSpPr>
          <a:xfrm>
            <a:off x="7234780" y="4107023"/>
            <a:ext cx="914400" cy="914400"/>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2">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p:cNvSpPr>
            <a:spLocks noGrp="1"/>
          </p:cNvSpPr>
          <p:nvPr>
            <p:ph type="ctrTitle"/>
          </p:nvPr>
        </p:nvSpPr>
        <p:spPr>
          <a:xfrm>
            <a:off x="788670" y="1432223"/>
            <a:ext cx="7475220" cy="3035808"/>
          </a:xfrm>
        </p:spPr>
        <p:txBody>
          <a:bodyPr anchor="ctr">
            <a:noAutofit/>
          </a:bodyPr>
          <a:lstStyle>
            <a:lvl1pPr algn="l">
              <a:lnSpc>
                <a:spcPct val="85000"/>
              </a:lnSpc>
              <a:defRPr sz="6600" b="1" cap="none" baseline="0">
                <a:blipFill dpi="0" rotWithShape="1">
                  <a:blip r:embed="rId4"/>
                  <a:srcRect/>
                  <a:tile tx="6350" ty="-127000" sx="65000" sy="64000" flip="none" algn="tl"/>
                </a:blipFill>
              </a:defRPr>
            </a:lvl1pPr>
          </a:lstStyle>
          <a:p>
            <a:r>
              <a:rPr lang="en-US" smtClean="0"/>
              <a:t>Click to edit Master title style</a:t>
            </a:r>
            <a:endParaRPr lang="en-US" dirty="0"/>
          </a:p>
        </p:txBody>
      </p:sp>
      <p:sp>
        <p:nvSpPr>
          <p:cNvPr id="3" name="Subtitle 2"/>
          <p:cNvSpPr>
            <a:spLocks noGrp="1"/>
          </p:cNvSpPr>
          <p:nvPr>
            <p:ph type="subTitle" idx="1"/>
          </p:nvPr>
        </p:nvSpPr>
        <p:spPr>
          <a:xfrm>
            <a:off x="802386" y="4389120"/>
            <a:ext cx="5918454" cy="1069848"/>
          </a:xfrm>
        </p:spPr>
        <p:txBody>
          <a:bodyPr>
            <a:normAutofit/>
          </a:bodyPr>
          <a:lstStyle>
            <a:lvl1pPr marL="0" indent="0" algn="l">
              <a:buNone/>
              <a:defRPr sz="1800" b="1">
                <a:solidFill>
                  <a:schemeClr val="accent2">
                    <a:lumMod val="7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424C414-B55F-754A-8277-EA816CACB2F8}" type="datetimeFigureOut">
              <a:rPr lang="en-US" smtClean="0"/>
              <a:t>2/7/23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244280" y="4227195"/>
            <a:ext cx="895401" cy="640080"/>
          </a:xfrm>
        </p:spPr>
        <p:txBody>
          <a:bodyPr/>
          <a:lstStyle>
            <a:lvl1pPr>
              <a:defRPr sz="2800" b="1"/>
            </a:lvl1pPr>
          </a:lstStyle>
          <a:p>
            <a:fld id="{9C1FAF24-E5CB-344C-8677-3FB6DEBF2C7C}" type="slidenum">
              <a:rPr lang="en-US" smtClean="0"/>
              <a:t>‹#›</a:t>
            </a:fld>
            <a:endParaRPr lang="en-US"/>
          </a:p>
        </p:txBody>
      </p:sp>
    </p:spTree>
    <p:extLst>
      <p:ext uri="{BB962C8B-B14F-4D97-AF65-F5344CB8AC3E}">
        <p14:creationId xmlns:p14="http://schemas.microsoft.com/office/powerpoint/2010/main" val="2033597371"/>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424C414-B55F-754A-8277-EA816CACB2F8}" type="datetimeFigureOut">
              <a:rPr lang="en-US" smtClean="0"/>
              <a:t>2/7/23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1FAF24-E5CB-344C-8677-3FB6DEBF2C7C}" type="slidenum">
              <a:rPr lang="en-US" smtClean="0"/>
              <a:t>‹#›</a:t>
            </a:fld>
            <a:endParaRPr lang="en-US"/>
          </a:p>
        </p:txBody>
      </p:sp>
    </p:spTree>
    <p:extLst>
      <p:ext uri="{BB962C8B-B14F-4D97-AF65-F5344CB8AC3E}">
        <p14:creationId xmlns:p14="http://schemas.microsoft.com/office/powerpoint/2010/main" val="839313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533400"/>
            <a:ext cx="1914525" cy="5638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00100" y="533400"/>
            <a:ext cx="5629275" cy="5638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424C414-B55F-754A-8277-EA816CACB2F8}" type="datetimeFigureOut">
              <a:rPr lang="en-US" smtClean="0"/>
              <a:t>2/7/23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1FAF24-E5CB-344C-8677-3FB6DEBF2C7C}" type="slidenum">
              <a:rPr lang="en-US" smtClean="0"/>
              <a:t>‹#›</a:t>
            </a:fld>
            <a:endParaRPr lang="en-US"/>
          </a:p>
        </p:txBody>
      </p:sp>
    </p:spTree>
    <p:extLst>
      <p:ext uri="{BB962C8B-B14F-4D97-AF65-F5344CB8AC3E}">
        <p14:creationId xmlns:p14="http://schemas.microsoft.com/office/powerpoint/2010/main" val="1884725334"/>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484632"/>
            <a:ext cx="7772400" cy="968611"/>
          </a:xfrm>
        </p:spPr>
        <p:txBody>
          <a:bodyPr>
            <a:normAutofit/>
          </a:bodyPr>
          <a:lstStyle>
            <a:lvl1pPr>
              <a:defRPr sz="3600"/>
            </a:lvl1pPr>
          </a:lstStyle>
          <a:p>
            <a:r>
              <a:rPr lang="en-US" dirty="0" smtClean="0"/>
              <a:t>Click to edit Master title style</a:t>
            </a:r>
            <a:endParaRPr lang="en-US" dirty="0"/>
          </a:p>
        </p:txBody>
      </p:sp>
      <p:sp>
        <p:nvSpPr>
          <p:cNvPr id="3" name="Content Placeholder 2"/>
          <p:cNvSpPr>
            <a:spLocks noGrp="1"/>
          </p:cNvSpPr>
          <p:nvPr>
            <p:ph idx="1"/>
          </p:nvPr>
        </p:nvSpPr>
        <p:spPr>
          <a:xfrm>
            <a:off x="685800" y="1567543"/>
            <a:ext cx="7772400" cy="5070367"/>
          </a:xfrm>
        </p:spPr>
        <p:txBody>
          <a:bodyPr>
            <a:normAutofit/>
          </a:bodyPr>
          <a:lstStyle>
            <a:lvl1pPr>
              <a:lnSpc>
                <a:spcPct val="100000"/>
              </a:lnSpc>
              <a:defRPr sz="2800"/>
            </a:lvl1pPr>
            <a:lvl2pPr>
              <a:lnSpc>
                <a:spcPct val="100000"/>
              </a:lnSpc>
              <a:defRPr sz="2400"/>
            </a:lvl2pPr>
            <a:lvl3pPr>
              <a:lnSpc>
                <a:spcPct val="100000"/>
              </a:lnSpc>
              <a:defRPr sz="2000"/>
            </a:lvl3pPr>
            <a:lvl4pPr>
              <a:lnSpc>
                <a:spcPct val="100000"/>
              </a:lnSpc>
              <a:defRPr sz="2000"/>
            </a:lvl4pPr>
            <a:lvl5pPr>
              <a:lnSpc>
                <a:spcPct val="100000"/>
              </a:lnSpc>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424C414-B55F-754A-8277-EA816CACB2F8}" type="datetimeFigureOut">
              <a:rPr lang="en-US" smtClean="0"/>
              <a:t>2/7/23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1FAF24-E5CB-344C-8677-3FB6DEBF2C7C}" type="slidenum">
              <a:rPr lang="en-US" smtClean="0"/>
              <a:t>‹#›</a:t>
            </a:fld>
            <a:endParaRPr lang="en-US"/>
          </a:p>
        </p:txBody>
      </p:sp>
    </p:spTree>
    <p:extLst>
      <p:ext uri="{BB962C8B-B14F-4D97-AF65-F5344CB8AC3E}">
        <p14:creationId xmlns:p14="http://schemas.microsoft.com/office/powerpoint/2010/main" val="146877239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9144000" cy="194001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625346" y="1225296"/>
            <a:ext cx="6960870" cy="3520440"/>
          </a:xfrm>
        </p:spPr>
        <p:txBody>
          <a:bodyPr anchor="ctr">
            <a:normAutofit/>
          </a:bodyPr>
          <a:lstStyle>
            <a:lvl1pPr>
              <a:lnSpc>
                <a:spcPct val="85000"/>
              </a:lnSpc>
              <a:defRPr sz="6600" b="1"/>
            </a:lvl1pPr>
          </a:lstStyle>
          <a:p>
            <a:r>
              <a:rPr lang="en-US" smtClean="0"/>
              <a:t>Click to edit Master title style</a:t>
            </a:r>
            <a:endParaRPr lang="en-US" dirty="0"/>
          </a:p>
        </p:txBody>
      </p:sp>
      <p:sp>
        <p:nvSpPr>
          <p:cNvPr id="3" name="Text Placeholder 2"/>
          <p:cNvSpPr>
            <a:spLocks noGrp="1"/>
          </p:cNvSpPr>
          <p:nvPr>
            <p:ph type="body" idx="1"/>
          </p:nvPr>
        </p:nvSpPr>
        <p:spPr>
          <a:xfrm>
            <a:off x="1624330" y="5020056"/>
            <a:ext cx="6789420" cy="1066800"/>
          </a:xfrm>
        </p:spPr>
        <p:txBody>
          <a:bodyPr anchor="t">
            <a:normAutofit/>
          </a:bodyPr>
          <a:lstStyle>
            <a:lvl1pPr marL="0" indent="0">
              <a:buNone/>
              <a:defRPr sz="1800" b="1">
                <a:solidFill>
                  <a:schemeClr val="accent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6445251" y="6272785"/>
            <a:ext cx="1983232" cy="365125"/>
          </a:xfrm>
        </p:spPr>
        <p:txBody>
          <a:bodyPr/>
          <a:lstStyle/>
          <a:p>
            <a:fld id="{E424C414-B55F-754A-8277-EA816CACB2F8}" type="datetimeFigureOut">
              <a:rPr lang="en-US" smtClean="0"/>
              <a:t>2/7/23</a:t>
            </a:fld>
            <a:endParaRPr lang="en-US"/>
          </a:p>
        </p:txBody>
      </p:sp>
      <p:sp>
        <p:nvSpPr>
          <p:cNvPr id="5" name="Footer Placeholder 4"/>
          <p:cNvSpPr>
            <a:spLocks noGrp="1"/>
          </p:cNvSpPr>
          <p:nvPr>
            <p:ph type="ftr" sz="quarter" idx="11"/>
          </p:nvPr>
        </p:nvSpPr>
        <p:spPr>
          <a:xfrm>
            <a:off x="1637031" y="6272785"/>
            <a:ext cx="4745736" cy="365125"/>
          </a:xfrm>
        </p:spPr>
        <p:txBody>
          <a:bodyPr/>
          <a:lstStyle/>
          <a:p>
            <a:endParaRPr lang="en-US"/>
          </a:p>
        </p:txBody>
      </p:sp>
      <p:grpSp>
        <p:nvGrpSpPr>
          <p:cNvPr id="8" name="Group 7"/>
          <p:cNvGrpSpPr>
            <a:grpSpLocks noChangeAspect="1"/>
          </p:cNvGrpSpPr>
          <p:nvPr/>
        </p:nvGrpSpPr>
        <p:grpSpPr>
          <a:xfrm>
            <a:off x="633862" y="2430623"/>
            <a:ext cx="914400" cy="914400"/>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2">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12"/>
          </p:nvPr>
        </p:nvSpPr>
        <p:spPr>
          <a:xfrm>
            <a:off x="645450" y="2508607"/>
            <a:ext cx="891224" cy="720332"/>
          </a:xfrm>
        </p:spPr>
        <p:txBody>
          <a:bodyPr/>
          <a:lstStyle>
            <a:lvl1pPr>
              <a:defRPr sz="2800"/>
            </a:lvl1pPr>
          </a:lstStyle>
          <a:p>
            <a:fld id="{9C1FAF24-E5CB-344C-8677-3FB6DEBF2C7C}" type="slidenum">
              <a:rPr lang="en-US" smtClean="0"/>
              <a:t>‹#›</a:t>
            </a:fld>
            <a:endParaRPr lang="en-US"/>
          </a:p>
        </p:txBody>
      </p:sp>
    </p:spTree>
    <p:extLst>
      <p:ext uri="{BB962C8B-B14F-4D97-AF65-F5344CB8AC3E}">
        <p14:creationId xmlns:p14="http://schemas.microsoft.com/office/powerpoint/2010/main" val="333070079"/>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0" y="2194560"/>
            <a:ext cx="365760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92218" y="2194560"/>
            <a:ext cx="365760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424C414-B55F-754A-8277-EA816CACB2F8}" type="datetimeFigureOut">
              <a:rPr lang="en-US" smtClean="0"/>
              <a:t>2/7/23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1FAF24-E5CB-344C-8677-3FB6DEBF2C7C}" type="slidenum">
              <a:rPr lang="en-US" smtClean="0"/>
              <a:t>‹#›</a:t>
            </a:fld>
            <a:endParaRPr lang="en-US"/>
          </a:p>
        </p:txBody>
      </p:sp>
    </p:spTree>
    <p:extLst>
      <p:ext uri="{BB962C8B-B14F-4D97-AF65-F5344CB8AC3E}">
        <p14:creationId xmlns:p14="http://schemas.microsoft.com/office/powerpoint/2010/main" val="15664336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85800" y="2048256"/>
            <a:ext cx="3657600" cy="640080"/>
          </a:xfrm>
        </p:spPr>
        <p:txBody>
          <a:bodyPr anchor="ctr">
            <a:normAutofit/>
          </a:bodyPr>
          <a:lstStyle>
            <a:lvl1pPr marL="0" indent="0">
              <a:buNone/>
              <a:defRPr sz="2000" b="1">
                <a:solidFill>
                  <a:schemeClr val="accent2">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0" y="2743200"/>
            <a:ext cx="36576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820793" y="2048256"/>
            <a:ext cx="3657600" cy="640080"/>
          </a:xfrm>
        </p:spPr>
        <p:txBody>
          <a:bodyPr anchor="ctr">
            <a:normAutofit/>
          </a:bodyPr>
          <a:lstStyle>
            <a:lvl1pPr marL="0" indent="0">
              <a:buNone/>
              <a:defRPr sz="2000" b="1">
                <a:solidFill>
                  <a:schemeClr val="accent2">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820793" y="2743200"/>
            <a:ext cx="36576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424C414-B55F-754A-8277-EA816CACB2F8}" type="datetimeFigureOut">
              <a:rPr lang="en-US" smtClean="0"/>
              <a:t>2/7/23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C1FAF24-E5CB-344C-8677-3FB6DEBF2C7C}" type="slidenum">
              <a:rPr lang="en-US" smtClean="0"/>
              <a:t>‹#›</a:t>
            </a:fld>
            <a:endParaRPr lang="en-US"/>
          </a:p>
        </p:txBody>
      </p:sp>
      <p:sp>
        <p:nvSpPr>
          <p:cNvPr id="10" name="Title 9"/>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0486799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E424C414-B55F-754A-8277-EA816CACB2F8}" type="datetimeFigureOut">
              <a:rPr lang="en-US" smtClean="0"/>
              <a:t>2/7/23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C1FAF24-E5CB-344C-8677-3FB6DEBF2C7C}" type="slidenum">
              <a:rPr lang="en-US" smtClean="0"/>
              <a:t>‹#›</a:t>
            </a:fld>
            <a:endParaRPr lang="en-US"/>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7651917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24C414-B55F-754A-8277-EA816CACB2F8}" type="datetimeFigureOut">
              <a:rPr lang="en-US" smtClean="0"/>
              <a:t>2/7/23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C1FAF24-E5CB-344C-8677-3FB6DEBF2C7C}" type="slidenum">
              <a:rPr lang="en-US" smtClean="0"/>
              <a:t>‹#›</a:t>
            </a:fld>
            <a:endParaRPr lang="en-US"/>
          </a:p>
        </p:txBody>
      </p:sp>
    </p:spTree>
    <p:extLst>
      <p:ext uri="{BB962C8B-B14F-4D97-AF65-F5344CB8AC3E}">
        <p14:creationId xmlns:p14="http://schemas.microsoft.com/office/powerpoint/2010/main" val="1445479137"/>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6227806" y="1"/>
            <a:ext cx="2916194" cy="6857999"/>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12230" y="685800"/>
            <a:ext cx="2400300" cy="1737360"/>
          </a:xfrm>
        </p:spPr>
        <p:txBody>
          <a:bodyPr anchor="b">
            <a:normAutofit/>
          </a:bodyPr>
          <a:lstStyle>
            <a:lvl1pPr>
              <a:defRPr sz="2800" b="1"/>
            </a:lvl1pPr>
          </a:lstStyle>
          <a:p>
            <a:r>
              <a:rPr lang="en-US" smtClean="0"/>
              <a:t>Click to edit Master title style</a:t>
            </a:r>
            <a:endParaRPr lang="en-US" dirty="0"/>
          </a:p>
        </p:txBody>
      </p:sp>
      <p:sp>
        <p:nvSpPr>
          <p:cNvPr id="3" name="Content Placeholder 2"/>
          <p:cNvSpPr>
            <a:spLocks noGrp="1"/>
          </p:cNvSpPr>
          <p:nvPr>
            <p:ph idx="1"/>
          </p:nvPr>
        </p:nvSpPr>
        <p:spPr>
          <a:xfrm>
            <a:off x="628650" y="685800"/>
            <a:ext cx="5033772" cy="5020056"/>
          </a:xfrm>
        </p:spPr>
        <p:txBody>
          <a:bodyPr/>
          <a:lstStyle>
            <a:lvl1pPr>
              <a:defRPr sz="2000"/>
            </a:lvl1pPr>
            <a:lvl2pPr>
              <a:defRPr sz="18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412230" y="2423160"/>
            <a:ext cx="2400300" cy="3291840"/>
          </a:xfrm>
        </p:spPr>
        <p:txBody>
          <a:bodyPr>
            <a:normAutofit/>
          </a:bodyPr>
          <a:lstStyle>
            <a:lvl1pPr marL="0" indent="0">
              <a:lnSpc>
                <a:spcPct val="100000"/>
              </a:lnSpc>
              <a:spcBef>
                <a:spcPts val="1000"/>
              </a:spcBef>
              <a:buNone/>
              <a:defRPr sz="1350">
                <a:solidFill>
                  <a:schemeClr val="accent2">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424C414-B55F-754A-8277-EA816CACB2F8}" type="datetimeFigureOut">
              <a:rPr lang="en-US" smtClean="0"/>
              <a:t>2/7/23</a:t>
            </a:fld>
            <a:endParaRPr lang="en-US"/>
          </a:p>
        </p:txBody>
      </p:sp>
      <p:sp>
        <p:nvSpPr>
          <p:cNvPr id="6" name="Footer Placeholder 5"/>
          <p:cNvSpPr>
            <a:spLocks noGrp="1"/>
          </p:cNvSpPr>
          <p:nvPr>
            <p:ph type="ftr" sz="quarter" idx="11"/>
          </p:nvPr>
        </p:nvSpPr>
        <p:spPr/>
        <p:txBody>
          <a:bodyPr/>
          <a:lstStyle/>
          <a:p>
            <a:endParaRPr lang="en-US"/>
          </a:p>
        </p:txBody>
      </p:sp>
      <p:grpSp>
        <p:nvGrpSpPr>
          <p:cNvPr id="12" name="Group 11"/>
          <p:cNvGrpSpPr/>
          <p:nvPr/>
        </p:nvGrpSpPr>
        <p:grpSpPr>
          <a:xfrm>
            <a:off x="8522664" y="6255258"/>
            <a:ext cx="393192" cy="393192"/>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4">
                <a:duotone>
                  <a:schemeClr val="accent2">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9C1FAF24-E5CB-344C-8677-3FB6DEBF2C7C}" type="slidenum">
              <a:rPr lang="en-US" smtClean="0"/>
              <a:t>‹#›</a:t>
            </a:fld>
            <a:endParaRPr lang="en-US"/>
          </a:p>
        </p:txBody>
      </p:sp>
    </p:spTree>
    <p:extLst>
      <p:ext uri="{BB962C8B-B14F-4D97-AF65-F5344CB8AC3E}">
        <p14:creationId xmlns:p14="http://schemas.microsoft.com/office/powerpoint/2010/main" val="1832840695"/>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6227806" y="1"/>
            <a:ext cx="2916194" cy="6857999"/>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12230" y="685800"/>
            <a:ext cx="2400300" cy="1737360"/>
          </a:xfrm>
        </p:spPr>
        <p:txBody>
          <a:bodyPr anchor="b">
            <a:normAutofit/>
          </a:bodyPr>
          <a:lstStyle>
            <a:lvl1pPr>
              <a:defRPr sz="2800" b="1"/>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6227805" cy="6858000"/>
          </a:xfrm>
          <a:solidFill>
            <a:schemeClr val="tx2">
              <a:lumMod val="20000"/>
              <a:lumOff val="80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412230" y="2423160"/>
            <a:ext cx="2400300" cy="3291840"/>
          </a:xfrm>
        </p:spPr>
        <p:txBody>
          <a:bodyPr>
            <a:normAutofit/>
          </a:bodyPr>
          <a:lstStyle>
            <a:lvl1pPr marL="0" indent="0">
              <a:lnSpc>
                <a:spcPct val="100000"/>
              </a:lnSpc>
              <a:spcBef>
                <a:spcPts val="1000"/>
              </a:spcBef>
              <a:buNone/>
              <a:defRPr sz="1350">
                <a:solidFill>
                  <a:schemeClr val="accent2">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accent2">
                    <a:lumMod val="50000"/>
                  </a:schemeClr>
                </a:solidFill>
              </a:defRPr>
            </a:lvl1pPr>
          </a:lstStyle>
          <a:p>
            <a:fld id="{E424C414-B55F-754A-8277-EA816CACB2F8}" type="datetimeFigureOut">
              <a:rPr lang="en-US" smtClean="0"/>
              <a:t>2/7/23</a:t>
            </a:fld>
            <a:endParaRPr lang="en-US"/>
          </a:p>
        </p:txBody>
      </p:sp>
      <p:grpSp>
        <p:nvGrpSpPr>
          <p:cNvPr id="12" name="Group 11"/>
          <p:cNvGrpSpPr/>
          <p:nvPr/>
        </p:nvGrpSpPr>
        <p:grpSpPr>
          <a:xfrm>
            <a:off x="8522664" y="6255258"/>
            <a:ext cx="393192" cy="393192"/>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4">
                <a:duotone>
                  <a:schemeClr val="accent2">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9C1FAF24-E5CB-344C-8677-3FB6DEBF2C7C}" type="slidenum">
              <a:rPr lang="en-US" smtClean="0"/>
              <a:t>‹#›</a:t>
            </a:fld>
            <a:endParaRPr lang="en-US"/>
          </a:p>
        </p:txBody>
      </p:sp>
    </p:spTree>
    <p:extLst>
      <p:ext uri="{BB962C8B-B14F-4D97-AF65-F5344CB8AC3E}">
        <p14:creationId xmlns:p14="http://schemas.microsoft.com/office/powerpoint/2010/main" val="104812829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2.png"/><Relationship Id="rId14" Type="http://schemas.microsoft.com/office/2007/relationships/hdphoto" Target="../media/hdphoto1.wdp"/><Relationship Id="rId15"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2" name="Group 11"/>
          <p:cNvGrpSpPr/>
          <p:nvPr/>
        </p:nvGrpSpPr>
        <p:grpSpPr>
          <a:xfrm>
            <a:off x="8522664" y="6255258"/>
            <a:ext cx="393192" cy="393192"/>
            <a:chOff x="8532189" y="5068824"/>
            <a:chExt cx="393192" cy="393192"/>
          </a:xfrm>
        </p:grpSpPr>
        <p:sp>
          <p:nvSpPr>
            <p:cNvPr id="8" name="Oval 7"/>
            <p:cNvSpPr>
              <a:spLocks noChangeAspect="1"/>
            </p:cNvSpPr>
            <p:nvPr/>
          </p:nvSpPr>
          <p:spPr>
            <a:xfrm>
              <a:off x="8532189" y="5068824"/>
              <a:ext cx="393192" cy="393192"/>
            </a:xfrm>
            <a:prstGeom prst="ellipse">
              <a:avLst/>
            </a:prstGeom>
            <a:blipFill dpi="0" rotWithShape="1">
              <a:blip r:embed="rId13">
                <a:duotone>
                  <a:schemeClr val="accent2">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9" name="Oval 8"/>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Placeholder 1"/>
          <p:cNvSpPr>
            <a:spLocks noGrp="1"/>
          </p:cNvSpPr>
          <p:nvPr>
            <p:ph type="title"/>
          </p:nvPr>
        </p:nvSpPr>
        <p:spPr>
          <a:xfrm>
            <a:off x="685800" y="484632"/>
            <a:ext cx="7772400" cy="160934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2121408"/>
            <a:ext cx="7772400" cy="405079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992368" y="6272785"/>
            <a:ext cx="2455164" cy="365125"/>
          </a:xfrm>
          <a:prstGeom prst="rect">
            <a:avLst/>
          </a:prstGeom>
        </p:spPr>
        <p:txBody>
          <a:bodyPr vert="horz" lIns="91440" tIns="45720" rIns="91440" bIns="45720" rtlCol="0" anchor="ctr"/>
          <a:lstStyle>
            <a:lvl1pPr algn="r">
              <a:defRPr sz="1000">
                <a:solidFill>
                  <a:schemeClr val="accent2">
                    <a:lumMod val="50000"/>
                  </a:schemeClr>
                </a:solidFill>
              </a:defRPr>
            </a:lvl1pPr>
          </a:lstStyle>
          <a:p>
            <a:fld id="{E424C414-B55F-754A-8277-EA816CACB2F8}" type="datetimeFigureOut">
              <a:rPr lang="en-US" smtClean="0"/>
              <a:t>2/7/23</a:t>
            </a:fld>
            <a:endParaRPr lang="en-US"/>
          </a:p>
        </p:txBody>
      </p:sp>
      <p:sp>
        <p:nvSpPr>
          <p:cNvPr id="5" name="Footer Placeholder 4"/>
          <p:cNvSpPr>
            <a:spLocks noGrp="1"/>
          </p:cNvSpPr>
          <p:nvPr>
            <p:ph type="ftr" sz="quarter" idx="3"/>
          </p:nvPr>
        </p:nvSpPr>
        <p:spPr>
          <a:xfrm>
            <a:off x="685800" y="6272785"/>
            <a:ext cx="4745736" cy="365125"/>
          </a:xfrm>
          <a:prstGeom prst="rect">
            <a:avLst/>
          </a:prstGeom>
        </p:spPr>
        <p:txBody>
          <a:bodyPr vert="horz" lIns="91440" tIns="45720" rIns="91440" bIns="45720" rtlCol="0" anchor="ctr"/>
          <a:lstStyle>
            <a:lvl1pPr algn="l">
              <a:defRPr sz="1000">
                <a:solidFill>
                  <a:schemeClr val="accent2">
                    <a:lumMod val="50000"/>
                  </a:schemeClr>
                </a:solidFill>
              </a:defRPr>
            </a:lvl1pPr>
          </a:lstStyle>
          <a:p>
            <a:endParaRPr lang="en-US"/>
          </a:p>
        </p:txBody>
      </p:sp>
      <p:sp>
        <p:nvSpPr>
          <p:cNvPr id="6" name="Slide Number Placeholder 5"/>
          <p:cNvSpPr>
            <a:spLocks noGrp="1"/>
          </p:cNvSpPr>
          <p:nvPr>
            <p:ph type="sldNum" sz="quarter" idx="4"/>
          </p:nvPr>
        </p:nvSpPr>
        <p:spPr>
          <a:xfrm>
            <a:off x="8483346" y="6272785"/>
            <a:ext cx="480060" cy="365125"/>
          </a:xfrm>
          <a:prstGeom prst="rect">
            <a:avLst/>
          </a:prstGeom>
        </p:spPr>
        <p:txBody>
          <a:bodyPr vert="horz" lIns="91440" tIns="45720" rIns="91440" bIns="45720" rtlCol="0" anchor="ctr"/>
          <a:lstStyle>
            <a:lvl1pPr algn="ctr">
              <a:defRPr sz="1100" b="1" spc="-70" baseline="0">
                <a:solidFill>
                  <a:srgbClr val="FFFFFF"/>
                </a:solidFill>
                <a:latin typeface="+mj-lt"/>
              </a:defRPr>
            </a:lvl1pPr>
          </a:lstStyle>
          <a:p>
            <a:fld id="{9C1FAF24-E5CB-344C-8677-3FB6DEBF2C7C}" type="slidenum">
              <a:rPr lang="en-US" smtClean="0"/>
              <a:t>‹#›</a:t>
            </a:fld>
            <a:endParaRPr lang="en-US"/>
          </a:p>
        </p:txBody>
      </p:sp>
    </p:spTree>
    <p:extLst>
      <p:ext uri="{BB962C8B-B14F-4D97-AF65-F5344CB8AC3E}">
        <p14:creationId xmlns:p14="http://schemas.microsoft.com/office/powerpoint/2010/main" val="336292204"/>
      </p:ext>
    </p:extLst>
  </p:cSld>
  <p:clrMap bg1="lt1" tx1="dk1" bg2="lt2" tx2="dk2" accent1="accent1" accent2="accent2" accent3="accent3" accent4="accent4" accent5="accent5" accent6="accent6" hlink="hlink" folHlink="folHlink"/>
  <p:sldLayoutIdLst>
    <p:sldLayoutId id="2147484056" r:id="rId1"/>
    <p:sldLayoutId id="2147484057" r:id="rId2"/>
    <p:sldLayoutId id="2147484058" r:id="rId3"/>
    <p:sldLayoutId id="2147484059" r:id="rId4"/>
    <p:sldLayoutId id="2147484060" r:id="rId5"/>
    <p:sldLayoutId id="2147484061" r:id="rId6"/>
    <p:sldLayoutId id="2147484062" r:id="rId7"/>
    <p:sldLayoutId id="2147484063" r:id="rId8"/>
    <p:sldLayoutId id="2147484064" r:id="rId9"/>
    <p:sldLayoutId id="2147484065" r:id="rId10"/>
    <p:sldLayoutId id="2147484066" r:id="rId11"/>
  </p:sldLayoutIdLst>
  <p:txStyles>
    <p:titleStyle>
      <a:lvl1pPr algn="l" defTabSz="914400" rtl="0" eaLnBrk="1" latinLnBrk="0" hangingPunct="1">
        <a:lnSpc>
          <a:spcPct val="90000"/>
        </a:lnSpc>
        <a:spcBef>
          <a:spcPct val="0"/>
        </a:spcBef>
        <a:buNone/>
        <a:defRPr sz="4200" b="1" kern="1200" cap="none"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2"/>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5400"/>
              <a:t>Demand, Supply, and</a:t>
            </a:r>
            <a:br>
              <a:rPr lang="en-US" sz="5400"/>
            </a:br>
            <a:r>
              <a:rPr lang="en-US" sz="5400"/>
              <a:t>Market Equilibrium</a:t>
            </a:r>
            <a:endParaRPr lang="en-US" sz="5400" dirty="0"/>
          </a:p>
        </p:txBody>
      </p:sp>
      <p:sp>
        <p:nvSpPr>
          <p:cNvPr id="3" name="Subtitle 2"/>
          <p:cNvSpPr>
            <a:spLocks noGrp="1"/>
          </p:cNvSpPr>
          <p:nvPr>
            <p:ph type="subTitle" idx="1"/>
          </p:nvPr>
        </p:nvSpPr>
        <p:spPr>
          <a:xfrm>
            <a:off x="802386" y="4438107"/>
            <a:ext cx="5918454" cy="1069848"/>
          </a:xfrm>
        </p:spPr>
        <p:txBody>
          <a:bodyPr>
            <a:noAutofit/>
          </a:bodyPr>
          <a:lstStyle/>
          <a:p>
            <a:r>
              <a:rPr lang="en-US" sz="2000" dirty="0" smtClean="0"/>
              <a:t>From:</a:t>
            </a:r>
          </a:p>
          <a:p>
            <a:r>
              <a:rPr lang="en-US" sz="2000" dirty="0" smtClean="0"/>
              <a:t>Book 1: Chapter 3</a:t>
            </a:r>
            <a:endParaRPr lang="en-US" sz="2000" dirty="0"/>
          </a:p>
        </p:txBody>
      </p:sp>
    </p:spTree>
    <p:extLst>
      <p:ext uri="{BB962C8B-B14F-4D97-AF65-F5344CB8AC3E}">
        <p14:creationId xmlns:p14="http://schemas.microsoft.com/office/powerpoint/2010/main" val="19036224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Supply</a:t>
            </a:r>
            <a:endParaRPr lang="en-US" dirty="0"/>
          </a:p>
        </p:txBody>
      </p:sp>
      <p:sp>
        <p:nvSpPr>
          <p:cNvPr id="3" name="Content Placeholder 2"/>
          <p:cNvSpPr>
            <a:spLocks noGrp="1"/>
          </p:cNvSpPr>
          <p:nvPr>
            <p:ph idx="1"/>
          </p:nvPr>
        </p:nvSpPr>
        <p:spPr/>
        <p:txBody>
          <a:bodyPr/>
          <a:lstStyle/>
          <a:p>
            <a:r>
              <a:rPr lang="en-US" b="1" dirty="0"/>
              <a:t>Supply</a:t>
            </a:r>
            <a:r>
              <a:rPr lang="en-US" dirty="0"/>
              <a:t> is a schedule or curve showing the various amounts of a product that producers are willing and able to make available for sale at each of a series of possible prices during a specific period</a:t>
            </a:r>
            <a:r>
              <a:rPr lang="en-US" dirty="0" smtClean="0"/>
              <a:t>.</a:t>
            </a:r>
          </a:p>
          <a:p>
            <a:r>
              <a:rPr lang="en-US" dirty="0" smtClean="0"/>
              <a:t>Supply shows the quantities a product </a:t>
            </a:r>
            <a:r>
              <a:rPr lang="en-US" dirty="0"/>
              <a:t>that will be supplied at various prices, </a:t>
            </a:r>
            <a:r>
              <a:rPr lang="en-US" i="1" dirty="0" smtClean="0"/>
              <a:t>other things </a:t>
            </a:r>
            <a:r>
              <a:rPr lang="en-US" i="1" dirty="0"/>
              <a:t>equal</a:t>
            </a:r>
            <a:r>
              <a:rPr lang="en-US" dirty="0"/>
              <a:t>.</a:t>
            </a:r>
          </a:p>
        </p:txBody>
      </p:sp>
    </p:spTree>
    <p:extLst>
      <p:ext uri="{BB962C8B-B14F-4D97-AF65-F5344CB8AC3E}">
        <p14:creationId xmlns:p14="http://schemas.microsoft.com/office/powerpoint/2010/main" val="7229625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Supply Curve</a:t>
            </a:r>
            <a:endParaRPr lang="en-US" dirty="0"/>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16176" t="21174" r="15966" b="8402"/>
          <a:stretch/>
        </p:blipFill>
        <p:spPr>
          <a:xfrm>
            <a:off x="252670" y="1600200"/>
            <a:ext cx="8638660" cy="4653642"/>
          </a:xfrm>
        </p:spPr>
      </p:pic>
    </p:spTree>
    <p:extLst>
      <p:ext uri="{BB962C8B-B14F-4D97-AF65-F5344CB8AC3E}">
        <p14:creationId xmlns:p14="http://schemas.microsoft.com/office/powerpoint/2010/main" val="35939244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Law of Supply</a:t>
            </a:r>
          </a:p>
        </p:txBody>
      </p:sp>
      <p:sp>
        <p:nvSpPr>
          <p:cNvPr id="3" name="Content Placeholder 2"/>
          <p:cNvSpPr>
            <a:spLocks noGrp="1"/>
          </p:cNvSpPr>
          <p:nvPr>
            <p:ph idx="1"/>
          </p:nvPr>
        </p:nvSpPr>
        <p:spPr/>
        <p:txBody>
          <a:bodyPr/>
          <a:lstStyle/>
          <a:p>
            <a:pPr>
              <a:spcBef>
                <a:spcPts val="600"/>
              </a:spcBef>
              <a:spcAft>
                <a:spcPts val="600"/>
              </a:spcAft>
            </a:pPr>
            <a:r>
              <a:rPr lang="en-US" dirty="0"/>
              <a:t>As price rises, the quantity supplied rises; as price falls, the quantity supplied falls. This relationship is called the </a:t>
            </a:r>
            <a:r>
              <a:rPr lang="en-US" b="1" dirty="0"/>
              <a:t>law of supply</a:t>
            </a:r>
            <a:r>
              <a:rPr lang="en-US" dirty="0" smtClean="0"/>
              <a:t>.</a:t>
            </a:r>
          </a:p>
          <a:p>
            <a:pPr>
              <a:spcBef>
                <a:spcPts val="600"/>
              </a:spcBef>
              <a:spcAft>
                <a:spcPts val="600"/>
              </a:spcAft>
            </a:pPr>
            <a:r>
              <a:rPr lang="en-US" dirty="0" smtClean="0"/>
              <a:t>Reason:</a:t>
            </a:r>
          </a:p>
          <a:p>
            <a:pPr lvl="1">
              <a:spcBef>
                <a:spcPts val="600"/>
              </a:spcBef>
              <a:spcAft>
                <a:spcPts val="600"/>
              </a:spcAft>
            </a:pPr>
            <a:r>
              <a:rPr lang="en-US" dirty="0" smtClean="0"/>
              <a:t>Price is an obstacle for consumer but </a:t>
            </a:r>
            <a:r>
              <a:rPr lang="en-US" b="1" dirty="0" smtClean="0"/>
              <a:t>revenue </a:t>
            </a:r>
            <a:r>
              <a:rPr lang="en-US" dirty="0" smtClean="0"/>
              <a:t>for supplier</a:t>
            </a:r>
          </a:p>
          <a:p>
            <a:pPr lvl="1">
              <a:spcBef>
                <a:spcPts val="600"/>
              </a:spcBef>
              <a:spcAft>
                <a:spcPts val="600"/>
              </a:spcAft>
            </a:pPr>
            <a:r>
              <a:rPr lang="en-US" dirty="0" smtClean="0"/>
              <a:t>It serves as an </a:t>
            </a:r>
            <a:r>
              <a:rPr lang="en-US" b="1" dirty="0"/>
              <a:t>incentive</a:t>
            </a:r>
            <a:r>
              <a:rPr lang="en-US" dirty="0"/>
              <a:t> to produce and sell a product </a:t>
            </a:r>
          </a:p>
          <a:p>
            <a:pPr>
              <a:spcBef>
                <a:spcPts val="600"/>
              </a:spcBef>
              <a:spcAft>
                <a:spcPts val="600"/>
              </a:spcAft>
            </a:pPr>
            <a:endParaRPr lang="en-US" dirty="0"/>
          </a:p>
        </p:txBody>
      </p:sp>
    </p:spTree>
    <p:extLst>
      <p:ext uri="{BB962C8B-B14F-4D97-AF65-F5344CB8AC3E}">
        <p14:creationId xmlns:p14="http://schemas.microsoft.com/office/powerpoint/2010/main" val="1154907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dissolve">
                                      <p:cBhvr>
                                        <p:cTn id="7" dur="500"/>
                                        <p:tgtEl>
                                          <p:spTgt spid="3">
                                            <p:txEl>
                                              <p:pRg st="1" end="1"/>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dissolve">
                                      <p:cBhvr>
                                        <p:cTn id="10" dur="500"/>
                                        <p:tgtEl>
                                          <p:spTgt spid="3">
                                            <p:txEl>
                                              <p:pRg st="2" end="2"/>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dissolve">
                                      <p:cBhvr>
                                        <p:cTn id="13"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Determinants of Supply</a:t>
            </a:r>
          </a:p>
        </p:txBody>
      </p:sp>
      <p:sp>
        <p:nvSpPr>
          <p:cNvPr id="3" name="Content Placeholder 2"/>
          <p:cNvSpPr>
            <a:spLocks noGrp="1"/>
          </p:cNvSpPr>
          <p:nvPr>
            <p:ph idx="1"/>
          </p:nvPr>
        </p:nvSpPr>
        <p:spPr/>
        <p:txBody>
          <a:bodyPr>
            <a:normAutofit fontScale="92500" lnSpcReduction="10000"/>
          </a:bodyPr>
          <a:lstStyle/>
          <a:p>
            <a:r>
              <a:rPr lang="en-US" dirty="0" smtClean="0"/>
              <a:t>The </a:t>
            </a:r>
            <a:r>
              <a:rPr lang="en-US" dirty="0"/>
              <a:t>basic determinants of </a:t>
            </a:r>
            <a:r>
              <a:rPr lang="en-US" dirty="0" smtClean="0"/>
              <a:t>supply, the </a:t>
            </a:r>
            <a:r>
              <a:rPr lang="en-US" b="1" dirty="0" smtClean="0"/>
              <a:t>supply shifters</a:t>
            </a:r>
            <a:r>
              <a:rPr lang="en-US" dirty="0" smtClean="0"/>
              <a:t>,</a:t>
            </a:r>
            <a:r>
              <a:rPr lang="en-US" b="1" dirty="0" smtClean="0"/>
              <a:t> </a:t>
            </a:r>
            <a:r>
              <a:rPr lang="en-US" dirty="0" smtClean="0"/>
              <a:t>are</a:t>
            </a:r>
            <a:r>
              <a:rPr lang="en-US" dirty="0"/>
              <a:t>: </a:t>
            </a:r>
          </a:p>
          <a:p>
            <a:pPr lvl="1">
              <a:spcBef>
                <a:spcPts val="600"/>
              </a:spcBef>
              <a:spcAft>
                <a:spcPts val="600"/>
              </a:spcAft>
            </a:pPr>
            <a:r>
              <a:rPr lang="en-US" dirty="0" smtClean="0"/>
              <a:t>resource </a:t>
            </a:r>
            <a:r>
              <a:rPr lang="en-US" dirty="0"/>
              <a:t>prices, </a:t>
            </a:r>
          </a:p>
          <a:p>
            <a:pPr lvl="1">
              <a:spcBef>
                <a:spcPts val="600"/>
              </a:spcBef>
              <a:spcAft>
                <a:spcPts val="600"/>
              </a:spcAft>
            </a:pPr>
            <a:r>
              <a:rPr lang="en-US" dirty="0" smtClean="0"/>
              <a:t>technology</a:t>
            </a:r>
            <a:r>
              <a:rPr lang="en-US" dirty="0"/>
              <a:t>, </a:t>
            </a:r>
          </a:p>
          <a:p>
            <a:pPr lvl="1">
              <a:spcBef>
                <a:spcPts val="600"/>
              </a:spcBef>
              <a:spcAft>
                <a:spcPts val="600"/>
              </a:spcAft>
            </a:pPr>
            <a:r>
              <a:rPr lang="en-US" dirty="0" smtClean="0"/>
              <a:t>taxes </a:t>
            </a:r>
            <a:r>
              <a:rPr lang="en-US" dirty="0"/>
              <a:t>and subsidies, </a:t>
            </a:r>
          </a:p>
          <a:p>
            <a:pPr lvl="1">
              <a:spcBef>
                <a:spcPts val="600"/>
              </a:spcBef>
              <a:spcAft>
                <a:spcPts val="600"/>
              </a:spcAft>
            </a:pPr>
            <a:r>
              <a:rPr lang="en-US" dirty="0" smtClean="0"/>
              <a:t>prices </a:t>
            </a:r>
            <a:r>
              <a:rPr lang="en-US" dirty="0"/>
              <a:t>of other goods, </a:t>
            </a:r>
          </a:p>
          <a:p>
            <a:pPr lvl="1">
              <a:spcBef>
                <a:spcPts val="600"/>
              </a:spcBef>
              <a:spcAft>
                <a:spcPts val="600"/>
              </a:spcAft>
            </a:pPr>
            <a:r>
              <a:rPr lang="en-US" dirty="0" smtClean="0"/>
              <a:t>producer </a:t>
            </a:r>
            <a:r>
              <a:rPr lang="en-US" dirty="0"/>
              <a:t>expectations, and </a:t>
            </a:r>
          </a:p>
          <a:p>
            <a:pPr lvl="1">
              <a:spcBef>
                <a:spcPts val="600"/>
              </a:spcBef>
              <a:spcAft>
                <a:spcPts val="600"/>
              </a:spcAft>
            </a:pPr>
            <a:r>
              <a:rPr lang="en-US" dirty="0" smtClean="0"/>
              <a:t>the </a:t>
            </a:r>
            <a:r>
              <a:rPr lang="en-US" dirty="0"/>
              <a:t>number of sellers in the market. </a:t>
            </a:r>
            <a:endParaRPr lang="en-US" dirty="0" smtClean="0"/>
          </a:p>
          <a:p>
            <a:pPr>
              <a:lnSpc>
                <a:spcPct val="120000"/>
              </a:lnSpc>
              <a:spcBef>
                <a:spcPts val="0"/>
              </a:spcBef>
            </a:pPr>
            <a:r>
              <a:rPr lang="en-US" sz="2600" dirty="0"/>
              <a:t>The key idea is that </a:t>
            </a:r>
            <a:r>
              <a:rPr lang="en-US" sz="2600" b="1" dirty="0"/>
              <a:t>costs are a major factor underlying supply curves</a:t>
            </a:r>
            <a:r>
              <a:rPr lang="en-US" sz="2600" dirty="0"/>
              <a:t>; </a:t>
            </a:r>
            <a:endParaRPr lang="en-US" sz="2600" dirty="0" smtClean="0"/>
          </a:p>
          <a:p>
            <a:pPr lvl="1">
              <a:lnSpc>
                <a:spcPct val="120000"/>
              </a:lnSpc>
              <a:spcBef>
                <a:spcPts val="0"/>
              </a:spcBef>
              <a:spcAft>
                <a:spcPts val="0"/>
              </a:spcAft>
            </a:pPr>
            <a:r>
              <a:rPr lang="en-US" sz="2200" dirty="0" smtClean="0"/>
              <a:t>anything </a:t>
            </a:r>
            <a:r>
              <a:rPr lang="en-US" sz="2200" dirty="0"/>
              <a:t>that affects costs (other than changes in output itself) usually shifts the supply curve.</a:t>
            </a:r>
            <a:endParaRPr lang="en-US" dirty="0"/>
          </a:p>
        </p:txBody>
      </p:sp>
    </p:spTree>
    <p:extLst>
      <p:ext uri="{BB962C8B-B14F-4D97-AF65-F5344CB8AC3E}">
        <p14:creationId xmlns:p14="http://schemas.microsoft.com/office/powerpoint/2010/main" val="426445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dissolv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dissolv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dissolv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dissolv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dissolv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dissolv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dissolve">
                                      <p:cBhvr>
                                        <p:cTn id="37" dur="500"/>
                                        <p:tgtEl>
                                          <p:spTgt spid="3">
                                            <p:txEl>
                                              <p:pRg st="7" end="7"/>
                                            </p:txEl>
                                          </p:spTgt>
                                        </p:tgtEl>
                                      </p:cBhvr>
                                    </p:animEffect>
                                  </p:childTnLst>
                                </p:cTn>
                              </p:par>
                              <p:par>
                                <p:cTn id="38" presetID="9" presetClass="entr" presetSubtype="0" fill="hold" nodeType="withEffect">
                                  <p:stCondLst>
                                    <p:cond delay="0"/>
                                  </p:stCondLst>
                                  <p:childTnLst>
                                    <p:set>
                                      <p:cBhvr>
                                        <p:cTn id="39" dur="1" fill="hold">
                                          <p:stCondLst>
                                            <p:cond delay="0"/>
                                          </p:stCondLst>
                                        </p:cTn>
                                        <p:tgtEl>
                                          <p:spTgt spid="3">
                                            <p:txEl>
                                              <p:pRg st="8" end="8"/>
                                            </p:txEl>
                                          </p:spTgt>
                                        </p:tgtEl>
                                        <p:attrNameLst>
                                          <p:attrName>style.visibility</p:attrName>
                                        </p:attrNameLst>
                                      </p:cBhvr>
                                      <p:to>
                                        <p:strVal val="visible"/>
                                      </p:to>
                                    </p:set>
                                    <p:animEffect transition="in" filter="dissolve">
                                      <p:cBhvr>
                                        <p:cTn id="40"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Changes in Supply</a:t>
            </a:r>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8193" t="19959" r="50420" b="14473"/>
          <a:stretch/>
        </p:blipFill>
        <p:spPr>
          <a:xfrm>
            <a:off x="244927" y="1698172"/>
            <a:ext cx="5812669" cy="4779962"/>
          </a:xfrm>
        </p:spPr>
      </p:pic>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49464" t="45220" r="23393" b="12808"/>
          <a:stretch/>
        </p:blipFill>
        <p:spPr>
          <a:xfrm>
            <a:off x="6057597" y="2790321"/>
            <a:ext cx="2949850" cy="2367644"/>
          </a:xfrm>
          <a:prstGeom prst="rect">
            <a:avLst/>
          </a:prstGeom>
        </p:spPr>
      </p:pic>
      <p:sp>
        <p:nvSpPr>
          <p:cNvPr id="6" name="Line 56"/>
          <p:cNvSpPr>
            <a:spLocks noChangeShapeType="1"/>
          </p:cNvSpPr>
          <p:nvPr/>
        </p:nvSpPr>
        <p:spPr bwMode="auto">
          <a:xfrm flipV="1">
            <a:off x="3303815" y="4479477"/>
            <a:ext cx="304800" cy="7620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sz="1600"/>
          </a:p>
        </p:txBody>
      </p:sp>
      <p:sp>
        <p:nvSpPr>
          <p:cNvPr id="7" name="Line 57"/>
          <p:cNvSpPr>
            <a:spLocks noChangeShapeType="1"/>
          </p:cNvSpPr>
          <p:nvPr/>
        </p:nvSpPr>
        <p:spPr bwMode="auto">
          <a:xfrm flipH="1" flipV="1">
            <a:off x="2389415" y="4327077"/>
            <a:ext cx="914400" cy="9144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sz="1600"/>
          </a:p>
        </p:txBody>
      </p:sp>
      <p:sp>
        <p:nvSpPr>
          <p:cNvPr id="8" name="Line 58"/>
          <p:cNvSpPr>
            <a:spLocks noChangeShapeType="1"/>
          </p:cNvSpPr>
          <p:nvPr/>
        </p:nvSpPr>
        <p:spPr bwMode="auto">
          <a:xfrm>
            <a:off x="3102427" y="2514604"/>
            <a:ext cx="677863" cy="6477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sz="1600"/>
          </a:p>
        </p:txBody>
      </p:sp>
      <p:sp>
        <p:nvSpPr>
          <p:cNvPr id="9" name="Line 59"/>
          <p:cNvSpPr>
            <a:spLocks noChangeShapeType="1"/>
          </p:cNvSpPr>
          <p:nvPr/>
        </p:nvSpPr>
        <p:spPr bwMode="auto">
          <a:xfrm flipH="1">
            <a:off x="2957965" y="2505079"/>
            <a:ext cx="144462" cy="1284288"/>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sz="1600"/>
          </a:p>
        </p:txBody>
      </p:sp>
      <p:sp>
        <p:nvSpPr>
          <p:cNvPr id="10" name="Text Box 69"/>
          <p:cNvSpPr txBox="1">
            <a:spLocks noChangeArrowheads="1"/>
          </p:cNvSpPr>
          <p:nvPr/>
        </p:nvSpPr>
        <p:spPr bwMode="auto">
          <a:xfrm>
            <a:off x="1771424" y="1878016"/>
            <a:ext cx="200886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tLang="en-US" sz="1600" b="1" i="1" dirty="0"/>
              <a:t>Change in Quantity Supplied</a:t>
            </a:r>
          </a:p>
        </p:txBody>
      </p:sp>
      <p:sp>
        <p:nvSpPr>
          <p:cNvPr id="11" name="Text Box 70"/>
          <p:cNvSpPr txBox="1">
            <a:spLocks noChangeArrowheads="1"/>
          </p:cNvSpPr>
          <p:nvPr/>
        </p:nvSpPr>
        <p:spPr bwMode="auto">
          <a:xfrm>
            <a:off x="2226125" y="5187045"/>
            <a:ext cx="231298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tLang="en-US" sz="1600" b="1" i="1" dirty="0"/>
              <a:t>Change in Supply</a:t>
            </a:r>
          </a:p>
        </p:txBody>
      </p:sp>
    </p:spTree>
    <p:extLst>
      <p:ext uri="{BB962C8B-B14F-4D97-AF65-F5344CB8AC3E}">
        <p14:creationId xmlns:p14="http://schemas.microsoft.com/office/powerpoint/2010/main" val="1342862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par>
                                <p:cTn id="8" presetID="9"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dissolve">
                                      <p:cBhvr>
                                        <p:cTn id="10" dur="500"/>
                                        <p:tgtEl>
                                          <p:spTgt spid="6"/>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dissolve">
                                      <p:cBhvr>
                                        <p:cTn id="13" dur="500"/>
                                        <p:tgtEl>
                                          <p:spTgt spid="11"/>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dissolve">
                                      <p:cBhvr>
                                        <p:cTn id="18" dur="500"/>
                                        <p:tgtEl>
                                          <p:spTgt spid="10"/>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dissolve">
                                      <p:cBhvr>
                                        <p:cTn id="21" dur="500"/>
                                        <p:tgtEl>
                                          <p:spTgt spid="9"/>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dissolve">
                                      <p:cBhvr>
                                        <p:cTn id="2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p:bldP spid="1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Changes in Supply</a:t>
            </a:r>
          </a:p>
        </p:txBody>
      </p:sp>
      <p:sp>
        <p:nvSpPr>
          <p:cNvPr id="3" name="Content Placeholder 2"/>
          <p:cNvSpPr>
            <a:spLocks noGrp="1"/>
          </p:cNvSpPr>
          <p:nvPr>
            <p:ph idx="1"/>
          </p:nvPr>
        </p:nvSpPr>
        <p:spPr/>
        <p:txBody>
          <a:bodyPr>
            <a:normAutofit/>
          </a:bodyPr>
          <a:lstStyle/>
          <a:p>
            <a:r>
              <a:rPr lang="en-US" sz="2400" b="1" dirty="0"/>
              <a:t>Resource Prices: </a:t>
            </a:r>
            <a:r>
              <a:rPr lang="en-US" sz="2400" dirty="0"/>
              <a:t>Higher resource prices raise production costs and, assuming a particular product price, squeeze profits</a:t>
            </a:r>
            <a:r>
              <a:rPr lang="en-US" sz="2400" dirty="0" smtClean="0"/>
              <a:t>.</a:t>
            </a:r>
          </a:p>
          <a:p>
            <a:r>
              <a:rPr lang="en-US" sz="2400" b="1" dirty="0"/>
              <a:t>Technology:</a:t>
            </a:r>
            <a:r>
              <a:rPr lang="en-US" sz="2400" dirty="0"/>
              <a:t> Improvements in technology (techniques of production) enable firms to produce units of output with fewer resources. </a:t>
            </a:r>
            <a:endParaRPr lang="en-US" sz="2400" dirty="0" smtClean="0"/>
          </a:p>
          <a:p>
            <a:r>
              <a:rPr lang="en-US" sz="2400" b="1" dirty="0"/>
              <a:t>Taxes and Subsidies</a:t>
            </a:r>
            <a:r>
              <a:rPr lang="en-US" sz="2400" dirty="0"/>
              <a:t>: Businesses treat most taxes as costs. An increase in sales or property taxes will increase production costs and reduce supply. </a:t>
            </a:r>
          </a:p>
          <a:p>
            <a:pPr lvl="1"/>
            <a:r>
              <a:rPr lang="en-US" sz="2000" dirty="0"/>
              <a:t>In contrast, </a:t>
            </a:r>
            <a:r>
              <a:rPr lang="en-US" sz="2000" b="1" dirty="0"/>
              <a:t>subsidies</a:t>
            </a:r>
            <a:r>
              <a:rPr lang="en-US" sz="2000" dirty="0"/>
              <a:t> are “taxes in reverse.” If the government subsidizes the production of a good, it in effect lowers the producers’ costs and increases supply.</a:t>
            </a:r>
          </a:p>
          <a:p>
            <a:endParaRPr lang="en-US" sz="2400" dirty="0"/>
          </a:p>
        </p:txBody>
      </p:sp>
    </p:spTree>
    <p:extLst>
      <p:ext uri="{BB962C8B-B14F-4D97-AF65-F5344CB8AC3E}">
        <p14:creationId xmlns:p14="http://schemas.microsoft.com/office/powerpoint/2010/main" val="1278968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dissolv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dissolve">
                                      <p:cBhvr>
                                        <p:cTn id="12" dur="500"/>
                                        <p:tgtEl>
                                          <p:spTgt spid="3">
                                            <p:txEl>
                                              <p:pRg st="2" end="2"/>
                                            </p:txEl>
                                          </p:spTgt>
                                        </p:tgtEl>
                                      </p:cBhvr>
                                    </p:animEffect>
                                  </p:childTnLst>
                                </p:cTn>
                              </p:par>
                              <p:par>
                                <p:cTn id="13" presetID="9"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dissolve">
                                      <p:cBhvr>
                                        <p:cTn id="15"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Changes in </a:t>
            </a:r>
            <a:r>
              <a:rPr lang="en-US" dirty="0" smtClean="0"/>
              <a:t>Supply (Cont’d)</a:t>
            </a:r>
            <a:endParaRPr lang="en-US" dirty="0"/>
          </a:p>
        </p:txBody>
      </p:sp>
      <p:sp>
        <p:nvSpPr>
          <p:cNvPr id="3" name="Content Placeholder 2"/>
          <p:cNvSpPr>
            <a:spLocks noGrp="1"/>
          </p:cNvSpPr>
          <p:nvPr>
            <p:ph idx="1"/>
          </p:nvPr>
        </p:nvSpPr>
        <p:spPr/>
        <p:txBody>
          <a:bodyPr>
            <a:normAutofit lnSpcReduction="10000"/>
          </a:bodyPr>
          <a:lstStyle/>
          <a:p>
            <a:r>
              <a:rPr lang="en-US" sz="2400" b="1" dirty="0"/>
              <a:t>Prices of Other Goods: </a:t>
            </a:r>
            <a:r>
              <a:rPr lang="en-US" sz="2400" dirty="0"/>
              <a:t>Firms that produce a particular</a:t>
            </a:r>
            <a:r>
              <a:rPr lang="en-US" sz="2400" b="1" dirty="0"/>
              <a:t> </a:t>
            </a:r>
            <a:r>
              <a:rPr lang="en-US" sz="2400" dirty="0"/>
              <a:t>product can sometimes use their plant and</a:t>
            </a:r>
            <a:r>
              <a:rPr lang="en-US" sz="2400" b="1" dirty="0"/>
              <a:t> </a:t>
            </a:r>
            <a:r>
              <a:rPr lang="en-US" sz="2400" dirty="0"/>
              <a:t>equipment to produce alternative goods</a:t>
            </a:r>
            <a:r>
              <a:rPr lang="en-US" sz="2400" dirty="0" smtClean="0"/>
              <a:t>.</a:t>
            </a:r>
          </a:p>
          <a:p>
            <a:r>
              <a:rPr lang="en-US" sz="2400" b="1" dirty="0"/>
              <a:t>Producer Expectations</a:t>
            </a:r>
            <a:r>
              <a:rPr lang="en-US" sz="2400" dirty="0"/>
              <a:t>: Changes in expectations about the future price of a product may affect the producer’s current willingness to supply that product. </a:t>
            </a:r>
          </a:p>
          <a:p>
            <a:pPr lvl="1"/>
            <a:r>
              <a:rPr lang="en-US" sz="2000" dirty="0"/>
              <a:t>It is difficult, however, to generalize about how a new expectation of higher prices affects the present supply of a product</a:t>
            </a:r>
            <a:r>
              <a:rPr lang="en-US" sz="2000" dirty="0" smtClean="0"/>
              <a:t>.</a:t>
            </a:r>
          </a:p>
          <a:p>
            <a:r>
              <a:rPr lang="en-US" b="1" dirty="0"/>
              <a:t>Number of Sellers</a:t>
            </a:r>
            <a:r>
              <a:rPr lang="en-US" dirty="0"/>
              <a:t>: Other things equal, the larger the number of suppliers, the greater the market supply.</a:t>
            </a:r>
          </a:p>
        </p:txBody>
      </p:sp>
    </p:spTree>
    <p:extLst>
      <p:ext uri="{BB962C8B-B14F-4D97-AF65-F5344CB8AC3E}">
        <p14:creationId xmlns:p14="http://schemas.microsoft.com/office/powerpoint/2010/main" val="871018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dissolve">
                                      <p:cBhvr>
                                        <p:cTn id="7" dur="500"/>
                                        <p:tgtEl>
                                          <p:spTgt spid="3">
                                            <p:txEl>
                                              <p:pRg st="1" end="1"/>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dissolve">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dissolve">
                                      <p:cBhvr>
                                        <p:cTn id="15"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5" name="Content Placeholder 4"/>
          <p:cNvSpPr>
            <a:spLocks noGrp="1"/>
          </p:cNvSpPr>
          <p:nvPr>
            <p:ph idx="1"/>
          </p:nvPr>
        </p:nvSpPr>
        <p:spPr/>
        <p:txBody>
          <a:bodyPr/>
          <a:lstStyle/>
          <a:p>
            <a:endParaRPr lang="en-US"/>
          </a:p>
        </p:txBody>
      </p:sp>
      <p:graphicFrame>
        <p:nvGraphicFramePr>
          <p:cNvPr id="6" name="Group 35"/>
          <p:cNvGraphicFramePr>
            <a:graphicFrameLocks noGrp="1"/>
          </p:cNvGraphicFramePr>
          <p:nvPr>
            <p:extLst>
              <p:ext uri="{D42A27DB-BD31-4B8C-83A1-F6EECF244321}">
                <p14:modId xmlns:p14="http://schemas.microsoft.com/office/powerpoint/2010/main" val="178213635"/>
              </p:ext>
            </p:extLst>
          </p:nvPr>
        </p:nvGraphicFramePr>
        <p:xfrm>
          <a:off x="74814" y="408250"/>
          <a:ext cx="8994371" cy="6189702"/>
        </p:xfrm>
        <a:graphic>
          <a:graphicData uri="http://schemas.openxmlformats.org/drawingml/2006/table">
            <a:tbl>
              <a:tblPr/>
              <a:tblGrid>
                <a:gridCol w="3266902"/>
                <a:gridCol w="5727469"/>
              </a:tblGrid>
              <a:tr h="635001">
                <a:tc gridSpan="2">
                  <a:txBody>
                    <a:bodyPr/>
                    <a:lstStyle>
                      <a:lvl1pPr eaLnBrk="0" hangingPunct="0">
                        <a:spcBef>
                          <a:spcPct val="20000"/>
                        </a:spcBef>
                        <a:defRPr sz="2800">
                          <a:solidFill>
                            <a:schemeClr val="tx1"/>
                          </a:solidFill>
                          <a:latin typeface="Arial" charset="0"/>
                        </a:defRPr>
                      </a:lvl1pPr>
                      <a:lvl2pPr marL="742950" indent="-285750" eaLnBrk="0" hangingPunct="0">
                        <a:spcBef>
                          <a:spcPct val="20000"/>
                        </a:spcBef>
                        <a:defRPr sz="2400">
                          <a:solidFill>
                            <a:schemeClr val="tx1"/>
                          </a:solidFill>
                          <a:latin typeface="Arial" charset="0"/>
                        </a:defRPr>
                      </a:lvl2pPr>
                      <a:lvl3pPr marL="1143000" indent="-228600" eaLnBrk="0" hangingPunct="0">
                        <a:spcBef>
                          <a:spcPct val="20000"/>
                        </a:spcBef>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bg1"/>
                          </a:solidFill>
                          <a:effectLst/>
                          <a:latin typeface="Arial" charset="0"/>
                        </a:rPr>
                        <a:t>Determinants of Supply: Factors That Shift the Supply Curve</a:t>
                      </a:r>
                      <a:endParaRPr kumimoji="0" lang="en-US" altLang="en-US" sz="1800" b="1" i="0" u="none" strike="noStrike" cap="none" normalizeH="0" baseline="0" dirty="0">
                        <a:ln>
                          <a:noFill/>
                        </a:ln>
                        <a:solidFill>
                          <a:schemeClr val="bg1"/>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hMerge="1">
                  <a:txBody>
                    <a:bodyPr/>
                    <a:lstStyle/>
                    <a:p>
                      <a:endParaRPr lang="en-US"/>
                    </a:p>
                  </a:txBody>
                  <a:tcPr/>
                </a:tc>
              </a:tr>
              <a:tr h="401448">
                <a:tc>
                  <a:txBody>
                    <a:bodyPr/>
                    <a:lstStyle>
                      <a:lvl1pPr eaLnBrk="0" hangingPunct="0">
                        <a:spcBef>
                          <a:spcPct val="20000"/>
                        </a:spcBef>
                        <a:defRPr sz="2800">
                          <a:solidFill>
                            <a:schemeClr val="tx1"/>
                          </a:solidFill>
                          <a:latin typeface="Arial" charset="0"/>
                        </a:defRPr>
                      </a:lvl1pPr>
                      <a:lvl2pPr marL="742950" indent="-285750" eaLnBrk="0" hangingPunct="0">
                        <a:spcBef>
                          <a:spcPct val="20000"/>
                        </a:spcBef>
                        <a:defRPr sz="2400">
                          <a:solidFill>
                            <a:schemeClr val="tx1"/>
                          </a:solidFill>
                          <a:latin typeface="Arial" charset="0"/>
                        </a:defRPr>
                      </a:lvl2pPr>
                      <a:lvl3pPr marL="1143000" indent="-228600" eaLnBrk="0" hangingPunct="0">
                        <a:spcBef>
                          <a:spcPct val="20000"/>
                        </a:spcBef>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0000"/>
                          </a:solidFill>
                          <a:effectLst/>
                          <a:latin typeface="Arial" charset="0"/>
                        </a:rPr>
                        <a:t>Determinant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lvl1pPr eaLnBrk="0" hangingPunct="0">
                        <a:spcBef>
                          <a:spcPct val="20000"/>
                        </a:spcBef>
                        <a:defRPr sz="2800">
                          <a:solidFill>
                            <a:schemeClr val="tx1"/>
                          </a:solidFill>
                          <a:latin typeface="Arial" charset="0"/>
                        </a:defRPr>
                      </a:lvl1pPr>
                      <a:lvl2pPr marL="742950" indent="-285750" eaLnBrk="0" hangingPunct="0">
                        <a:spcBef>
                          <a:spcPct val="20000"/>
                        </a:spcBef>
                        <a:defRPr sz="2400">
                          <a:solidFill>
                            <a:schemeClr val="tx1"/>
                          </a:solidFill>
                          <a:latin typeface="Arial" charset="0"/>
                        </a:defRPr>
                      </a:lvl2pPr>
                      <a:lvl3pPr marL="1143000" indent="-228600" eaLnBrk="0" hangingPunct="0">
                        <a:spcBef>
                          <a:spcPct val="20000"/>
                        </a:spcBef>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0000"/>
                          </a:solidFill>
                          <a:effectLst/>
                          <a:latin typeface="Arial" charset="0"/>
                        </a:rPr>
                        <a:t>Examples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r>
              <a:tr h="953438">
                <a:tc>
                  <a:txBody>
                    <a:bodyPr/>
                    <a:lstStyle>
                      <a:lvl1pPr eaLnBrk="0" hangingPunct="0">
                        <a:spcBef>
                          <a:spcPct val="20000"/>
                        </a:spcBef>
                        <a:defRPr sz="2800">
                          <a:solidFill>
                            <a:schemeClr val="tx1"/>
                          </a:solidFill>
                          <a:latin typeface="Arial" charset="0"/>
                        </a:defRPr>
                      </a:lvl1pPr>
                      <a:lvl2pPr marL="742950" indent="-285750" eaLnBrk="0" hangingPunct="0">
                        <a:spcBef>
                          <a:spcPct val="20000"/>
                        </a:spcBef>
                        <a:defRPr sz="2400">
                          <a:solidFill>
                            <a:schemeClr val="tx1"/>
                          </a:solidFill>
                          <a:latin typeface="Arial" charset="0"/>
                        </a:defRPr>
                      </a:lvl2pPr>
                      <a:lvl3pPr marL="1143000" indent="-228600" eaLnBrk="0" hangingPunct="0">
                        <a:spcBef>
                          <a:spcPct val="20000"/>
                        </a:spcBef>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900" b="0" i="0" u="none" strike="noStrike" cap="none" normalizeH="0" baseline="0" dirty="0">
                          <a:ln>
                            <a:noFill/>
                          </a:ln>
                          <a:solidFill>
                            <a:srgbClr val="000000"/>
                          </a:solidFill>
                          <a:effectLst/>
                          <a:latin typeface="Arial" charset="0"/>
                        </a:rPr>
                        <a:t>Change in resource prices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lvl1pPr eaLnBrk="0" hangingPunct="0">
                        <a:spcBef>
                          <a:spcPct val="20000"/>
                        </a:spcBef>
                        <a:defRPr sz="2800">
                          <a:solidFill>
                            <a:schemeClr val="tx1"/>
                          </a:solidFill>
                          <a:latin typeface="Arial" charset="0"/>
                        </a:defRPr>
                      </a:lvl1pPr>
                      <a:lvl2pPr marL="742950" indent="-285750" eaLnBrk="0" hangingPunct="0">
                        <a:spcBef>
                          <a:spcPct val="20000"/>
                        </a:spcBef>
                        <a:defRPr sz="2400">
                          <a:solidFill>
                            <a:schemeClr val="tx1"/>
                          </a:solidFill>
                          <a:latin typeface="Arial" charset="0"/>
                        </a:defRPr>
                      </a:lvl2pPr>
                      <a:lvl3pPr marL="1143000" indent="-228600" eaLnBrk="0" hangingPunct="0">
                        <a:spcBef>
                          <a:spcPct val="20000"/>
                        </a:spcBef>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Arial" charset="0"/>
                        </a:rPr>
                        <a:t>A decrease in the price of microchips increases the supply of computers; an increase in the price of crude oil reduces the supply of gasoline.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r>
              <a:tr h="668540">
                <a:tc>
                  <a:txBody>
                    <a:bodyPr/>
                    <a:lstStyle>
                      <a:lvl1pPr eaLnBrk="0" hangingPunct="0">
                        <a:spcBef>
                          <a:spcPct val="20000"/>
                        </a:spcBef>
                        <a:defRPr sz="2800">
                          <a:solidFill>
                            <a:schemeClr val="tx1"/>
                          </a:solidFill>
                          <a:latin typeface="Arial" charset="0"/>
                        </a:defRPr>
                      </a:lvl1pPr>
                      <a:lvl2pPr marL="742950" indent="-285750" eaLnBrk="0" hangingPunct="0">
                        <a:spcBef>
                          <a:spcPct val="20000"/>
                        </a:spcBef>
                        <a:defRPr sz="2400">
                          <a:solidFill>
                            <a:schemeClr val="tx1"/>
                          </a:solidFill>
                          <a:latin typeface="Arial" charset="0"/>
                        </a:defRPr>
                      </a:lvl2pPr>
                      <a:lvl3pPr marL="1143000" indent="-228600" eaLnBrk="0" hangingPunct="0">
                        <a:spcBef>
                          <a:spcPct val="20000"/>
                        </a:spcBef>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900" b="0" i="0" u="none" strike="noStrike" cap="none" normalizeH="0" baseline="0" dirty="0">
                          <a:ln>
                            <a:noFill/>
                          </a:ln>
                          <a:solidFill>
                            <a:srgbClr val="000000"/>
                          </a:solidFill>
                          <a:effectLst/>
                          <a:latin typeface="Arial" charset="0"/>
                        </a:rPr>
                        <a:t>Change in technology</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lvl1pPr eaLnBrk="0" hangingPunct="0">
                        <a:spcBef>
                          <a:spcPct val="20000"/>
                        </a:spcBef>
                        <a:defRPr sz="2800">
                          <a:solidFill>
                            <a:schemeClr val="tx1"/>
                          </a:solidFill>
                          <a:latin typeface="Arial" charset="0"/>
                        </a:defRPr>
                      </a:lvl1pPr>
                      <a:lvl2pPr marL="742950" indent="-285750" eaLnBrk="0" hangingPunct="0">
                        <a:spcBef>
                          <a:spcPct val="20000"/>
                        </a:spcBef>
                        <a:defRPr sz="2400">
                          <a:solidFill>
                            <a:schemeClr val="tx1"/>
                          </a:solidFill>
                          <a:latin typeface="Arial" charset="0"/>
                        </a:defRPr>
                      </a:lvl2pPr>
                      <a:lvl3pPr marL="1143000" indent="-228600" eaLnBrk="0" hangingPunct="0">
                        <a:spcBef>
                          <a:spcPct val="20000"/>
                        </a:spcBef>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Arial" charset="0"/>
                        </a:rPr>
                        <a:t>The development of more effective wireless technology increases the supply of cell phones.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r>
              <a:tr h="953438">
                <a:tc>
                  <a:txBody>
                    <a:bodyPr/>
                    <a:lstStyle>
                      <a:lvl1pPr eaLnBrk="0" hangingPunct="0">
                        <a:spcBef>
                          <a:spcPct val="20000"/>
                        </a:spcBef>
                        <a:defRPr sz="2800">
                          <a:solidFill>
                            <a:schemeClr val="tx1"/>
                          </a:solidFill>
                          <a:latin typeface="Arial" charset="0"/>
                        </a:defRPr>
                      </a:lvl1pPr>
                      <a:lvl2pPr marL="742950" indent="-285750" eaLnBrk="0" hangingPunct="0">
                        <a:spcBef>
                          <a:spcPct val="20000"/>
                        </a:spcBef>
                        <a:defRPr sz="2400">
                          <a:solidFill>
                            <a:schemeClr val="tx1"/>
                          </a:solidFill>
                          <a:latin typeface="Arial" charset="0"/>
                        </a:defRPr>
                      </a:lvl2pPr>
                      <a:lvl3pPr marL="1143000" indent="-228600" eaLnBrk="0" hangingPunct="0">
                        <a:spcBef>
                          <a:spcPct val="20000"/>
                        </a:spcBef>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900" b="0" i="0" u="none" strike="noStrike" cap="none" normalizeH="0" baseline="0" dirty="0">
                          <a:ln>
                            <a:noFill/>
                          </a:ln>
                          <a:solidFill>
                            <a:srgbClr val="000000"/>
                          </a:solidFill>
                          <a:effectLst/>
                          <a:latin typeface="Arial" charset="0"/>
                        </a:rPr>
                        <a:t>Change in taxes and subsidies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lvl1pPr eaLnBrk="0" hangingPunct="0">
                        <a:spcBef>
                          <a:spcPct val="20000"/>
                        </a:spcBef>
                        <a:defRPr sz="2800">
                          <a:solidFill>
                            <a:schemeClr val="tx1"/>
                          </a:solidFill>
                          <a:latin typeface="Arial" charset="0"/>
                        </a:defRPr>
                      </a:lvl1pPr>
                      <a:lvl2pPr marL="742950" indent="-285750" eaLnBrk="0" hangingPunct="0">
                        <a:spcBef>
                          <a:spcPct val="20000"/>
                        </a:spcBef>
                        <a:defRPr sz="2400">
                          <a:solidFill>
                            <a:schemeClr val="tx1"/>
                          </a:solidFill>
                          <a:latin typeface="Arial" charset="0"/>
                        </a:defRPr>
                      </a:lvl2pPr>
                      <a:lvl3pPr marL="1143000" indent="-228600" eaLnBrk="0" hangingPunct="0">
                        <a:spcBef>
                          <a:spcPct val="20000"/>
                        </a:spcBef>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Arial" charset="0"/>
                        </a:rPr>
                        <a:t>An increase in the excise tax on cigarettes reduces the supply of cigarettes; a decline in subsidies to state universities reduces the supply of higher education.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r>
              <a:tr h="668540">
                <a:tc>
                  <a:txBody>
                    <a:bodyPr/>
                    <a:lstStyle>
                      <a:lvl1pPr eaLnBrk="0" hangingPunct="0">
                        <a:spcBef>
                          <a:spcPct val="20000"/>
                        </a:spcBef>
                        <a:defRPr sz="2800">
                          <a:solidFill>
                            <a:schemeClr val="tx1"/>
                          </a:solidFill>
                          <a:latin typeface="Arial" charset="0"/>
                        </a:defRPr>
                      </a:lvl1pPr>
                      <a:lvl2pPr marL="742950" indent="-285750" eaLnBrk="0" hangingPunct="0">
                        <a:spcBef>
                          <a:spcPct val="20000"/>
                        </a:spcBef>
                        <a:defRPr sz="2400">
                          <a:solidFill>
                            <a:schemeClr val="tx1"/>
                          </a:solidFill>
                          <a:latin typeface="Arial" charset="0"/>
                        </a:defRPr>
                      </a:lvl2pPr>
                      <a:lvl3pPr marL="1143000" indent="-228600" eaLnBrk="0" hangingPunct="0">
                        <a:spcBef>
                          <a:spcPct val="20000"/>
                        </a:spcBef>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900" b="0" i="0" u="none" strike="noStrike" cap="none" normalizeH="0" baseline="0" dirty="0">
                          <a:ln>
                            <a:noFill/>
                          </a:ln>
                          <a:solidFill>
                            <a:srgbClr val="000000"/>
                          </a:solidFill>
                          <a:effectLst/>
                          <a:latin typeface="Arial" charset="0"/>
                        </a:rPr>
                        <a:t>Change in prices of other goods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lvl1pPr eaLnBrk="0" hangingPunct="0">
                        <a:spcBef>
                          <a:spcPct val="20000"/>
                        </a:spcBef>
                        <a:defRPr sz="2800">
                          <a:solidFill>
                            <a:schemeClr val="tx1"/>
                          </a:solidFill>
                          <a:latin typeface="Arial" charset="0"/>
                        </a:defRPr>
                      </a:lvl1pPr>
                      <a:lvl2pPr marL="742950" indent="-285750" eaLnBrk="0" hangingPunct="0">
                        <a:spcBef>
                          <a:spcPct val="20000"/>
                        </a:spcBef>
                        <a:defRPr sz="2400">
                          <a:solidFill>
                            <a:schemeClr val="tx1"/>
                          </a:solidFill>
                          <a:latin typeface="Arial" charset="0"/>
                        </a:defRPr>
                      </a:lvl2pPr>
                      <a:lvl3pPr marL="1143000" indent="-228600" eaLnBrk="0" hangingPunct="0">
                        <a:spcBef>
                          <a:spcPct val="20000"/>
                        </a:spcBef>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Arial" charset="0"/>
                        </a:rPr>
                        <a:t>An increase in the price of cucumbers decreases the supply of watermelons.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r>
              <a:tr h="668540">
                <a:tc>
                  <a:txBody>
                    <a:bodyPr/>
                    <a:lstStyle>
                      <a:lvl1pPr eaLnBrk="0" hangingPunct="0">
                        <a:spcBef>
                          <a:spcPct val="20000"/>
                        </a:spcBef>
                        <a:defRPr sz="2800">
                          <a:solidFill>
                            <a:schemeClr val="tx1"/>
                          </a:solidFill>
                          <a:latin typeface="Arial" charset="0"/>
                        </a:defRPr>
                      </a:lvl1pPr>
                      <a:lvl2pPr marL="742950" indent="-285750" eaLnBrk="0" hangingPunct="0">
                        <a:spcBef>
                          <a:spcPct val="20000"/>
                        </a:spcBef>
                        <a:defRPr sz="2400">
                          <a:solidFill>
                            <a:schemeClr val="tx1"/>
                          </a:solidFill>
                          <a:latin typeface="Arial" charset="0"/>
                        </a:defRPr>
                      </a:lvl2pPr>
                      <a:lvl3pPr marL="1143000" indent="-228600" eaLnBrk="0" hangingPunct="0">
                        <a:spcBef>
                          <a:spcPct val="20000"/>
                        </a:spcBef>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900" b="0" i="0" u="none" strike="noStrike" cap="none" normalizeH="0" baseline="0" dirty="0">
                          <a:ln>
                            <a:noFill/>
                          </a:ln>
                          <a:solidFill>
                            <a:srgbClr val="000000"/>
                          </a:solidFill>
                          <a:effectLst/>
                          <a:latin typeface="Arial" charset="0"/>
                        </a:rPr>
                        <a:t>Change in producer expectations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lvl1pPr eaLnBrk="0" hangingPunct="0">
                        <a:spcBef>
                          <a:spcPct val="20000"/>
                        </a:spcBef>
                        <a:defRPr sz="2800">
                          <a:solidFill>
                            <a:schemeClr val="tx1"/>
                          </a:solidFill>
                          <a:latin typeface="Arial" charset="0"/>
                        </a:defRPr>
                      </a:lvl1pPr>
                      <a:lvl2pPr marL="742950" indent="-285750" eaLnBrk="0" hangingPunct="0">
                        <a:spcBef>
                          <a:spcPct val="20000"/>
                        </a:spcBef>
                        <a:defRPr sz="2400">
                          <a:solidFill>
                            <a:schemeClr val="tx1"/>
                          </a:solidFill>
                          <a:latin typeface="Arial" charset="0"/>
                        </a:defRPr>
                      </a:lvl2pPr>
                      <a:lvl3pPr marL="1143000" indent="-228600" eaLnBrk="0" hangingPunct="0">
                        <a:spcBef>
                          <a:spcPct val="20000"/>
                        </a:spcBef>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Arial" charset="0"/>
                        </a:rPr>
                        <a:t>An expectation of a substantial rise in future log prices decreases the supply of logs today.</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r>
              <a:tr h="1236717">
                <a:tc>
                  <a:txBody>
                    <a:bodyPr/>
                    <a:lstStyle>
                      <a:lvl1pPr eaLnBrk="0" hangingPunct="0">
                        <a:spcBef>
                          <a:spcPct val="20000"/>
                        </a:spcBef>
                        <a:defRPr sz="2800">
                          <a:solidFill>
                            <a:schemeClr val="tx1"/>
                          </a:solidFill>
                          <a:latin typeface="Arial" charset="0"/>
                        </a:defRPr>
                      </a:lvl1pPr>
                      <a:lvl2pPr marL="742950" indent="-285750" eaLnBrk="0" hangingPunct="0">
                        <a:spcBef>
                          <a:spcPct val="20000"/>
                        </a:spcBef>
                        <a:defRPr sz="2400">
                          <a:solidFill>
                            <a:schemeClr val="tx1"/>
                          </a:solidFill>
                          <a:latin typeface="Arial" charset="0"/>
                        </a:defRPr>
                      </a:lvl2pPr>
                      <a:lvl3pPr marL="1143000" indent="-228600" eaLnBrk="0" hangingPunct="0">
                        <a:spcBef>
                          <a:spcPct val="20000"/>
                        </a:spcBef>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900" b="0" i="0" u="none" strike="noStrike" cap="none" normalizeH="0" baseline="0" dirty="0">
                          <a:ln>
                            <a:noFill/>
                          </a:ln>
                          <a:solidFill>
                            <a:srgbClr val="000000"/>
                          </a:solidFill>
                          <a:effectLst/>
                          <a:latin typeface="Arial" charset="0"/>
                        </a:rPr>
                        <a:t>Change in the number of suppliers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lvl1pPr eaLnBrk="0" hangingPunct="0">
                        <a:spcBef>
                          <a:spcPct val="20000"/>
                        </a:spcBef>
                        <a:defRPr sz="2800">
                          <a:solidFill>
                            <a:schemeClr val="tx1"/>
                          </a:solidFill>
                          <a:latin typeface="Arial" charset="0"/>
                        </a:defRPr>
                      </a:lvl1pPr>
                      <a:lvl2pPr marL="742950" indent="-285750" eaLnBrk="0" hangingPunct="0">
                        <a:spcBef>
                          <a:spcPct val="20000"/>
                        </a:spcBef>
                        <a:defRPr sz="2400">
                          <a:solidFill>
                            <a:schemeClr val="tx1"/>
                          </a:solidFill>
                          <a:latin typeface="Arial" charset="0"/>
                        </a:defRPr>
                      </a:lvl2pPr>
                      <a:lvl3pPr marL="1143000" indent="-228600" eaLnBrk="0" hangingPunct="0">
                        <a:spcBef>
                          <a:spcPct val="20000"/>
                        </a:spcBef>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Arial" charset="0"/>
                        </a:rPr>
                        <a:t>An increase in the number of tattoo parlors increases the supply of tattoos; the formation of women’s professional basketball leagues increases the supply of women’s professional basketball games.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r>
            </a:tbl>
          </a:graphicData>
        </a:graphic>
      </p:graphicFrame>
    </p:spTree>
    <p:extLst>
      <p:ext uri="{BB962C8B-B14F-4D97-AF65-F5344CB8AC3E}">
        <p14:creationId xmlns:p14="http://schemas.microsoft.com/office/powerpoint/2010/main" val="64669732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Market Equilibrium</a:t>
            </a:r>
          </a:p>
        </p:txBody>
      </p:sp>
      <p:sp>
        <p:nvSpPr>
          <p:cNvPr id="3" name="Content Placeholder 2"/>
          <p:cNvSpPr>
            <a:spLocks noGrp="1"/>
          </p:cNvSpPr>
          <p:nvPr>
            <p:ph idx="1"/>
          </p:nvPr>
        </p:nvSpPr>
        <p:spPr/>
        <p:txBody>
          <a:bodyPr>
            <a:normAutofit lnSpcReduction="10000"/>
          </a:bodyPr>
          <a:lstStyle/>
          <a:p>
            <a:r>
              <a:rPr lang="en-US" dirty="0" smtClean="0"/>
              <a:t>With neither a </a:t>
            </a:r>
            <a:r>
              <a:rPr lang="en-US" dirty="0"/>
              <a:t>shortage nor a </a:t>
            </a:r>
            <a:r>
              <a:rPr lang="en-US" dirty="0" smtClean="0"/>
              <a:t>surplus, </a:t>
            </a:r>
            <a:r>
              <a:rPr lang="en-US" dirty="0"/>
              <a:t>the market is in </a:t>
            </a:r>
            <a:r>
              <a:rPr lang="en-US" dirty="0" smtClean="0"/>
              <a:t>equilibrium, i.e. “in </a:t>
            </a:r>
            <a:r>
              <a:rPr lang="en-US" dirty="0"/>
              <a:t>balance” or “at rest.”</a:t>
            </a:r>
            <a:endParaRPr lang="en-US" dirty="0" smtClean="0"/>
          </a:p>
          <a:p>
            <a:r>
              <a:rPr lang="en-US" b="1" dirty="0"/>
              <a:t>Equilibrium </a:t>
            </a:r>
            <a:r>
              <a:rPr lang="en-US" b="1" dirty="0" smtClean="0"/>
              <a:t>Price: </a:t>
            </a:r>
            <a:r>
              <a:rPr lang="en-US" dirty="0" smtClean="0"/>
              <a:t>The </a:t>
            </a:r>
            <a:r>
              <a:rPr lang="en-US" dirty="0"/>
              <a:t>price where the intentions of buyers and sellers match</a:t>
            </a:r>
            <a:r>
              <a:rPr lang="en-US" dirty="0" smtClean="0"/>
              <a:t>.</a:t>
            </a:r>
          </a:p>
          <a:p>
            <a:r>
              <a:rPr lang="en-US" b="1" dirty="0"/>
              <a:t>Equilibrium </a:t>
            </a:r>
            <a:r>
              <a:rPr lang="en-US" b="1" dirty="0" smtClean="0"/>
              <a:t>Quantity: </a:t>
            </a:r>
            <a:r>
              <a:rPr lang="en-US" dirty="0" smtClean="0"/>
              <a:t>The quantity </a:t>
            </a:r>
            <a:r>
              <a:rPr lang="en-US" dirty="0"/>
              <a:t>at which the </a:t>
            </a:r>
            <a:r>
              <a:rPr lang="en-US" dirty="0" smtClean="0"/>
              <a:t>intentions of </a:t>
            </a:r>
            <a:r>
              <a:rPr lang="en-US" dirty="0"/>
              <a:t>buyers and sellers </a:t>
            </a:r>
            <a:r>
              <a:rPr lang="en-US" dirty="0" smtClean="0"/>
              <a:t>match.</a:t>
            </a:r>
          </a:p>
          <a:p>
            <a:r>
              <a:rPr lang="en-US" dirty="0" smtClean="0"/>
              <a:t>Graphically</a:t>
            </a:r>
            <a:r>
              <a:rPr lang="en-US" dirty="0"/>
              <a:t>, the equilibrium price </a:t>
            </a:r>
            <a:r>
              <a:rPr lang="en-US" dirty="0" smtClean="0"/>
              <a:t>and quantity are </a:t>
            </a:r>
            <a:r>
              <a:rPr lang="en-US" dirty="0"/>
              <a:t>indicated by </a:t>
            </a:r>
            <a:r>
              <a:rPr lang="en-US" dirty="0" smtClean="0"/>
              <a:t>the </a:t>
            </a:r>
            <a:r>
              <a:rPr lang="en-US" u="sng" dirty="0" smtClean="0"/>
              <a:t>intersection</a:t>
            </a:r>
            <a:r>
              <a:rPr lang="en-US" dirty="0"/>
              <a:t> </a:t>
            </a:r>
            <a:r>
              <a:rPr lang="en-US" dirty="0" smtClean="0"/>
              <a:t>of </a:t>
            </a:r>
            <a:r>
              <a:rPr lang="en-US" dirty="0"/>
              <a:t>the supply curve and the demand curve</a:t>
            </a:r>
            <a:endParaRPr lang="en-US" dirty="0" smtClean="0"/>
          </a:p>
        </p:txBody>
      </p:sp>
    </p:spTree>
    <p:extLst>
      <p:ext uri="{BB962C8B-B14F-4D97-AF65-F5344CB8AC3E}">
        <p14:creationId xmlns:p14="http://schemas.microsoft.com/office/powerpoint/2010/main" val="783517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dissolv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Market Equilibrium (Cont’d)</a:t>
            </a:r>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19252" t="36921" r="20321" b="16718"/>
          <a:stretch/>
        </p:blipFill>
        <p:spPr>
          <a:xfrm>
            <a:off x="397163" y="2119746"/>
            <a:ext cx="8349673" cy="3325090"/>
          </a:xfrm>
        </p:spPr>
      </p:pic>
    </p:spTree>
    <p:extLst>
      <p:ext uri="{BB962C8B-B14F-4D97-AF65-F5344CB8AC3E}">
        <p14:creationId xmlns:p14="http://schemas.microsoft.com/office/powerpoint/2010/main" val="16346165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Demand</a:t>
            </a:r>
            <a:endParaRPr lang="en-US" dirty="0"/>
          </a:p>
        </p:txBody>
      </p:sp>
      <p:sp>
        <p:nvSpPr>
          <p:cNvPr id="3" name="Content Placeholder 2"/>
          <p:cNvSpPr>
            <a:spLocks noGrp="1"/>
          </p:cNvSpPr>
          <p:nvPr>
            <p:ph idx="1"/>
          </p:nvPr>
        </p:nvSpPr>
        <p:spPr>
          <a:xfrm>
            <a:off x="685800" y="1567543"/>
            <a:ext cx="7772400" cy="4882243"/>
          </a:xfrm>
        </p:spPr>
        <p:txBody>
          <a:bodyPr>
            <a:normAutofit/>
          </a:bodyPr>
          <a:lstStyle/>
          <a:p>
            <a:r>
              <a:rPr lang="en-US" b="1" dirty="0"/>
              <a:t>Demand</a:t>
            </a:r>
            <a:r>
              <a:rPr lang="en-US" dirty="0"/>
              <a:t> is a </a:t>
            </a:r>
            <a:r>
              <a:rPr lang="en-US" u="sng" dirty="0" smtClean="0"/>
              <a:t>schedule</a:t>
            </a:r>
            <a:r>
              <a:rPr lang="en-US" dirty="0" smtClean="0"/>
              <a:t> </a:t>
            </a:r>
            <a:r>
              <a:rPr lang="en-US" dirty="0"/>
              <a:t>or a </a:t>
            </a:r>
            <a:r>
              <a:rPr lang="en-US" u="sng" dirty="0"/>
              <a:t>curve</a:t>
            </a:r>
            <a:r>
              <a:rPr lang="en-US" dirty="0"/>
              <a:t> that shows the </a:t>
            </a:r>
            <a:r>
              <a:rPr lang="en-US" dirty="0" smtClean="0"/>
              <a:t>various amounts </a:t>
            </a:r>
            <a:r>
              <a:rPr lang="en-US" dirty="0"/>
              <a:t>of a product that consumers are willing and able </a:t>
            </a:r>
            <a:r>
              <a:rPr lang="en-US" dirty="0" smtClean="0"/>
              <a:t>to purchase </a:t>
            </a:r>
            <a:r>
              <a:rPr lang="en-US" dirty="0"/>
              <a:t>at each of a series of possible prices during a </a:t>
            </a:r>
            <a:r>
              <a:rPr lang="en-US" dirty="0" smtClean="0"/>
              <a:t>specified period </a:t>
            </a:r>
            <a:r>
              <a:rPr lang="en-US" dirty="0"/>
              <a:t>of </a:t>
            </a:r>
            <a:r>
              <a:rPr lang="en-US" dirty="0" smtClean="0"/>
              <a:t>time.</a:t>
            </a:r>
          </a:p>
          <a:p>
            <a:r>
              <a:rPr lang="en-US" dirty="0" smtClean="0"/>
              <a:t>Demand </a:t>
            </a:r>
            <a:r>
              <a:rPr lang="en-US" dirty="0"/>
              <a:t>shows the quantities of a </a:t>
            </a:r>
            <a:r>
              <a:rPr lang="en-US" dirty="0" smtClean="0"/>
              <a:t>product that </a:t>
            </a:r>
            <a:r>
              <a:rPr lang="en-US" dirty="0"/>
              <a:t>will be purchased at various possible prices, </a:t>
            </a:r>
            <a:r>
              <a:rPr lang="en-US" i="1" dirty="0" smtClean="0"/>
              <a:t>other things </a:t>
            </a:r>
            <a:r>
              <a:rPr lang="en-US" i="1" dirty="0"/>
              <a:t>equal</a:t>
            </a:r>
            <a:r>
              <a:rPr lang="en-US" dirty="0"/>
              <a:t>.</a:t>
            </a:r>
          </a:p>
        </p:txBody>
      </p:sp>
    </p:spTree>
    <p:extLst>
      <p:ext uri="{BB962C8B-B14F-4D97-AF65-F5344CB8AC3E}">
        <p14:creationId xmlns:p14="http://schemas.microsoft.com/office/powerpoint/2010/main" val="162731072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Market </a:t>
            </a:r>
            <a:r>
              <a:rPr lang="en-US" dirty="0" smtClean="0"/>
              <a:t>Equilibrium (Cont’d)</a:t>
            </a:r>
            <a:endParaRPr lang="en-US" dirty="0"/>
          </a:p>
        </p:txBody>
      </p:sp>
      <p:sp>
        <p:nvSpPr>
          <p:cNvPr id="3" name="Content Placeholder 2"/>
          <p:cNvSpPr>
            <a:spLocks noGrp="1"/>
          </p:cNvSpPr>
          <p:nvPr>
            <p:ph idx="1"/>
          </p:nvPr>
        </p:nvSpPr>
        <p:spPr>
          <a:xfrm>
            <a:off x="685800" y="1567544"/>
            <a:ext cx="7772400" cy="4750130"/>
          </a:xfrm>
        </p:spPr>
        <p:txBody>
          <a:bodyPr/>
          <a:lstStyle/>
          <a:p>
            <a:pPr marL="0" marR="0" lvl="0" indent="0" defTabSz="914400" eaLnBrk="1" fontAlgn="auto" latinLnBrk="0" hangingPunct="1">
              <a:lnSpc>
                <a:spcPct val="100000"/>
              </a:lnSpc>
              <a:spcBef>
                <a:spcPts val="600"/>
              </a:spcBef>
              <a:spcAft>
                <a:spcPts val="600"/>
              </a:spcAft>
              <a:buClrTx/>
              <a:buSzTx/>
              <a:buFontTx/>
              <a:buNone/>
              <a:tabLst/>
              <a:defRPr/>
            </a:pPr>
            <a:r>
              <a:rPr lang="en-US" b="1" dirty="0" smtClean="0"/>
              <a:t>Surplus and Shortage</a:t>
            </a:r>
          </a:p>
          <a:p>
            <a:pPr>
              <a:spcAft>
                <a:spcPts val="600"/>
              </a:spcAft>
            </a:pPr>
            <a:r>
              <a:rPr lang="en-US" dirty="0" smtClean="0"/>
              <a:t>At any </a:t>
            </a:r>
            <a:r>
              <a:rPr lang="en-US" dirty="0"/>
              <a:t>above-equilibrium price, quantity supplied exceeds </a:t>
            </a:r>
            <a:r>
              <a:rPr lang="en-US" dirty="0" smtClean="0"/>
              <a:t>quantity demanded.</a:t>
            </a:r>
          </a:p>
          <a:p>
            <a:pPr lvl="1">
              <a:spcBef>
                <a:spcPts val="600"/>
              </a:spcBef>
              <a:spcAft>
                <a:spcPts val="600"/>
              </a:spcAft>
            </a:pPr>
            <a:r>
              <a:rPr lang="en-US" dirty="0" smtClean="0"/>
              <a:t>The </a:t>
            </a:r>
            <a:r>
              <a:rPr lang="en-US" dirty="0"/>
              <a:t>result is </a:t>
            </a:r>
            <a:r>
              <a:rPr lang="en-US" dirty="0" smtClean="0"/>
              <a:t>a </a:t>
            </a:r>
            <a:r>
              <a:rPr lang="en-US" b="1" dirty="0" smtClean="0"/>
              <a:t>surplus</a:t>
            </a:r>
            <a:r>
              <a:rPr lang="en-US" dirty="0"/>
              <a:t> </a:t>
            </a:r>
            <a:r>
              <a:rPr lang="en-US" dirty="0" smtClean="0"/>
              <a:t>(or </a:t>
            </a:r>
            <a:r>
              <a:rPr lang="en-US" dirty="0"/>
              <a:t>excess supply </a:t>
            </a:r>
            <a:r>
              <a:rPr lang="en-US" dirty="0" smtClean="0"/>
              <a:t>)</a:t>
            </a:r>
          </a:p>
          <a:p>
            <a:pPr>
              <a:spcAft>
                <a:spcPts val="600"/>
              </a:spcAft>
            </a:pPr>
            <a:r>
              <a:rPr lang="en-US" dirty="0" smtClean="0"/>
              <a:t>Any </a:t>
            </a:r>
            <a:r>
              <a:rPr lang="en-US" dirty="0"/>
              <a:t>price below the </a:t>
            </a:r>
            <a:r>
              <a:rPr lang="en-US" dirty="0" smtClean="0"/>
              <a:t>equilibrium price, </a:t>
            </a:r>
            <a:r>
              <a:rPr lang="en-US" dirty="0"/>
              <a:t>quantity demanded would exceed quantity supplied</a:t>
            </a:r>
            <a:r>
              <a:rPr lang="en-US" dirty="0" smtClean="0"/>
              <a:t>.</a:t>
            </a:r>
          </a:p>
          <a:p>
            <a:pPr lvl="1">
              <a:spcBef>
                <a:spcPts val="600"/>
              </a:spcBef>
              <a:spcAft>
                <a:spcPts val="600"/>
              </a:spcAft>
            </a:pPr>
            <a:r>
              <a:rPr lang="en-US" dirty="0" smtClean="0"/>
              <a:t>The </a:t>
            </a:r>
            <a:r>
              <a:rPr lang="en-US" dirty="0"/>
              <a:t>result is a </a:t>
            </a:r>
            <a:r>
              <a:rPr lang="en-US" b="1" dirty="0"/>
              <a:t>shortage</a:t>
            </a:r>
            <a:r>
              <a:rPr lang="en-US" dirty="0"/>
              <a:t> </a:t>
            </a:r>
            <a:r>
              <a:rPr lang="en-US" dirty="0" smtClean="0"/>
              <a:t>(</a:t>
            </a:r>
            <a:r>
              <a:rPr lang="en-US" dirty="0"/>
              <a:t>or excess </a:t>
            </a:r>
            <a:r>
              <a:rPr lang="en-US" dirty="0" smtClean="0"/>
              <a:t>demand)</a:t>
            </a:r>
            <a:endParaRPr lang="en-US" dirty="0"/>
          </a:p>
        </p:txBody>
      </p:sp>
    </p:spTree>
    <p:extLst>
      <p:ext uri="{BB962C8B-B14F-4D97-AF65-F5344CB8AC3E}">
        <p14:creationId xmlns:p14="http://schemas.microsoft.com/office/powerpoint/2010/main" val="1646656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dissolve">
                                      <p:cBhvr>
                                        <p:cTn id="7" dur="500"/>
                                        <p:tgtEl>
                                          <p:spTgt spid="3">
                                            <p:txEl>
                                              <p:pRg st="1" end="1"/>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dissolve">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dissolve">
                                      <p:cBhvr>
                                        <p:cTn id="15" dur="500"/>
                                        <p:tgtEl>
                                          <p:spTgt spid="3">
                                            <p:txEl>
                                              <p:pRg st="3" end="3"/>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dissolve">
                                      <p:cBhvr>
                                        <p:cTn id="18"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Uber </a:t>
            </a:r>
            <a:r>
              <a:rPr lang="en-US" dirty="0" smtClean="0"/>
              <a:t>and Dynamic Pricing</a:t>
            </a:r>
            <a:endParaRPr lang="en-US" dirty="0"/>
          </a:p>
        </p:txBody>
      </p:sp>
      <p:sp>
        <p:nvSpPr>
          <p:cNvPr id="3" name="Content Placeholder 2"/>
          <p:cNvSpPr>
            <a:spLocks noGrp="1"/>
          </p:cNvSpPr>
          <p:nvPr>
            <p:ph idx="1"/>
          </p:nvPr>
        </p:nvSpPr>
        <p:spPr/>
        <p:txBody>
          <a:bodyPr>
            <a:normAutofit/>
          </a:bodyPr>
          <a:lstStyle/>
          <a:p>
            <a:r>
              <a:rPr lang="en-US" dirty="0" smtClean="0"/>
              <a:t>A short reading on Page 58</a:t>
            </a:r>
            <a:endParaRPr lang="en-US" dirty="0"/>
          </a:p>
        </p:txBody>
      </p:sp>
    </p:spTree>
    <p:extLst>
      <p:ext uri="{BB962C8B-B14F-4D97-AF65-F5344CB8AC3E}">
        <p14:creationId xmlns:p14="http://schemas.microsoft.com/office/powerpoint/2010/main" val="211842561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Changes in </a:t>
            </a:r>
            <a:r>
              <a:rPr lang="en-US" dirty="0" smtClean="0"/>
              <a:t>Demand and </a:t>
            </a:r>
            <a:r>
              <a:rPr lang="en-US" dirty="0"/>
              <a:t>Equilibrium</a:t>
            </a:r>
            <a:endParaRPr lang="en-US" dirty="0"/>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22834" t="50521" r="50214" b="9094"/>
          <a:stretch/>
        </p:blipFill>
        <p:spPr>
          <a:xfrm>
            <a:off x="1337159" y="1453243"/>
            <a:ext cx="6469681" cy="5031971"/>
          </a:xfrm>
        </p:spPr>
      </p:pic>
    </p:spTree>
    <p:extLst>
      <p:ext uri="{BB962C8B-B14F-4D97-AF65-F5344CB8AC3E}">
        <p14:creationId xmlns:p14="http://schemas.microsoft.com/office/powerpoint/2010/main" val="1770606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Changes in </a:t>
            </a:r>
            <a:r>
              <a:rPr lang="en-US" dirty="0" smtClean="0"/>
              <a:t>Demand and </a:t>
            </a:r>
            <a:r>
              <a:rPr lang="en-US" dirty="0"/>
              <a:t>Equilibrium</a:t>
            </a:r>
            <a:endParaRPr lang="en-US" dirty="0"/>
          </a:p>
        </p:txBody>
      </p:sp>
      <p:pic>
        <p:nvPicPr>
          <p:cNvPr id="5" name="Content Placeholder 4"/>
          <p:cNvPicPr>
            <a:picLocks noGrp="1" noChangeAspect="1"/>
          </p:cNvPicPr>
          <p:nvPr>
            <p:ph idx="1"/>
          </p:nvPr>
        </p:nvPicPr>
        <p:blipFill rotWithShape="1">
          <a:blip r:embed="rId2">
            <a:extLst>
              <a:ext uri="{28A0092B-C50C-407E-A947-70E740481C1C}">
                <a14:useLocalDpi xmlns:a14="http://schemas.microsoft.com/office/drawing/2010/main" val="0"/>
              </a:ext>
            </a:extLst>
          </a:blip>
          <a:srcRect l="50000" t="49591" r="22966" b="8453"/>
          <a:stretch/>
        </p:blipFill>
        <p:spPr>
          <a:xfrm>
            <a:off x="1332689" y="1453243"/>
            <a:ext cx="6478622" cy="5218892"/>
          </a:xfrm>
        </p:spPr>
      </p:pic>
    </p:spTree>
    <p:extLst>
      <p:ext uri="{BB962C8B-B14F-4D97-AF65-F5344CB8AC3E}">
        <p14:creationId xmlns:p14="http://schemas.microsoft.com/office/powerpoint/2010/main" val="634503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Changes in </a:t>
            </a:r>
            <a:r>
              <a:rPr lang="en-US" dirty="0" smtClean="0"/>
              <a:t>Supply and </a:t>
            </a:r>
            <a:r>
              <a:rPr lang="en-US" dirty="0"/>
              <a:t>Equilibrium</a:t>
            </a:r>
            <a:endParaRPr lang="en-US" dirty="0"/>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22466" t="37053" r="50000" b="20992"/>
          <a:stretch/>
        </p:blipFill>
        <p:spPr>
          <a:xfrm>
            <a:off x="1237844" y="1453243"/>
            <a:ext cx="6668311" cy="5274026"/>
          </a:xfrm>
        </p:spPr>
      </p:pic>
    </p:spTree>
    <p:extLst>
      <p:ext uri="{BB962C8B-B14F-4D97-AF65-F5344CB8AC3E}">
        <p14:creationId xmlns:p14="http://schemas.microsoft.com/office/powerpoint/2010/main" val="1410484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Changes in </a:t>
            </a:r>
            <a:r>
              <a:rPr lang="en-US" dirty="0" smtClean="0"/>
              <a:t>Supply and </a:t>
            </a:r>
            <a:r>
              <a:rPr lang="en-US" dirty="0"/>
              <a:t>Equilibrium</a:t>
            </a:r>
            <a:endParaRPr lang="en-US" dirty="0"/>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49500" t="37053" r="22966" b="21474"/>
          <a:stretch/>
        </p:blipFill>
        <p:spPr>
          <a:xfrm>
            <a:off x="1196502" y="1453243"/>
            <a:ext cx="6750996" cy="5278048"/>
          </a:xfrm>
        </p:spPr>
      </p:pic>
    </p:spTree>
    <p:extLst>
      <p:ext uri="{BB962C8B-B14F-4D97-AF65-F5344CB8AC3E}">
        <p14:creationId xmlns:p14="http://schemas.microsoft.com/office/powerpoint/2010/main" val="551387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Complex Cases</a:t>
            </a:r>
            <a:endParaRPr lang="en-US" dirty="0"/>
          </a:p>
        </p:txBody>
      </p:sp>
      <p:sp>
        <p:nvSpPr>
          <p:cNvPr id="3" name="Content Placeholder 2"/>
          <p:cNvSpPr>
            <a:spLocks noGrp="1"/>
          </p:cNvSpPr>
          <p:nvPr>
            <p:ph idx="1"/>
          </p:nvPr>
        </p:nvSpPr>
        <p:spPr/>
        <p:txBody>
          <a:bodyPr/>
          <a:lstStyle/>
          <a:p>
            <a:pPr marL="0" indent="0">
              <a:buNone/>
            </a:pPr>
            <a:r>
              <a:rPr lang="en-US" dirty="0" smtClean="0"/>
              <a:t>What effects will be there on equilibrium </a:t>
            </a:r>
            <a:r>
              <a:rPr lang="en-US" b="1" dirty="0" smtClean="0"/>
              <a:t>price</a:t>
            </a:r>
            <a:r>
              <a:rPr lang="en-US" dirty="0" smtClean="0"/>
              <a:t> and equilibrium </a:t>
            </a:r>
            <a:r>
              <a:rPr lang="en-US" b="1" dirty="0" smtClean="0"/>
              <a:t>quantity</a:t>
            </a:r>
            <a:r>
              <a:rPr lang="en-US" dirty="0" smtClean="0"/>
              <a:t>? In case of:</a:t>
            </a:r>
          </a:p>
          <a:p>
            <a:pPr>
              <a:spcAft>
                <a:spcPts val="1200"/>
              </a:spcAft>
            </a:pPr>
            <a:r>
              <a:rPr lang="en-US" b="1" dirty="0" smtClean="0"/>
              <a:t>Supply </a:t>
            </a:r>
            <a:r>
              <a:rPr lang="en-US" b="1" dirty="0"/>
              <a:t>Increase; Demand </a:t>
            </a:r>
            <a:r>
              <a:rPr lang="en-US" b="1" dirty="0" smtClean="0"/>
              <a:t>Decrease</a:t>
            </a:r>
          </a:p>
          <a:p>
            <a:pPr>
              <a:spcAft>
                <a:spcPts val="1200"/>
              </a:spcAft>
            </a:pPr>
            <a:r>
              <a:rPr lang="en-US" b="1" dirty="0"/>
              <a:t>Supply Decrease; Demand </a:t>
            </a:r>
            <a:r>
              <a:rPr lang="en-US" b="1" dirty="0" smtClean="0"/>
              <a:t>Increase</a:t>
            </a:r>
          </a:p>
          <a:p>
            <a:pPr>
              <a:spcAft>
                <a:spcPts val="1200"/>
              </a:spcAft>
            </a:pPr>
            <a:r>
              <a:rPr lang="en-US" b="1" dirty="0"/>
              <a:t>Supply Increase; Demand </a:t>
            </a:r>
            <a:r>
              <a:rPr lang="en-US" b="1" dirty="0" smtClean="0"/>
              <a:t>Increase</a:t>
            </a:r>
          </a:p>
          <a:p>
            <a:pPr>
              <a:spcAft>
                <a:spcPts val="1200"/>
              </a:spcAft>
            </a:pPr>
            <a:r>
              <a:rPr lang="en-US" b="1" dirty="0"/>
              <a:t>Supply Decrease; Demand Decrease</a:t>
            </a:r>
            <a:endParaRPr lang="en-US" b="1" dirty="0"/>
          </a:p>
        </p:txBody>
      </p:sp>
    </p:spTree>
    <p:extLst>
      <p:ext uri="{BB962C8B-B14F-4D97-AF65-F5344CB8AC3E}">
        <p14:creationId xmlns:p14="http://schemas.microsoft.com/office/powerpoint/2010/main" val="931309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dissolv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dissolv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dissolv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dissolve">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Complex </a:t>
            </a:r>
            <a:r>
              <a:rPr lang="en-US" dirty="0" smtClean="0"/>
              <a:t>Cases (Cont’d)</a:t>
            </a:r>
            <a:endParaRPr lang="en-US" dirty="0"/>
          </a:p>
        </p:txBody>
      </p:sp>
      <p:pic>
        <p:nvPicPr>
          <p:cNvPr id="6" name="Content Placeholder 3"/>
          <p:cNvPicPr>
            <a:picLocks noChangeAspect="1"/>
          </p:cNvPicPr>
          <p:nvPr/>
        </p:nvPicPr>
        <p:blipFill rotWithShape="1">
          <a:blip r:embed="rId2">
            <a:extLst>
              <a:ext uri="{28A0092B-C50C-407E-A947-70E740481C1C}">
                <a14:useLocalDpi xmlns:a14="http://schemas.microsoft.com/office/drawing/2010/main" val="0"/>
              </a:ext>
            </a:extLst>
          </a:blip>
          <a:srcRect l="44744" t="36089" r="17459" b="29672"/>
          <a:stretch/>
        </p:blipFill>
        <p:spPr>
          <a:xfrm>
            <a:off x="685800" y="1809342"/>
            <a:ext cx="7772400" cy="3654573"/>
          </a:xfrm>
          <a:prstGeom prst="rect">
            <a:avLst/>
          </a:prstGeom>
        </p:spPr>
      </p:pic>
    </p:spTree>
    <p:extLst>
      <p:ext uri="{BB962C8B-B14F-4D97-AF65-F5344CB8AC3E}">
        <p14:creationId xmlns:p14="http://schemas.microsoft.com/office/powerpoint/2010/main" val="7738622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Application: </a:t>
            </a:r>
            <a:r>
              <a:rPr lang="en-US" dirty="0" smtClean="0"/>
              <a:t>Government-Set Prices</a:t>
            </a:r>
            <a:endParaRPr lang="en-US" dirty="0"/>
          </a:p>
        </p:txBody>
      </p:sp>
      <p:sp>
        <p:nvSpPr>
          <p:cNvPr id="5" name="Content Placeholder 4"/>
          <p:cNvSpPr>
            <a:spLocks noGrp="1"/>
          </p:cNvSpPr>
          <p:nvPr>
            <p:ph idx="1"/>
          </p:nvPr>
        </p:nvSpPr>
        <p:spPr/>
        <p:txBody>
          <a:bodyPr/>
          <a:lstStyle/>
          <a:p>
            <a:pPr>
              <a:spcBef>
                <a:spcPts val="600"/>
              </a:spcBef>
              <a:spcAft>
                <a:spcPts val="600"/>
              </a:spcAft>
            </a:pPr>
            <a:r>
              <a:rPr lang="en-US" b="1" dirty="0"/>
              <a:t>P</a:t>
            </a:r>
            <a:r>
              <a:rPr lang="en-US" b="1" dirty="0" smtClean="0"/>
              <a:t>rice Ceiling</a:t>
            </a:r>
          </a:p>
          <a:p>
            <a:pPr lvl="1">
              <a:spcBef>
                <a:spcPts val="600"/>
              </a:spcBef>
              <a:spcAft>
                <a:spcPts val="600"/>
              </a:spcAft>
            </a:pPr>
            <a:r>
              <a:rPr lang="en-US" dirty="0" smtClean="0"/>
              <a:t>The </a:t>
            </a:r>
            <a:r>
              <a:rPr lang="en-US" dirty="0"/>
              <a:t>maximum legal price a seller </a:t>
            </a:r>
            <a:r>
              <a:rPr lang="en-US" dirty="0" smtClean="0"/>
              <a:t>may charge </a:t>
            </a:r>
            <a:r>
              <a:rPr lang="en-US" dirty="0"/>
              <a:t>for a product or service</a:t>
            </a:r>
            <a:r>
              <a:rPr lang="en-US" dirty="0" smtClean="0"/>
              <a:t>.</a:t>
            </a:r>
          </a:p>
          <a:p>
            <a:pPr lvl="1">
              <a:spcBef>
                <a:spcPts val="600"/>
              </a:spcBef>
              <a:spcAft>
                <a:spcPts val="600"/>
              </a:spcAft>
            </a:pPr>
            <a:r>
              <a:rPr lang="en-US" dirty="0" smtClean="0"/>
              <a:t>Set below equilibrium price</a:t>
            </a:r>
          </a:p>
          <a:p>
            <a:pPr lvl="1">
              <a:spcBef>
                <a:spcPts val="600"/>
              </a:spcBef>
              <a:spcAft>
                <a:spcPts val="600"/>
              </a:spcAft>
            </a:pPr>
            <a:r>
              <a:rPr lang="en-US" dirty="0" smtClean="0"/>
              <a:t>Examples: price ceiling on gasoline, rent controls</a:t>
            </a:r>
          </a:p>
          <a:p>
            <a:pPr lvl="1">
              <a:spcBef>
                <a:spcPts val="600"/>
              </a:spcBef>
              <a:spcAft>
                <a:spcPts val="600"/>
              </a:spcAft>
            </a:pPr>
            <a:r>
              <a:rPr lang="en-US" dirty="0" smtClean="0"/>
              <a:t>Results in shortage</a:t>
            </a:r>
          </a:p>
          <a:p>
            <a:pPr>
              <a:spcBef>
                <a:spcPts val="600"/>
              </a:spcBef>
              <a:spcAft>
                <a:spcPts val="600"/>
              </a:spcAft>
            </a:pPr>
            <a:r>
              <a:rPr lang="en-US" dirty="0" smtClean="0"/>
              <a:t>Rationing Problem</a:t>
            </a:r>
          </a:p>
          <a:p>
            <a:pPr>
              <a:spcBef>
                <a:spcPts val="600"/>
              </a:spcBef>
              <a:spcAft>
                <a:spcPts val="600"/>
              </a:spcAft>
            </a:pPr>
            <a:r>
              <a:rPr lang="en-US" dirty="0" smtClean="0"/>
              <a:t>Black Markets</a:t>
            </a:r>
            <a:endParaRPr lang="en-US" dirty="0"/>
          </a:p>
        </p:txBody>
      </p:sp>
    </p:spTree>
    <p:extLst>
      <p:ext uri="{BB962C8B-B14F-4D97-AF65-F5344CB8AC3E}">
        <p14:creationId xmlns:p14="http://schemas.microsoft.com/office/powerpoint/2010/main" val="598990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xEl>
                                              <p:pRg st="5" end="5"/>
                                            </p:txEl>
                                          </p:spTgt>
                                        </p:tgtEl>
                                        <p:attrNameLst>
                                          <p:attrName>style.visibility</p:attrName>
                                        </p:attrNameLst>
                                      </p:cBhvr>
                                      <p:to>
                                        <p:strVal val="visible"/>
                                      </p:to>
                                    </p:set>
                                    <p:animEffect transition="in" filter="dissolve">
                                      <p:cBhvr>
                                        <p:cTn id="7" dur="500"/>
                                        <p:tgtEl>
                                          <p:spTgt spid="5">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5">
                                            <p:txEl>
                                              <p:pRg st="6" end="6"/>
                                            </p:txEl>
                                          </p:spTgt>
                                        </p:tgtEl>
                                        <p:attrNameLst>
                                          <p:attrName>style.visibility</p:attrName>
                                        </p:attrNameLst>
                                      </p:cBhvr>
                                      <p:to>
                                        <p:strVal val="visible"/>
                                      </p:to>
                                    </p:set>
                                    <p:animEffect transition="in" filter="dissolve">
                                      <p:cBhvr>
                                        <p:cTn id="12"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Price Ceiling</a:t>
            </a:r>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15457" t="42358" r="51502" b="12312"/>
          <a:stretch/>
        </p:blipFill>
        <p:spPr>
          <a:xfrm>
            <a:off x="1432398" y="1789889"/>
            <a:ext cx="6279204" cy="4471555"/>
          </a:xfrm>
        </p:spPr>
      </p:pic>
    </p:spTree>
    <p:extLst>
      <p:ext uri="{BB962C8B-B14F-4D97-AF65-F5344CB8AC3E}">
        <p14:creationId xmlns:p14="http://schemas.microsoft.com/office/powerpoint/2010/main" val="14161083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 Demand Curve</a:t>
            </a:r>
            <a:endParaRPr lang="en-US" dirty="0"/>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11071" t="22361" r="21071" b="10209"/>
          <a:stretch/>
        </p:blipFill>
        <p:spPr>
          <a:xfrm>
            <a:off x="124130" y="1600198"/>
            <a:ext cx="8895740" cy="4588330"/>
          </a:xfrm>
        </p:spPr>
      </p:pic>
    </p:spTree>
    <p:extLst>
      <p:ext uri="{BB962C8B-B14F-4D97-AF65-F5344CB8AC3E}">
        <p14:creationId xmlns:p14="http://schemas.microsoft.com/office/powerpoint/2010/main" val="145223606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Application: Government-Set Prices</a:t>
            </a:r>
          </a:p>
        </p:txBody>
      </p:sp>
      <p:sp>
        <p:nvSpPr>
          <p:cNvPr id="3" name="Content Placeholder 2"/>
          <p:cNvSpPr>
            <a:spLocks noGrp="1"/>
          </p:cNvSpPr>
          <p:nvPr>
            <p:ph idx="1"/>
          </p:nvPr>
        </p:nvSpPr>
        <p:spPr/>
        <p:txBody>
          <a:bodyPr/>
          <a:lstStyle/>
          <a:p>
            <a:pPr>
              <a:spcBef>
                <a:spcPts val="600"/>
              </a:spcBef>
              <a:spcAft>
                <a:spcPts val="600"/>
              </a:spcAft>
            </a:pPr>
            <a:r>
              <a:rPr lang="en-US" b="1" dirty="0"/>
              <a:t>Price </a:t>
            </a:r>
            <a:r>
              <a:rPr lang="en-US" b="1" dirty="0" smtClean="0"/>
              <a:t>Floor</a:t>
            </a:r>
          </a:p>
          <a:p>
            <a:pPr lvl="1">
              <a:spcBef>
                <a:spcPts val="600"/>
              </a:spcBef>
              <a:spcAft>
                <a:spcPts val="600"/>
              </a:spcAft>
            </a:pPr>
            <a:r>
              <a:rPr lang="en-US" dirty="0" smtClean="0"/>
              <a:t>A </a:t>
            </a:r>
            <a:r>
              <a:rPr lang="en-US" dirty="0"/>
              <a:t>minimum price fixed by the government</a:t>
            </a:r>
            <a:r>
              <a:rPr lang="en-US" dirty="0" smtClean="0"/>
              <a:t>.</a:t>
            </a:r>
          </a:p>
          <a:p>
            <a:pPr lvl="1">
              <a:spcBef>
                <a:spcPts val="600"/>
              </a:spcBef>
              <a:spcAft>
                <a:spcPts val="600"/>
              </a:spcAft>
            </a:pPr>
            <a:r>
              <a:rPr lang="en-US" dirty="0"/>
              <a:t>A</a:t>
            </a:r>
            <a:r>
              <a:rPr lang="en-US" dirty="0" smtClean="0"/>
              <a:t>bove </a:t>
            </a:r>
            <a:r>
              <a:rPr lang="en-US" dirty="0"/>
              <a:t>equilibrium </a:t>
            </a:r>
            <a:r>
              <a:rPr lang="en-US" dirty="0" smtClean="0"/>
              <a:t>price</a:t>
            </a:r>
          </a:p>
          <a:p>
            <a:pPr lvl="1">
              <a:spcBef>
                <a:spcPts val="600"/>
              </a:spcBef>
              <a:spcAft>
                <a:spcPts val="600"/>
              </a:spcAft>
            </a:pPr>
            <a:r>
              <a:rPr lang="en-US" dirty="0" smtClean="0"/>
              <a:t>Examples: Supported</a:t>
            </a:r>
            <a:r>
              <a:rPr lang="en-US" dirty="0"/>
              <a:t> </a:t>
            </a:r>
            <a:r>
              <a:rPr lang="en-US" dirty="0" smtClean="0"/>
              <a:t>prices </a:t>
            </a:r>
            <a:r>
              <a:rPr lang="en-US" dirty="0"/>
              <a:t>for agricultural products and current </a:t>
            </a:r>
            <a:r>
              <a:rPr lang="en-US" dirty="0" smtClean="0"/>
              <a:t>minimum wages</a:t>
            </a:r>
          </a:p>
          <a:p>
            <a:pPr lvl="1">
              <a:spcBef>
                <a:spcPts val="600"/>
              </a:spcBef>
              <a:spcAft>
                <a:spcPts val="600"/>
              </a:spcAft>
            </a:pPr>
            <a:r>
              <a:rPr lang="en-US" dirty="0" smtClean="0"/>
              <a:t>Results in surplus</a:t>
            </a:r>
          </a:p>
          <a:p>
            <a:pPr>
              <a:spcBef>
                <a:spcPts val="600"/>
              </a:spcBef>
              <a:spcAft>
                <a:spcPts val="600"/>
              </a:spcAft>
            </a:pPr>
            <a:r>
              <a:rPr lang="en-US" dirty="0" smtClean="0"/>
              <a:t>Consequences?</a:t>
            </a:r>
          </a:p>
          <a:p>
            <a:pPr>
              <a:spcBef>
                <a:spcPts val="600"/>
              </a:spcBef>
              <a:spcAft>
                <a:spcPts val="600"/>
              </a:spcAft>
            </a:pPr>
            <a:endParaRPr lang="en-US" dirty="0"/>
          </a:p>
        </p:txBody>
      </p:sp>
    </p:spTree>
    <p:extLst>
      <p:ext uri="{BB962C8B-B14F-4D97-AF65-F5344CB8AC3E}">
        <p14:creationId xmlns:p14="http://schemas.microsoft.com/office/powerpoint/2010/main" val="122750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dissolve">
                                      <p:cBhvr>
                                        <p:cTn id="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Price Floor</a:t>
            </a:r>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52754" t="36088" r="14706" b="9418"/>
          <a:stretch/>
        </p:blipFill>
        <p:spPr>
          <a:xfrm>
            <a:off x="1485371" y="1453243"/>
            <a:ext cx="6173258" cy="4865393"/>
          </a:xfrm>
        </p:spPr>
      </p:pic>
    </p:spTree>
    <p:extLst>
      <p:ext uri="{BB962C8B-B14F-4D97-AF65-F5344CB8AC3E}">
        <p14:creationId xmlns:p14="http://schemas.microsoft.com/office/powerpoint/2010/main" val="152771791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a:t>
            </a:r>
            <a:endParaRPr lang="en-US" dirty="0"/>
          </a:p>
        </p:txBody>
      </p:sp>
      <p:sp>
        <p:nvSpPr>
          <p:cNvPr id="3" name="Content Placeholder 2"/>
          <p:cNvSpPr>
            <a:spLocks noGrp="1"/>
          </p:cNvSpPr>
          <p:nvPr>
            <p:ph idx="1"/>
          </p:nvPr>
        </p:nvSpPr>
        <p:spPr/>
        <p:txBody>
          <a:bodyPr>
            <a:normAutofit fontScale="92500" lnSpcReduction="10000"/>
          </a:bodyPr>
          <a:lstStyle/>
          <a:p>
            <a:endParaRPr lang="en-US" sz="4300" dirty="0" smtClean="0"/>
          </a:p>
          <a:p>
            <a:endParaRPr lang="en-US" sz="4300" dirty="0" smtClean="0"/>
          </a:p>
          <a:p>
            <a:r>
              <a:rPr lang="en-US" dirty="0" smtClean="0"/>
              <a:t>What </a:t>
            </a:r>
            <a:r>
              <a:rPr lang="en-US" dirty="0"/>
              <a:t>is the equilibrium price</a:t>
            </a:r>
            <a:r>
              <a:rPr lang="en-US" dirty="0" smtClean="0"/>
              <a:t>?</a:t>
            </a:r>
          </a:p>
          <a:p>
            <a:r>
              <a:rPr lang="en-US" dirty="0"/>
              <a:t>Graph the demand for wheat and the supply of </a:t>
            </a:r>
            <a:r>
              <a:rPr lang="en-US" dirty="0" smtClean="0"/>
              <a:t>wheat. Label equilibrium </a:t>
            </a:r>
            <a:r>
              <a:rPr lang="en-US" dirty="0"/>
              <a:t>price P and equilibrium quantity Q</a:t>
            </a:r>
            <a:r>
              <a:rPr lang="en-US" dirty="0" smtClean="0"/>
              <a:t>.</a:t>
            </a:r>
          </a:p>
          <a:p>
            <a:r>
              <a:rPr lang="en-US" dirty="0"/>
              <a:t>Suppose that the government </a:t>
            </a:r>
            <a:r>
              <a:rPr lang="en-US" dirty="0" smtClean="0"/>
              <a:t>establishes a </a:t>
            </a:r>
            <a:r>
              <a:rPr lang="en-US" dirty="0"/>
              <a:t>price ceiling of $3.70 for wheat. What might prompt the </a:t>
            </a:r>
            <a:r>
              <a:rPr lang="en-US" dirty="0" smtClean="0"/>
              <a:t>government to </a:t>
            </a:r>
            <a:r>
              <a:rPr lang="en-US" dirty="0"/>
              <a:t>establish this price ceiling? Explain carefully </a:t>
            </a:r>
            <a:r>
              <a:rPr lang="en-US" dirty="0" smtClean="0"/>
              <a:t>the main </a:t>
            </a:r>
            <a:r>
              <a:rPr lang="en-US" dirty="0"/>
              <a:t>effects. Demonstrate your answer graphically.</a:t>
            </a:r>
            <a:endParaRPr lang="en-US" dirty="0" smtClean="0"/>
          </a:p>
        </p:txBody>
      </p:sp>
      <p:pic>
        <p:nvPicPr>
          <p:cNvPr id="4" name="Content Placeholder 3"/>
          <p:cNvPicPr>
            <a:picLocks noChangeAspect="1"/>
          </p:cNvPicPr>
          <p:nvPr/>
        </p:nvPicPr>
        <p:blipFill rotWithShape="1">
          <a:blip r:embed="rId2">
            <a:extLst>
              <a:ext uri="{28A0092B-C50C-407E-A947-70E740481C1C}">
                <a14:useLocalDpi xmlns:a14="http://schemas.microsoft.com/office/drawing/2010/main" val="0"/>
              </a:ext>
            </a:extLst>
          </a:blip>
          <a:srcRect l="51565" t="59957" r="14329" b="9928"/>
          <a:stretch/>
        </p:blipFill>
        <p:spPr>
          <a:xfrm>
            <a:off x="2918298" y="155643"/>
            <a:ext cx="6070059" cy="2782110"/>
          </a:xfrm>
          <a:prstGeom prst="rect">
            <a:avLst/>
          </a:prstGeom>
          <a:ln w="3175">
            <a:solidFill>
              <a:schemeClr val="tx1"/>
            </a:solidFill>
          </a:ln>
        </p:spPr>
      </p:pic>
    </p:spTree>
    <p:extLst>
      <p:ext uri="{BB962C8B-B14F-4D97-AF65-F5344CB8AC3E}">
        <p14:creationId xmlns:p14="http://schemas.microsoft.com/office/powerpoint/2010/main" val="1182725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dissolv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dissolv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dissolve">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Law of Demand</a:t>
            </a:r>
            <a:endParaRPr lang="en-US" dirty="0"/>
          </a:p>
        </p:txBody>
      </p:sp>
      <p:sp>
        <p:nvSpPr>
          <p:cNvPr id="3" name="Content Placeholder 2"/>
          <p:cNvSpPr>
            <a:spLocks noGrp="1"/>
          </p:cNvSpPr>
          <p:nvPr>
            <p:ph idx="1"/>
          </p:nvPr>
        </p:nvSpPr>
        <p:spPr/>
        <p:txBody>
          <a:bodyPr/>
          <a:lstStyle/>
          <a:p>
            <a:pPr>
              <a:spcBef>
                <a:spcPts val="600"/>
              </a:spcBef>
              <a:spcAft>
                <a:spcPts val="600"/>
              </a:spcAft>
            </a:pPr>
            <a:r>
              <a:rPr lang="en-US" dirty="0"/>
              <a:t>Other things equal, as price falls, the quantity demanded rises, and as price rises, the quantity demanded falls. </a:t>
            </a:r>
            <a:endParaRPr lang="en-US" dirty="0" smtClean="0"/>
          </a:p>
          <a:p>
            <a:pPr lvl="1">
              <a:spcBef>
                <a:spcPts val="600"/>
              </a:spcBef>
              <a:spcAft>
                <a:spcPts val="600"/>
              </a:spcAft>
            </a:pPr>
            <a:r>
              <a:rPr lang="en-US" dirty="0"/>
              <a:t>A</a:t>
            </a:r>
            <a:r>
              <a:rPr lang="en-US" dirty="0" smtClean="0"/>
              <a:t> </a:t>
            </a:r>
            <a:r>
              <a:rPr lang="en-US" dirty="0"/>
              <a:t>negative or inverse relationship between price and quantity demanded. </a:t>
            </a:r>
            <a:endParaRPr lang="en-US" dirty="0" smtClean="0"/>
          </a:p>
          <a:p>
            <a:pPr>
              <a:spcBef>
                <a:spcPts val="600"/>
              </a:spcBef>
              <a:spcAft>
                <a:spcPts val="600"/>
              </a:spcAft>
            </a:pPr>
            <a:r>
              <a:rPr lang="en-US" dirty="0" smtClean="0"/>
              <a:t>Reasons:</a:t>
            </a:r>
          </a:p>
          <a:p>
            <a:pPr lvl="1">
              <a:spcBef>
                <a:spcPts val="600"/>
              </a:spcBef>
              <a:spcAft>
                <a:spcPts val="600"/>
              </a:spcAft>
            </a:pPr>
            <a:r>
              <a:rPr lang="en-US" dirty="0"/>
              <a:t>Common </a:t>
            </a:r>
            <a:r>
              <a:rPr lang="en-US" dirty="0" smtClean="0"/>
              <a:t>sense: </a:t>
            </a:r>
            <a:r>
              <a:rPr lang="en-US" dirty="0"/>
              <a:t>Price is an obstacle that deters consumers from buying. </a:t>
            </a:r>
          </a:p>
          <a:p>
            <a:pPr lvl="1">
              <a:spcBef>
                <a:spcPts val="600"/>
              </a:spcBef>
              <a:spcAft>
                <a:spcPts val="600"/>
              </a:spcAft>
            </a:pPr>
            <a:r>
              <a:rPr lang="en-US" dirty="0"/>
              <a:t>Law of </a:t>
            </a:r>
            <a:r>
              <a:rPr lang="en-US" b="1" dirty="0"/>
              <a:t>diminishing marginal utility</a:t>
            </a:r>
          </a:p>
          <a:p>
            <a:pPr lvl="1">
              <a:spcBef>
                <a:spcPts val="600"/>
              </a:spcBef>
              <a:spcAft>
                <a:spcPts val="600"/>
              </a:spcAft>
            </a:pPr>
            <a:r>
              <a:rPr lang="en-US" b="1" dirty="0"/>
              <a:t>Income effect</a:t>
            </a:r>
            <a:r>
              <a:rPr lang="en-US" dirty="0"/>
              <a:t> and </a:t>
            </a:r>
            <a:r>
              <a:rPr lang="en-US" b="1" dirty="0"/>
              <a:t>substitution </a:t>
            </a:r>
            <a:r>
              <a:rPr lang="en-US" b="1" dirty="0" smtClean="0"/>
              <a:t>effect</a:t>
            </a:r>
            <a:endParaRPr lang="en-US" dirty="0"/>
          </a:p>
          <a:p>
            <a:pPr>
              <a:spcBef>
                <a:spcPts val="600"/>
              </a:spcBef>
              <a:spcAft>
                <a:spcPts val="600"/>
              </a:spcAft>
            </a:pPr>
            <a:endParaRPr lang="en-US" dirty="0" smtClean="0"/>
          </a:p>
        </p:txBody>
      </p:sp>
    </p:spTree>
    <p:extLst>
      <p:ext uri="{BB962C8B-B14F-4D97-AF65-F5344CB8AC3E}">
        <p14:creationId xmlns:p14="http://schemas.microsoft.com/office/powerpoint/2010/main" val="1136556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dissolv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dissolv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dissolv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dissolve">
                                      <p:cBhvr>
                                        <p:cTn id="2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
            </a:r>
            <a:r>
              <a:rPr lang="en-US" dirty="0" smtClean="0"/>
              <a:t>eterminants </a:t>
            </a:r>
            <a:r>
              <a:rPr lang="en-US" dirty="0"/>
              <a:t>of </a:t>
            </a:r>
            <a:r>
              <a:rPr lang="en-US" dirty="0" smtClean="0"/>
              <a:t>Demand </a:t>
            </a:r>
            <a:endParaRPr lang="en-US" dirty="0"/>
          </a:p>
        </p:txBody>
      </p:sp>
      <p:sp>
        <p:nvSpPr>
          <p:cNvPr id="3" name="Content Placeholder 2"/>
          <p:cNvSpPr>
            <a:spLocks noGrp="1"/>
          </p:cNvSpPr>
          <p:nvPr>
            <p:ph idx="1"/>
          </p:nvPr>
        </p:nvSpPr>
        <p:spPr/>
        <p:txBody>
          <a:bodyPr>
            <a:normAutofit/>
          </a:bodyPr>
          <a:lstStyle/>
          <a:p>
            <a:r>
              <a:rPr lang="en-US" dirty="0" smtClean="0"/>
              <a:t>Other factors that </a:t>
            </a:r>
            <a:r>
              <a:rPr lang="en-US" dirty="0"/>
              <a:t>can and do affect purchases. </a:t>
            </a:r>
            <a:r>
              <a:rPr lang="en-US" dirty="0" smtClean="0"/>
              <a:t>i.e. </a:t>
            </a:r>
            <a:r>
              <a:rPr lang="en-US" b="1" dirty="0"/>
              <a:t>“other things equal</a:t>
            </a:r>
            <a:r>
              <a:rPr lang="en-US" b="1" dirty="0" smtClean="0"/>
              <a:t>”.</a:t>
            </a:r>
            <a:endParaRPr lang="en-US" dirty="0"/>
          </a:p>
          <a:p>
            <a:pPr>
              <a:spcAft>
                <a:spcPts val="600"/>
              </a:spcAft>
            </a:pPr>
            <a:r>
              <a:rPr lang="en-US" dirty="0"/>
              <a:t>When any of these determinants changes, the demand curve will shift to the right or </a:t>
            </a:r>
            <a:r>
              <a:rPr lang="en-US" dirty="0" smtClean="0"/>
              <a:t>left, - </a:t>
            </a:r>
            <a:r>
              <a:rPr lang="en-US" b="1" dirty="0" smtClean="0"/>
              <a:t>Demand Shifters</a:t>
            </a:r>
          </a:p>
          <a:p>
            <a:pPr lvl="1">
              <a:spcAft>
                <a:spcPts val="400"/>
              </a:spcAft>
            </a:pPr>
            <a:r>
              <a:rPr lang="en-US" dirty="0" smtClean="0"/>
              <a:t>Consumers</a:t>
            </a:r>
            <a:r>
              <a:rPr lang="en-US" dirty="0"/>
              <a:t>’ tastes (preferences), </a:t>
            </a:r>
          </a:p>
          <a:p>
            <a:pPr lvl="1">
              <a:spcAft>
                <a:spcPts val="400"/>
              </a:spcAft>
            </a:pPr>
            <a:r>
              <a:rPr lang="en-US" dirty="0" smtClean="0"/>
              <a:t>The </a:t>
            </a:r>
            <a:r>
              <a:rPr lang="en-US" dirty="0"/>
              <a:t>number of buyers in the market,</a:t>
            </a:r>
          </a:p>
          <a:p>
            <a:pPr lvl="1">
              <a:spcAft>
                <a:spcPts val="400"/>
              </a:spcAft>
            </a:pPr>
            <a:r>
              <a:rPr lang="en-US" dirty="0" smtClean="0"/>
              <a:t>Consumers</a:t>
            </a:r>
            <a:r>
              <a:rPr lang="en-US" dirty="0"/>
              <a:t>’ incomes, </a:t>
            </a:r>
          </a:p>
          <a:p>
            <a:pPr lvl="1">
              <a:spcAft>
                <a:spcPts val="400"/>
              </a:spcAft>
            </a:pPr>
            <a:r>
              <a:rPr lang="en-US" dirty="0" smtClean="0"/>
              <a:t>The </a:t>
            </a:r>
            <a:r>
              <a:rPr lang="en-US" dirty="0"/>
              <a:t>prices of related goods, and</a:t>
            </a:r>
          </a:p>
          <a:p>
            <a:pPr lvl="1">
              <a:spcAft>
                <a:spcPts val="400"/>
              </a:spcAft>
            </a:pPr>
            <a:r>
              <a:rPr lang="en-US" dirty="0" smtClean="0"/>
              <a:t>Consumer </a:t>
            </a:r>
            <a:r>
              <a:rPr lang="en-US" dirty="0"/>
              <a:t>expectations</a:t>
            </a:r>
            <a:r>
              <a:rPr lang="en-US" dirty="0" smtClean="0"/>
              <a:t>. </a:t>
            </a:r>
            <a:endParaRPr lang="en-US" dirty="0"/>
          </a:p>
        </p:txBody>
      </p:sp>
    </p:spTree>
    <p:extLst>
      <p:ext uri="{BB962C8B-B14F-4D97-AF65-F5344CB8AC3E}">
        <p14:creationId xmlns:p14="http://schemas.microsoft.com/office/powerpoint/2010/main" val="1595675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dissolv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dissolv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dissolv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dissolv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dissolve">
                                      <p:cBhvr>
                                        <p:cTn id="2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Changes in Demand</a:t>
            </a:r>
            <a:endParaRPr lang="en-US" dirty="0"/>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15457" t="29337" r="15207" b="9419"/>
          <a:stretch/>
        </p:blipFill>
        <p:spPr>
          <a:xfrm>
            <a:off x="137643" y="1867711"/>
            <a:ext cx="8868713" cy="4066162"/>
          </a:xfrm>
          <a:ln w="12700">
            <a:solidFill>
              <a:schemeClr val="tx1"/>
            </a:solidFill>
          </a:ln>
        </p:spPr>
      </p:pic>
      <p:sp>
        <p:nvSpPr>
          <p:cNvPr id="5" name="Line 59"/>
          <p:cNvSpPr>
            <a:spLocks noChangeShapeType="1"/>
          </p:cNvSpPr>
          <p:nvPr/>
        </p:nvSpPr>
        <p:spPr bwMode="auto">
          <a:xfrm flipH="1">
            <a:off x="1494995" y="2241550"/>
            <a:ext cx="1071562" cy="452438"/>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 name="Line 60"/>
          <p:cNvSpPr>
            <a:spLocks noChangeShapeType="1"/>
          </p:cNvSpPr>
          <p:nvPr/>
        </p:nvSpPr>
        <p:spPr bwMode="auto">
          <a:xfrm flipH="1">
            <a:off x="2056970" y="2255838"/>
            <a:ext cx="503237" cy="38735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 name="Line 61"/>
          <p:cNvSpPr>
            <a:spLocks noChangeShapeType="1"/>
          </p:cNvSpPr>
          <p:nvPr/>
        </p:nvSpPr>
        <p:spPr bwMode="auto">
          <a:xfrm flipH="1" flipV="1">
            <a:off x="2723745" y="3730861"/>
            <a:ext cx="1895200" cy="14527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 name="Line 62"/>
          <p:cNvSpPr>
            <a:spLocks noChangeShapeType="1"/>
          </p:cNvSpPr>
          <p:nvPr/>
        </p:nvSpPr>
        <p:spPr bwMode="auto">
          <a:xfrm flipH="1">
            <a:off x="3841070" y="3876135"/>
            <a:ext cx="777875" cy="377825"/>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 name="Text Box 70"/>
          <p:cNvSpPr txBox="1">
            <a:spLocks noChangeArrowheads="1"/>
          </p:cNvSpPr>
          <p:nvPr/>
        </p:nvSpPr>
        <p:spPr bwMode="auto">
          <a:xfrm>
            <a:off x="2381660" y="2065500"/>
            <a:ext cx="2405063" cy="3539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tLang="en-US" sz="1700" b="1" i="1" dirty="0"/>
              <a:t>Change in Demand</a:t>
            </a:r>
          </a:p>
        </p:txBody>
      </p:sp>
      <p:sp>
        <p:nvSpPr>
          <p:cNvPr id="10" name="Text Box 71"/>
          <p:cNvSpPr txBox="1">
            <a:spLocks noChangeArrowheads="1"/>
          </p:cNvSpPr>
          <p:nvPr/>
        </p:nvSpPr>
        <p:spPr bwMode="auto">
          <a:xfrm>
            <a:off x="4396258" y="3541173"/>
            <a:ext cx="2505075"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altLang="en-US" sz="1700" b="1" i="1" dirty="0"/>
              <a:t>Change in Quantity Demanded</a:t>
            </a:r>
          </a:p>
        </p:txBody>
      </p:sp>
    </p:spTree>
    <p:extLst>
      <p:ext uri="{BB962C8B-B14F-4D97-AF65-F5344CB8AC3E}">
        <p14:creationId xmlns:p14="http://schemas.microsoft.com/office/powerpoint/2010/main" val="855274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dissolve">
                                      <p:cBhvr>
                                        <p:cTn id="10" dur="500"/>
                                        <p:tgtEl>
                                          <p:spTgt spid="5"/>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dissolve">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dissolve">
                                      <p:cBhvr>
                                        <p:cTn id="18" dur="500"/>
                                        <p:tgtEl>
                                          <p:spTgt spid="10"/>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dissolve">
                                      <p:cBhvr>
                                        <p:cTn id="21" dur="500"/>
                                        <p:tgtEl>
                                          <p:spTgt spid="7"/>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dissolve">
                                      <p:cBhvr>
                                        <p:cTn id="2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p:bldP spid="1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Changes in </a:t>
            </a:r>
            <a:r>
              <a:rPr lang="en-US" dirty="0" smtClean="0"/>
              <a:t>Demand</a:t>
            </a:r>
            <a:endParaRPr lang="en-US" dirty="0"/>
          </a:p>
        </p:txBody>
      </p:sp>
      <p:sp>
        <p:nvSpPr>
          <p:cNvPr id="3" name="Content Placeholder 2"/>
          <p:cNvSpPr>
            <a:spLocks noGrp="1"/>
          </p:cNvSpPr>
          <p:nvPr>
            <p:ph idx="1"/>
          </p:nvPr>
        </p:nvSpPr>
        <p:spPr/>
        <p:txBody>
          <a:bodyPr/>
          <a:lstStyle/>
          <a:p>
            <a:r>
              <a:rPr lang="en-US" b="1" dirty="0"/>
              <a:t>Tastes:</a:t>
            </a:r>
            <a:r>
              <a:rPr lang="en-US" dirty="0"/>
              <a:t> A favorable change in consumer tastes (preferences) for a </a:t>
            </a:r>
            <a:r>
              <a:rPr lang="en-US" dirty="0" smtClean="0"/>
              <a:t>product – </a:t>
            </a:r>
          </a:p>
          <a:p>
            <a:pPr lvl="1"/>
            <a:r>
              <a:rPr lang="en-US" dirty="0" smtClean="0"/>
              <a:t>Demand </a:t>
            </a:r>
            <a:r>
              <a:rPr lang="en-US" dirty="0"/>
              <a:t>will increase; the demand curve will shift rightward</a:t>
            </a:r>
            <a:r>
              <a:rPr lang="en-US" dirty="0" smtClean="0"/>
              <a:t>. And vice versa</a:t>
            </a:r>
          </a:p>
          <a:p>
            <a:r>
              <a:rPr lang="en-US" b="1" dirty="0"/>
              <a:t>Number of Buyers</a:t>
            </a:r>
            <a:r>
              <a:rPr lang="en-US" dirty="0"/>
              <a:t>: An increase in the number of buyers in a market is likely to increase </a:t>
            </a:r>
            <a:r>
              <a:rPr lang="en-US" dirty="0" smtClean="0"/>
              <a:t>demand and vice versa</a:t>
            </a:r>
          </a:p>
          <a:p>
            <a:r>
              <a:rPr lang="en-US" b="1" dirty="0"/>
              <a:t>Income</a:t>
            </a:r>
            <a:r>
              <a:rPr lang="en-US" dirty="0"/>
              <a:t>: How changes in income affect demand is a more complex matter</a:t>
            </a:r>
            <a:r>
              <a:rPr lang="en-US" dirty="0" smtClean="0"/>
              <a:t>.</a:t>
            </a:r>
          </a:p>
          <a:p>
            <a:pPr lvl="1"/>
            <a:r>
              <a:rPr lang="en-US" b="1" dirty="0" smtClean="0"/>
              <a:t>Superior</a:t>
            </a:r>
            <a:r>
              <a:rPr lang="en-US" dirty="0" smtClean="0"/>
              <a:t> or </a:t>
            </a:r>
            <a:r>
              <a:rPr lang="en-US" b="1" dirty="0" smtClean="0"/>
              <a:t>normal</a:t>
            </a:r>
            <a:r>
              <a:rPr lang="en-US" dirty="0" smtClean="0"/>
              <a:t> goods VS </a:t>
            </a:r>
            <a:r>
              <a:rPr lang="en-US" b="1" dirty="0" smtClean="0"/>
              <a:t>inferior </a:t>
            </a:r>
            <a:r>
              <a:rPr lang="en-US" dirty="0" smtClean="0"/>
              <a:t>goods</a:t>
            </a:r>
            <a:endParaRPr lang="en-US" dirty="0"/>
          </a:p>
        </p:txBody>
      </p:sp>
    </p:spTree>
    <p:extLst>
      <p:ext uri="{BB962C8B-B14F-4D97-AF65-F5344CB8AC3E}">
        <p14:creationId xmlns:p14="http://schemas.microsoft.com/office/powerpoint/2010/main" val="1171136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dissolv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dissolve">
                                      <p:cBhvr>
                                        <p:cTn id="12" dur="500"/>
                                        <p:tgtEl>
                                          <p:spTgt spid="3">
                                            <p:txEl>
                                              <p:pRg st="3" end="3"/>
                                            </p:txEl>
                                          </p:spTgt>
                                        </p:tgtEl>
                                      </p:cBhvr>
                                    </p:animEffect>
                                  </p:childTnLst>
                                </p:cTn>
                              </p:par>
                              <p:par>
                                <p:cTn id="13" presetID="9"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dissolve">
                                      <p:cBhvr>
                                        <p:cTn id="15"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Changes in </a:t>
            </a:r>
            <a:r>
              <a:rPr lang="en-US" dirty="0" smtClean="0"/>
              <a:t>Demand (Cont’d)</a:t>
            </a:r>
            <a:endParaRPr lang="en-US" dirty="0"/>
          </a:p>
        </p:txBody>
      </p:sp>
      <p:sp>
        <p:nvSpPr>
          <p:cNvPr id="3" name="Content Placeholder 2"/>
          <p:cNvSpPr>
            <a:spLocks noGrp="1"/>
          </p:cNvSpPr>
          <p:nvPr>
            <p:ph idx="1"/>
          </p:nvPr>
        </p:nvSpPr>
        <p:spPr/>
        <p:txBody>
          <a:bodyPr>
            <a:normAutofit/>
          </a:bodyPr>
          <a:lstStyle/>
          <a:p>
            <a:pPr>
              <a:lnSpc>
                <a:spcPct val="120000"/>
              </a:lnSpc>
              <a:spcBef>
                <a:spcPts val="600"/>
              </a:spcBef>
              <a:spcAft>
                <a:spcPts val="600"/>
              </a:spcAft>
            </a:pPr>
            <a:r>
              <a:rPr lang="en-US" b="1" dirty="0"/>
              <a:t>Prices of Related Goods</a:t>
            </a:r>
            <a:r>
              <a:rPr lang="en-US" dirty="0"/>
              <a:t>: A change in the price of a related good may either increase or decrease the demand for a product, depending on whether the related good is a </a:t>
            </a:r>
            <a:r>
              <a:rPr lang="en-US" b="1" dirty="0"/>
              <a:t>substitute</a:t>
            </a:r>
            <a:r>
              <a:rPr lang="en-US" dirty="0"/>
              <a:t> or a </a:t>
            </a:r>
            <a:r>
              <a:rPr lang="en-US" b="1" dirty="0"/>
              <a:t>complement</a:t>
            </a:r>
            <a:r>
              <a:rPr lang="en-US" dirty="0"/>
              <a:t> </a:t>
            </a:r>
            <a:endParaRPr lang="en-US" dirty="0" smtClean="0"/>
          </a:p>
          <a:p>
            <a:pPr>
              <a:lnSpc>
                <a:spcPct val="120000"/>
              </a:lnSpc>
              <a:spcBef>
                <a:spcPts val="600"/>
              </a:spcBef>
              <a:spcAft>
                <a:spcPts val="600"/>
              </a:spcAft>
            </a:pPr>
            <a:r>
              <a:rPr lang="en-US" b="1" dirty="0"/>
              <a:t>Consumer Expectations</a:t>
            </a:r>
            <a:r>
              <a:rPr lang="en-US" dirty="0"/>
              <a:t>: Changes in consumer expectations may shift demand. </a:t>
            </a:r>
            <a:r>
              <a:rPr lang="en-US" dirty="0" smtClean="0"/>
              <a:t>Expectation of higher </a:t>
            </a:r>
            <a:r>
              <a:rPr lang="en-US" dirty="0"/>
              <a:t>future prices may </a:t>
            </a:r>
            <a:r>
              <a:rPr lang="en-US" dirty="0" smtClean="0"/>
              <a:t>result in increasing </a:t>
            </a:r>
            <a:r>
              <a:rPr lang="en-US" dirty="0"/>
              <a:t>current demand.</a:t>
            </a:r>
          </a:p>
          <a:p>
            <a:pPr>
              <a:lnSpc>
                <a:spcPct val="120000"/>
              </a:lnSpc>
              <a:spcBef>
                <a:spcPts val="600"/>
              </a:spcBef>
              <a:spcAft>
                <a:spcPts val="600"/>
              </a:spcAft>
            </a:pPr>
            <a:endParaRPr lang="en-US" dirty="0"/>
          </a:p>
        </p:txBody>
      </p:sp>
    </p:spTree>
    <p:extLst>
      <p:ext uri="{BB962C8B-B14F-4D97-AF65-F5344CB8AC3E}">
        <p14:creationId xmlns:p14="http://schemas.microsoft.com/office/powerpoint/2010/main" val="1621858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dissolve">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graphicFrame>
        <p:nvGraphicFramePr>
          <p:cNvPr id="4" name="Group 32"/>
          <p:cNvGraphicFramePr>
            <a:graphicFrameLocks noGrp="1"/>
          </p:cNvGraphicFramePr>
          <p:nvPr>
            <p:extLst>
              <p:ext uri="{D42A27DB-BD31-4B8C-83A1-F6EECF244321}">
                <p14:modId xmlns:p14="http://schemas.microsoft.com/office/powerpoint/2010/main" val="199906546"/>
              </p:ext>
            </p:extLst>
          </p:nvPr>
        </p:nvGraphicFramePr>
        <p:xfrm>
          <a:off x="85759" y="95638"/>
          <a:ext cx="8972482" cy="6679170"/>
        </p:xfrm>
        <a:graphic>
          <a:graphicData uri="http://schemas.openxmlformats.org/drawingml/2006/table">
            <a:tbl>
              <a:tblPr/>
              <a:tblGrid>
                <a:gridCol w="2346156"/>
                <a:gridCol w="6626326"/>
              </a:tblGrid>
              <a:tr h="796176">
                <a:tc gridSpan="2">
                  <a:txBody>
                    <a:bodyPr/>
                    <a:lstStyle>
                      <a:lvl1pPr eaLnBrk="0" hangingPunct="0">
                        <a:spcBef>
                          <a:spcPct val="20000"/>
                        </a:spcBef>
                        <a:defRPr sz="2800">
                          <a:solidFill>
                            <a:schemeClr val="tx1"/>
                          </a:solidFill>
                          <a:latin typeface="Arial" charset="0"/>
                        </a:defRPr>
                      </a:lvl1pPr>
                      <a:lvl2pPr marL="742950" indent="-285750" eaLnBrk="0" hangingPunct="0">
                        <a:spcBef>
                          <a:spcPct val="20000"/>
                        </a:spcBef>
                        <a:defRPr sz="2400">
                          <a:solidFill>
                            <a:schemeClr val="tx1"/>
                          </a:solidFill>
                          <a:latin typeface="Arial" charset="0"/>
                        </a:defRPr>
                      </a:lvl2pPr>
                      <a:lvl3pPr marL="1143000" indent="-228600" eaLnBrk="0" hangingPunct="0">
                        <a:spcBef>
                          <a:spcPct val="20000"/>
                        </a:spcBef>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400" b="1" i="0" u="none" strike="noStrike" cap="none" normalizeH="0" baseline="0" dirty="0" smtClean="0">
                          <a:ln>
                            <a:noFill/>
                          </a:ln>
                          <a:solidFill>
                            <a:schemeClr val="bg1"/>
                          </a:solidFill>
                          <a:effectLst/>
                          <a:latin typeface="Arial" charset="0"/>
                        </a:rPr>
                        <a:t>Table 3.1. Determinants </a:t>
                      </a:r>
                      <a:r>
                        <a:rPr kumimoji="0" lang="en-US" altLang="en-US" sz="2400" b="1" i="0" u="none" strike="noStrike" cap="none" normalizeH="0" baseline="0" dirty="0">
                          <a:ln>
                            <a:noFill/>
                          </a:ln>
                          <a:solidFill>
                            <a:schemeClr val="bg1"/>
                          </a:solidFill>
                          <a:effectLst/>
                          <a:latin typeface="Arial" charset="0"/>
                        </a:rPr>
                        <a:t>of Demand: Factors That Shift the Demand Curve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hMerge="1">
                  <a:txBody>
                    <a:bodyPr/>
                    <a:lstStyle/>
                    <a:p>
                      <a:endParaRPr lang="en-US"/>
                    </a:p>
                  </a:txBody>
                  <a:tcPr/>
                </a:tc>
              </a:tr>
              <a:tr h="442320">
                <a:tc>
                  <a:txBody>
                    <a:bodyPr/>
                    <a:lstStyle>
                      <a:lvl1pPr eaLnBrk="0" hangingPunct="0">
                        <a:spcBef>
                          <a:spcPct val="20000"/>
                        </a:spcBef>
                        <a:defRPr sz="2800">
                          <a:solidFill>
                            <a:schemeClr val="tx1"/>
                          </a:solidFill>
                          <a:latin typeface="Arial" charset="0"/>
                        </a:defRPr>
                      </a:lvl1pPr>
                      <a:lvl2pPr marL="742950" indent="-285750" eaLnBrk="0" hangingPunct="0">
                        <a:spcBef>
                          <a:spcPct val="20000"/>
                        </a:spcBef>
                        <a:defRPr sz="2400">
                          <a:solidFill>
                            <a:schemeClr val="tx1"/>
                          </a:solidFill>
                          <a:latin typeface="Arial" charset="0"/>
                        </a:defRPr>
                      </a:lvl2pPr>
                      <a:lvl3pPr marL="1143000" indent="-228600" eaLnBrk="0" hangingPunct="0">
                        <a:spcBef>
                          <a:spcPct val="20000"/>
                        </a:spcBef>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000000"/>
                          </a:solidFill>
                          <a:effectLst/>
                          <a:latin typeface="Arial" charset="0"/>
                        </a:rPr>
                        <a:t>Determinant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lvl1pPr eaLnBrk="0" hangingPunct="0">
                        <a:spcBef>
                          <a:spcPct val="20000"/>
                        </a:spcBef>
                        <a:defRPr sz="2800">
                          <a:solidFill>
                            <a:schemeClr val="tx1"/>
                          </a:solidFill>
                          <a:latin typeface="Arial" charset="0"/>
                        </a:defRPr>
                      </a:lvl1pPr>
                      <a:lvl2pPr marL="742950" indent="-285750" eaLnBrk="0" hangingPunct="0">
                        <a:spcBef>
                          <a:spcPct val="20000"/>
                        </a:spcBef>
                        <a:defRPr sz="2400">
                          <a:solidFill>
                            <a:schemeClr val="tx1"/>
                          </a:solidFill>
                          <a:latin typeface="Arial" charset="0"/>
                        </a:defRPr>
                      </a:lvl2pPr>
                      <a:lvl3pPr marL="1143000" indent="-228600" eaLnBrk="0" hangingPunct="0">
                        <a:spcBef>
                          <a:spcPct val="20000"/>
                        </a:spcBef>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000000"/>
                          </a:solidFill>
                          <a:effectLst/>
                          <a:latin typeface="Arial" charset="0"/>
                        </a:rPr>
                        <a:t>Examples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r>
              <a:tr h="1108774">
                <a:tc>
                  <a:txBody>
                    <a:bodyPr/>
                    <a:lstStyle>
                      <a:lvl1pPr eaLnBrk="0" hangingPunct="0">
                        <a:spcBef>
                          <a:spcPct val="20000"/>
                        </a:spcBef>
                        <a:defRPr sz="2800">
                          <a:solidFill>
                            <a:schemeClr val="tx1"/>
                          </a:solidFill>
                          <a:latin typeface="Arial" charset="0"/>
                        </a:defRPr>
                      </a:lvl1pPr>
                      <a:lvl2pPr marL="742950" indent="-285750" eaLnBrk="0" hangingPunct="0">
                        <a:spcBef>
                          <a:spcPct val="20000"/>
                        </a:spcBef>
                        <a:defRPr sz="2400">
                          <a:solidFill>
                            <a:schemeClr val="tx1"/>
                          </a:solidFill>
                          <a:latin typeface="Arial" charset="0"/>
                        </a:defRPr>
                      </a:lvl2pPr>
                      <a:lvl3pPr marL="1143000" indent="-228600" eaLnBrk="0" hangingPunct="0">
                        <a:spcBef>
                          <a:spcPct val="20000"/>
                        </a:spcBef>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Arial" charset="0"/>
                        </a:rPr>
                        <a:t>Change in buyers’ tastes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lvl1pPr eaLnBrk="0" hangingPunct="0">
                        <a:spcBef>
                          <a:spcPct val="20000"/>
                        </a:spcBef>
                        <a:defRPr sz="2800">
                          <a:solidFill>
                            <a:schemeClr val="tx1"/>
                          </a:solidFill>
                          <a:latin typeface="Arial" charset="0"/>
                        </a:defRPr>
                      </a:lvl1pPr>
                      <a:lvl2pPr marL="742950" indent="-285750" eaLnBrk="0" hangingPunct="0">
                        <a:spcBef>
                          <a:spcPct val="20000"/>
                        </a:spcBef>
                        <a:defRPr sz="2400">
                          <a:solidFill>
                            <a:schemeClr val="tx1"/>
                          </a:solidFill>
                          <a:latin typeface="Arial" charset="0"/>
                        </a:defRPr>
                      </a:lvl2pPr>
                      <a:lvl3pPr marL="1143000" indent="-228600" eaLnBrk="0" hangingPunct="0">
                        <a:spcBef>
                          <a:spcPct val="20000"/>
                        </a:spcBef>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50" b="0" i="0" u="none" strike="noStrike" cap="none" normalizeH="0" baseline="0" dirty="0">
                          <a:ln>
                            <a:noFill/>
                          </a:ln>
                          <a:solidFill>
                            <a:srgbClr val="000000"/>
                          </a:solidFill>
                          <a:effectLst/>
                          <a:latin typeface="Arial" charset="0"/>
                        </a:rPr>
                        <a:t>Physical fitness rises in popularity, increasing the demand for jogging shoes and bicycles; cell phone popularity rises, reducing the demand for land-line phones.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r>
              <a:tr h="678224">
                <a:tc>
                  <a:txBody>
                    <a:bodyPr/>
                    <a:lstStyle>
                      <a:lvl1pPr eaLnBrk="0" hangingPunct="0">
                        <a:spcBef>
                          <a:spcPct val="20000"/>
                        </a:spcBef>
                        <a:defRPr sz="2800">
                          <a:solidFill>
                            <a:schemeClr val="tx1"/>
                          </a:solidFill>
                          <a:latin typeface="Arial" charset="0"/>
                        </a:defRPr>
                      </a:lvl1pPr>
                      <a:lvl2pPr marL="742950" indent="-285750" eaLnBrk="0" hangingPunct="0">
                        <a:spcBef>
                          <a:spcPct val="20000"/>
                        </a:spcBef>
                        <a:defRPr sz="2400">
                          <a:solidFill>
                            <a:schemeClr val="tx1"/>
                          </a:solidFill>
                          <a:latin typeface="Arial" charset="0"/>
                        </a:defRPr>
                      </a:lvl2pPr>
                      <a:lvl3pPr marL="1143000" indent="-228600" eaLnBrk="0" hangingPunct="0">
                        <a:spcBef>
                          <a:spcPct val="20000"/>
                        </a:spcBef>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Arial" charset="0"/>
                        </a:rPr>
                        <a:t>Change in the number of buyers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lvl1pPr eaLnBrk="0" hangingPunct="0">
                        <a:spcBef>
                          <a:spcPct val="20000"/>
                        </a:spcBef>
                        <a:defRPr sz="2800">
                          <a:solidFill>
                            <a:schemeClr val="tx1"/>
                          </a:solidFill>
                          <a:latin typeface="Arial" charset="0"/>
                        </a:defRPr>
                      </a:lvl1pPr>
                      <a:lvl2pPr marL="742950" indent="-285750" eaLnBrk="0" hangingPunct="0">
                        <a:spcBef>
                          <a:spcPct val="20000"/>
                        </a:spcBef>
                        <a:defRPr sz="2400">
                          <a:solidFill>
                            <a:schemeClr val="tx1"/>
                          </a:solidFill>
                          <a:latin typeface="Arial" charset="0"/>
                        </a:defRPr>
                      </a:lvl2pPr>
                      <a:lvl3pPr marL="1143000" indent="-228600" eaLnBrk="0" hangingPunct="0">
                        <a:spcBef>
                          <a:spcPct val="20000"/>
                        </a:spcBef>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50" b="0" i="0" u="none" strike="noStrike" cap="none" normalizeH="0" baseline="0" dirty="0">
                          <a:ln>
                            <a:noFill/>
                          </a:ln>
                          <a:solidFill>
                            <a:srgbClr val="000000"/>
                          </a:solidFill>
                          <a:effectLst/>
                          <a:latin typeface="Arial" charset="0"/>
                        </a:rPr>
                        <a:t>A decline in the birthrate reduces the demand for children’s toys.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r>
              <a:tr h="1364156">
                <a:tc>
                  <a:txBody>
                    <a:bodyPr/>
                    <a:lstStyle>
                      <a:lvl1pPr eaLnBrk="0" hangingPunct="0">
                        <a:spcBef>
                          <a:spcPct val="20000"/>
                        </a:spcBef>
                        <a:defRPr sz="2800">
                          <a:solidFill>
                            <a:schemeClr val="tx1"/>
                          </a:solidFill>
                          <a:latin typeface="Arial" charset="0"/>
                        </a:defRPr>
                      </a:lvl1pPr>
                      <a:lvl2pPr marL="742950" indent="-285750" eaLnBrk="0" hangingPunct="0">
                        <a:spcBef>
                          <a:spcPct val="20000"/>
                        </a:spcBef>
                        <a:defRPr sz="2400">
                          <a:solidFill>
                            <a:schemeClr val="tx1"/>
                          </a:solidFill>
                          <a:latin typeface="Arial" charset="0"/>
                        </a:defRPr>
                      </a:lvl2pPr>
                      <a:lvl3pPr marL="1143000" indent="-228600" eaLnBrk="0" hangingPunct="0">
                        <a:spcBef>
                          <a:spcPct val="20000"/>
                        </a:spcBef>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Arial" charset="0"/>
                        </a:rPr>
                        <a:t>Change in income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lvl1pPr eaLnBrk="0" hangingPunct="0">
                        <a:spcBef>
                          <a:spcPct val="20000"/>
                        </a:spcBef>
                        <a:defRPr sz="2800">
                          <a:solidFill>
                            <a:schemeClr val="tx1"/>
                          </a:solidFill>
                          <a:latin typeface="Arial" charset="0"/>
                        </a:defRPr>
                      </a:lvl1pPr>
                      <a:lvl2pPr marL="742950" indent="-285750" eaLnBrk="0" hangingPunct="0">
                        <a:spcBef>
                          <a:spcPct val="20000"/>
                        </a:spcBef>
                        <a:defRPr sz="2400">
                          <a:solidFill>
                            <a:schemeClr val="tx1"/>
                          </a:solidFill>
                          <a:latin typeface="Arial" charset="0"/>
                        </a:defRPr>
                      </a:lvl2pPr>
                      <a:lvl3pPr marL="1143000" indent="-228600" eaLnBrk="0" hangingPunct="0">
                        <a:spcBef>
                          <a:spcPct val="20000"/>
                        </a:spcBef>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50" b="0" i="0" u="none" strike="noStrike" cap="none" normalizeH="0" baseline="0" dirty="0">
                          <a:ln>
                            <a:noFill/>
                          </a:ln>
                          <a:solidFill>
                            <a:srgbClr val="000000"/>
                          </a:solidFill>
                          <a:effectLst/>
                          <a:latin typeface="Arial" charset="0"/>
                        </a:rPr>
                        <a:t>A rise in incomes increases the demand for normal goods such as restaurant meals, sports tickets, and necklaces while reducing the demand for inferior goods such as cabbage, turnips, and inexpensive wine.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r>
              <a:tr h="1179520">
                <a:tc>
                  <a:txBody>
                    <a:bodyPr/>
                    <a:lstStyle>
                      <a:lvl1pPr eaLnBrk="0" hangingPunct="0">
                        <a:spcBef>
                          <a:spcPct val="20000"/>
                        </a:spcBef>
                        <a:defRPr sz="2800">
                          <a:solidFill>
                            <a:schemeClr val="tx1"/>
                          </a:solidFill>
                          <a:latin typeface="Arial" charset="0"/>
                        </a:defRPr>
                      </a:lvl1pPr>
                      <a:lvl2pPr marL="742950" indent="-285750" eaLnBrk="0" hangingPunct="0">
                        <a:spcBef>
                          <a:spcPct val="20000"/>
                        </a:spcBef>
                        <a:defRPr sz="2400">
                          <a:solidFill>
                            <a:schemeClr val="tx1"/>
                          </a:solidFill>
                          <a:latin typeface="Arial" charset="0"/>
                        </a:defRPr>
                      </a:lvl2pPr>
                      <a:lvl3pPr marL="1143000" indent="-228600" eaLnBrk="0" hangingPunct="0">
                        <a:spcBef>
                          <a:spcPct val="20000"/>
                        </a:spcBef>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Arial" charset="0"/>
                        </a:rPr>
                        <a:t>Change in the prices of related goods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lvl1pPr eaLnBrk="0" hangingPunct="0">
                        <a:spcBef>
                          <a:spcPct val="20000"/>
                        </a:spcBef>
                        <a:defRPr sz="2800">
                          <a:solidFill>
                            <a:schemeClr val="tx1"/>
                          </a:solidFill>
                          <a:latin typeface="Arial" charset="0"/>
                        </a:defRPr>
                      </a:lvl1pPr>
                      <a:lvl2pPr marL="742950" indent="-285750" eaLnBrk="0" hangingPunct="0">
                        <a:spcBef>
                          <a:spcPct val="20000"/>
                        </a:spcBef>
                        <a:defRPr sz="2400">
                          <a:solidFill>
                            <a:schemeClr val="tx1"/>
                          </a:solidFill>
                          <a:latin typeface="Arial" charset="0"/>
                        </a:defRPr>
                      </a:lvl2pPr>
                      <a:lvl3pPr marL="1143000" indent="-228600" eaLnBrk="0" hangingPunct="0">
                        <a:spcBef>
                          <a:spcPct val="20000"/>
                        </a:spcBef>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50" b="0" i="0" u="none" strike="noStrike" cap="none" normalizeH="0" baseline="0" dirty="0">
                          <a:ln>
                            <a:noFill/>
                          </a:ln>
                          <a:solidFill>
                            <a:srgbClr val="000000"/>
                          </a:solidFill>
                          <a:effectLst/>
                          <a:latin typeface="Arial" charset="0"/>
                        </a:rPr>
                        <a:t>A reduction in airfares reduces the demand for bus transportation (substitute goods); a decline in the price of DVD players increases the demand for DVD movies (complementary goods).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r>
              <a:tr h="973104">
                <a:tc>
                  <a:txBody>
                    <a:bodyPr/>
                    <a:lstStyle>
                      <a:lvl1pPr eaLnBrk="0" hangingPunct="0">
                        <a:spcBef>
                          <a:spcPct val="20000"/>
                        </a:spcBef>
                        <a:defRPr sz="2800">
                          <a:solidFill>
                            <a:schemeClr val="tx1"/>
                          </a:solidFill>
                          <a:latin typeface="Arial" charset="0"/>
                        </a:defRPr>
                      </a:lvl1pPr>
                      <a:lvl2pPr marL="742950" indent="-285750" eaLnBrk="0" hangingPunct="0">
                        <a:spcBef>
                          <a:spcPct val="20000"/>
                        </a:spcBef>
                        <a:defRPr sz="2400">
                          <a:solidFill>
                            <a:schemeClr val="tx1"/>
                          </a:solidFill>
                          <a:latin typeface="Arial" charset="0"/>
                        </a:defRPr>
                      </a:lvl2pPr>
                      <a:lvl3pPr marL="1143000" indent="-228600" eaLnBrk="0" hangingPunct="0">
                        <a:spcBef>
                          <a:spcPct val="20000"/>
                        </a:spcBef>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Arial" charset="0"/>
                        </a:rPr>
                        <a:t>Change in consumer expectations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lvl1pPr eaLnBrk="0" hangingPunct="0">
                        <a:spcBef>
                          <a:spcPct val="20000"/>
                        </a:spcBef>
                        <a:defRPr sz="2800">
                          <a:solidFill>
                            <a:schemeClr val="tx1"/>
                          </a:solidFill>
                          <a:latin typeface="Arial" charset="0"/>
                        </a:defRPr>
                      </a:lvl1pPr>
                      <a:lvl2pPr marL="742950" indent="-285750" eaLnBrk="0" hangingPunct="0">
                        <a:spcBef>
                          <a:spcPct val="20000"/>
                        </a:spcBef>
                        <a:defRPr sz="2400">
                          <a:solidFill>
                            <a:schemeClr val="tx1"/>
                          </a:solidFill>
                          <a:latin typeface="Arial" charset="0"/>
                        </a:defRPr>
                      </a:lvl2pPr>
                      <a:lvl3pPr marL="1143000" indent="-228600" eaLnBrk="0" hangingPunct="0">
                        <a:spcBef>
                          <a:spcPct val="20000"/>
                        </a:spcBef>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50" b="0" i="0" u="none" strike="noStrike" cap="none" normalizeH="0" baseline="0" dirty="0">
                          <a:ln>
                            <a:noFill/>
                          </a:ln>
                          <a:solidFill>
                            <a:srgbClr val="000000"/>
                          </a:solidFill>
                          <a:effectLst/>
                          <a:latin typeface="Arial" charset="0"/>
                        </a:rPr>
                        <a:t>Inclement weather in South America creates an expectation of higher future coffee bean prices, thereby increasing today’s demand for coffee beans.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r>
            </a:tbl>
          </a:graphicData>
        </a:graphic>
      </p:graphicFrame>
    </p:spTree>
    <p:extLst>
      <p:ext uri="{BB962C8B-B14F-4D97-AF65-F5344CB8AC3E}">
        <p14:creationId xmlns:p14="http://schemas.microsoft.com/office/powerpoint/2010/main" val="23031228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84ACB6"/>
      </a:dk2>
      <a:lt2>
        <a:srgbClr val="EBE9DD"/>
      </a:lt2>
      <a:accent1>
        <a:srgbClr val="6F8183"/>
      </a:accent1>
      <a:accent2>
        <a:srgbClr val="967E96"/>
      </a:accent2>
      <a:accent3>
        <a:srgbClr val="CCC893"/>
      </a:accent3>
      <a:accent4>
        <a:srgbClr val="A54D74"/>
      </a:accent4>
      <a:accent5>
        <a:srgbClr val="949C6B"/>
      </a:accent5>
      <a:accent6>
        <a:srgbClr val="766A50"/>
      </a:accent6>
      <a:hlink>
        <a:srgbClr val="CC6600"/>
      </a:hlink>
      <a:folHlink>
        <a:srgbClr val="777777"/>
      </a:folHlink>
    </a:clrScheme>
    <a:fontScheme name="Wood Type">
      <a:majorFont>
        <a:latin typeface="Century Gothic" panose="020B0502020202020204"/>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man Old Style" panose="02050604050505020204"/>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8E89CD47-BF55-4DDE-B823-2283AA7E7695}"/>
    </a:ext>
  </a:extLst>
</a:theme>
</file>

<file path=docProps/app.xml><?xml version="1.0" encoding="utf-8"?>
<Properties xmlns="http://schemas.openxmlformats.org/officeDocument/2006/extended-properties" xmlns:vt="http://schemas.openxmlformats.org/officeDocument/2006/docPropsVTypes">
  <Template>Wood Type</Template>
  <TotalTime>20737</TotalTime>
  <Words>1437</Words>
  <Application>Microsoft Macintosh PowerPoint</Application>
  <PresentationFormat>On-screen Show (4:3)</PresentationFormat>
  <Paragraphs>142</Paragraphs>
  <Slides>32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Bookman Old Style</vt:lpstr>
      <vt:lpstr>Century Gothic</vt:lpstr>
      <vt:lpstr>Rockwell Extra Bold</vt:lpstr>
      <vt:lpstr>Wingdings</vt:lpstr>
      <vt:lpstr>Arial</vt:lpstr>
      <vt:lpstr>Calibri</vt:lpstr>
      <vt:lpstr>Wood Type</vt:lpstr>
      <vt:lpstr>Demand, Supply, and Market Equilibrium</vt:lpstr>
      <vt:lpstr>Demand</vt:lpstr>
      <vt:lpstr>The Demand Curve</vt:lpstr>
      <vt:lpstr>Law of Demand</vt:lpstr>
      <vt:lpstr>Determinants of Demand </vt:lpstr>
      <vt:lpstr>Changes in Demand</vt:lpstr>
      <vt:lpstr>Changes in Demand</vt:lpstr>
      <vt:lpstr>Changes in Demand (Cont’d)</vt:lpstr>
      <vt:lpstr>PowerPoint Presentation</vt:lpstr>
      <vt:lpstr>Supply</vt:lpstr>
      <vt:lpstr>The Supply Curve</vt:lpstr>
      <vt:lpstr>Law of Supply</vt:lpstr>
      <vt:lpstr>Determinants of Supply</vt:lpstr>
      <vt:lpstr>Changes in Supply</vt:lpstr>
      <vt:lpstr>Changes in Supply</vt:lpstr>
      <vt:lpstr>Changes in Supply (Cont’d)</vt:lpstr>
      <vt:lpstr>PowerPoint Presentation</vt:lpstr>
      <vt:lpstr>Market Equilibrium</vt:lpstr>
      <vt:lpstr>Market Equilibrium (Cont’d)</vt:lpstr>
      <vt:lpstr>Market Equilibrium (Cont’d)</vt:lpstr>
      <vt:lpstr>Uber and Dynamic Pricing</vt:lpstr>
      <vt:lpstr>Changes in Demand and Equilibrium</vt:lpstr>
      <vt:lpstr>Changes in Demand and Equilibrium</vt:lpstr>
      <vt:lpstr>Changes in Supply and Equilibrium</vt:lpstr>
      <vt:lpstr>Changes in Supply and Equilibrium</vt:lpstr>
      <vt:lpstr>Complex Cases</vt:lpstr>
      <vt:lpstr>Complex Cases (Cont’d)</vt:lpstr>
      <vt:lpstr>Application: Government-Set Prices</vt:lpstr>
      <vt:lpstr>Price Ceiling</vt:lpstr>
      <vt:lpstr>Application: Government-Set Prices</vt:lpstr>
      <vt:lpstr>Price Floor</vt:lpstr>
      <vt:lpstr>Problem</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Central Concepts of Economics</dc:title>
  <dc:creator>Sadeeqa Khan</dc:creator>
  <cp:lastModifiedBy>Sadeeqa Khan</cp:lastModifiedBy>
  <cp:revision>67</cp:revision>
  <dcterms:created xsi:type="dcterms:W3CDTF">2023-01-10T17:16:02Z</dcterms:created>
  <dcterms:modified xsi:type="dcterms:W3CDTF">2023-02-07T20:06:04Z</dcterms:modified>
</cp:coreProperties>
</file>