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55" r:id="rId1"/>
  </p:sldMasterIdLst>
  <p:notesMasterIdLst>
    <p:notesMasterId r:id="rId21"/>
  </p:notesMasterIdLst>
  <p:sldIdLst>
    <p:sldId id="256" r:id="rId2"/>
    <p:sldId id="289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304" r:id="rId11"/>
    <p:sldId id="297" r:id="rId12"/>
    <p:sldId id="298" r:id="rId13"/>
    <p:sldId id="305" r:id="rId14"/>
    <p:sldId id="306" r:id="rId15"/>
    <p:sldId id="307" r:id="rId16"/>
    <p:sldId id="299" r:id="rId17"/>
    <p:sldId id="300" r:id="rId18"/>
    <p:sldId id="308" r:id="rId19"/>
    <p:sldId id="30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6800"/>
    <p:restoredTop sz="94194"/>
  </p:normalViewPr>
  <p:slideViewPr>
    <p:cSldViewPr snapToGrid="0" snapToObjects="1">
      <p:cViewPr varScale="1">
        <p:scale>
          <a:sx n="49" d="100"/>
          <a:sy n="49" d="100"/>
        </p:scale>
        <p:origin x="19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16AD52-0B8D-9541-8F76-B9DF65FDE998}" type="datetimeFigureOut">
              <a:rPr lang="en-US" smtClean="0"/>
              <a:t>3/2/23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82662A-A6F0-6944-BCD4-20EAC7A16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01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AABD457-1881-D749-9D5D-80AFF9CED347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endParaRPr lang="en-US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297173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BED1CBC-86B3-FB46-8918-2608A6FD9141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buClr>
                <a:srgbClr val="3399FF"/>
              </a:buClr>
              <a:buSzPct val="125000"/>
            </a:pPr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1835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2678F46-D506-A845-A14D-29AFC18BF0B5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endParaRPr lang="en-US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346380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76FF499-6F1C-474B-9672-6540FBFF9B2A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48192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F3F805B-3EE8-2846-AFB2-3745326FAE28}" type="slidenum">
              <a:rPr lang="en-US" altLang="en-US"/>
              <a:pPr eaLnBrk="1" hangingPunct="1"/>
              <a:t>15</a:t>
            </a:fld>
            <a:endParaRPr lang="en-US" alt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endParaRPr lang="en-US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07439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532540D-1E78-2541-84EC-5330004DCDFD}" type="slidenum">
              <a:rPr lang="en-US" altLang="en-US"/>
              <a:pPr eaLnBrk="1" hangingPunct="1"/>
              <a:t>16</a:t>
            </a:fld>
            <a:endParaRPr lang="en-US" alt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6587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71C2DA1-C691-A34F-8722-16CBF773F090}" type="slidenum">
              <a:rPr lang="en-US" altLang="en-US"/>
              <a:pPr eaLnBrk="1" hangingPunct="1"/>
              <a:t>17</a:t>
            </a:fld>
            <a:endParaRPr lang="en-US" alt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endParaRPr lang="en-US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88480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A8FA35A-C123-2B43-AC41-73351A6D6EE4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5720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2BDE743-222D-1841-8BBA-DB58DB7AF0C4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endParaRPr lang="en-US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18646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92026D2-A6EF-FB42-92A9-F18F6A75C1B6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endParaRPr lang="en-US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4836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A1C54BA-48C8-1D4F-9FFD-B91267C3DFCB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473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32D2C73-1D6E-6846-998C-F346FFD72EA9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636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3ACAF77-7256-CF46-8340-224298F131D9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326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24E8D02-4A43-584A-A37F-86915E2B7D3C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endParaRPr lang="en-US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5686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0A42BEA-72D3-134D-8AF7-42E4C9021A99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endParaRPr lang="en-US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41012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90626" y="1346947"/>
            <a:ext cx="7667244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90626" y="4282763"/>
            <a:ext cx="7667244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90626" y="1484779"/>
            <a:ext cx="7667244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47522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66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C414-B55F-754A-8277-EA816CACB2F8}" type="datetimeFigureOut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9C1FAF24-E5CB-344C-8677-3FB6DEBF2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973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C414-B55F-754A-8277-EA816CACB2F8}" type="datetimeFigureOut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AF24-E5CB-344C-8677-3FB6DEBF2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1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C414-B55F-754A-8277-EA816CACB2F8}" type="datetimeFigureOut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AF24-E5CB-344C-8677-3FB6DEBF2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253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968611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67543"/>
            <a:ext cx="7772400" cy="5070367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/>
            </a:lvl1pPr>
            <a:lvl2pPr>
              <a:lnSpc>
                <a:spcPct val="100000"/>
              </a:lnSpc>
              <a:defRPr sz="2400"/>
            </a:lvl2pPr>
            <a:lvl3pPr>
              <a:lnSpc>
                <a:spcPct val="100000"/>
              </a:lnSpc>
              <a:defRPr sz="2000"/>
            </a:lvl3pPr>
            <a:lvl4pPr>
              <a:lnSpc>
                <a:spcPct val="100000"/>
              </a:lnSpc>
              <a:defRPr sz="2000"/>
            </a:lvl4pPr>
            <a:lvl5pPr>
              <a:lnSpc>
                <a:spcPct val="100000"/>
              </a:lnSpc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C414-B55F-754A-8277-EA816CACB2F8}" type="datetimeFigureOut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AF24-E5CB-344C-8677-3FB6DEBF2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772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6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/>
          <a:p>
            <a:fld id="{E424C414-B55F-754A-8277-EA816CACB2F8}" type="datetimeFigureOut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7031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9C1FAF24-E5CB-344C-8677-3FB6DEBF2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700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C414-B55F-754A-8277-EA816CACB2F8}" type="datetimeFigureOut">
              <a:rPr lang="en-US" smtClean="0"/>
              <a:t>3/2/23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AF24-E5CB-344C-8677-3FB6DEBF2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33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C414-B55F-754A-8277-EA816CACB2F8}" type="datetimeFigureOut">
              <a:rPr lang="en-US" smtClean="0"/>
              <a:t>3/2/23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AF24-E5CB-344C-8677-3FB6DEBF2C7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679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C414-B55F-754A-8277-EA816CACB2F8}" type="datetimeFigureOut">
              <a:rPr lang="en-US" smtClean="0"/>
              <a:t>3/2/23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AF24-E5CB-344C-8677-3FB6DEBF2C7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1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C414-B55F-754A-8277-EA816CACB2F8}" type="datetimeFigureOut">
              <a:rPr lang="en-US" smtClean="0"/>
              <a:t>3/2/23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AF24-E5CB-344C-8677-3FB6DEBF2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4791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C414-B55F-754A-8277-EA816CACB2F8}" type="datetimeFigureOut">
              <a:rPr lang="en-US" smtClean="0"/>
              <a:t>3/2/23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AF24-E5CB-344C-8677-3FB6DEBF2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40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E424C414-B55F-754A-8277-EA816CACB2F8}" type="datetimeFigureOut">
              <a:rPr lang="en-US" smtClean="0"/>
              <a:t>3/2/23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AF24-E5CB-344C-8677-3FB6DEBF2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28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E424C414-B55F-754A-8277-EA816CACB2F8}" type="datetimeFigureOut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j-lt"/>
              </a:defRPr>
            </a:lvl1pPr>
          </a:lstStyle>
          <a:p>
            <a:fld id="{9C1FAF24-E5CB-344C-8677-3FB6DEBF2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57" r:id="rId2"/>
    <p:sldLayoutId id="2147484058" r:id="rId3"/>
    <p:sldLayoutId id="2147484059" r:id="rId4"/>
    <p:sldLayoutId id="2147484060" r:id="rId5"/>
    <p:sldLayoutId id="2147484061" r:id="rId6"/>
    <p:sldLayoutId id="2147484062" r:id="rId7"/>
    <p:sldLayoutId id="2147484063" r:id="rId8"/>
    <p:sldLayoutId id="2147484064" r:id="rId9"/>
    <p:sldLayoutId id="2147484065" r:id="rId10"/>
    <p:sldLayoutId id="21474840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Elasticity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438107"/>
            <a:ext cx="5918454" cy="1069848"/>
          </a:xfrm>
        </p:spPr>
        <p:txBody>
          <a:bodyPr>
            <a:noAutofit/>
          </a:bodyPr>
          <a:lstStyle/>
          <a:p>
            <a:r>
              <a:rPr lang="en-US" sz="2000" dirty="0" smtClean="0"/>
              <a:t>From:</a:t>
            </a:r>
          </a:p>
          <a:p>
            <a:r>
              <a:rPr lang="en-US" sz="2000" dirty="0" smtClean="0"/>
              <a:t>Book 1: Chapter </a:t>
            </a:r>
            <a:r>
              <a:rPr lang="en-US" sz="2000" dirty="0" smtClean="0"/>
              <a:t>6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0362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relation between price elasticity of </a:t>
            </a:r>
            <a:r>
              <a:rPr lang="en-US"/>
              <a:t>demand </a:t>
            </a:r>
            <a:r>
              <a:rPr lang="en-US" smtClean="0"/>
              <a:t>and </a:t>
            </a:r>
            <a:r>
              <a:rPr lang="en-US" dirty="0"/>
              <a:t>total revenue.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31" t="18260" r="15379" b="7268"/>
          <a:stretch/>
        </p:blipFill>
        <p:spPr>
          <a:xfrm>
            <a:off x="561106" y="1672045"/>
            <a:ext cx="8021788" cy="4635706"/>
          </a:xfrm>
        </p:spPr>
      </p:pic>
    </p:spTree>
    <p:extLst>
      <p:ext uri="{BB962C8B-B14F-4D97-AF65-F5344CB8AC3E}">
        <p14:creationId xmlns:p14="http://schemas.microsoft.com/office/powerpoint/2010/main" val="144617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20589C"/>
          </a:solidFill>
          <a:ln w="9525">
            <a:solidFill>
              <a:srgbClr val="20589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 b="1">
              <a:latin typeface="Dotum" charset="-127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en-US" sz="3600" b="1">
                <a:solidFill>
                  <a:schemeClr val="bg1"/>
                </a:solidFill>
                <a:latin typeface="Tahoma" charset="0"/>
              </a:rPr>
              <a:t>Summary of Price Elasticity of Demand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 rot="5400000">
            <a:off x="4457700" y="2171700"/>
            <a:ext cx="228600" cy="9144000"/>
          </a:xfrm>
          <a:prstGeom prst="rect">
            <a:avLst/>
          </a:prstGeom>
          <a:solidFill>
            <a:srgbClr val="522890"/>
          </a:solidFill>
          <a:ln w="9525">
            <a:solidFill>
              <a:srgbClr val="52289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0" y="6629400"/>
            <a:ext cx="4841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>
                <a:solidFill>
                  <a:srgbClr val="FFFFFF"/>
                </a:solidFill>
              </a:rPr>
              <a:t>LO2</a:t>
            </a:r>
          </a:p>
        </p:txBody>
      </p:sp>
      <p:graphicFrame>
        <p:nvGraphicFramePr>
          <p:cNvPr id="11307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719301"/>
              </p:ext>
            </p:extLst>
          </p:nvPr>
        </p:nvGraphicFramePr>
        <p:xfrm>
          <a:off x="85900" y="857600"/>
          <a:ext cx="8961438" cy="5791200"/>
        </p:xfrm>
        <a:graphic>
          <a:graphicData uri="http://schemas.openxmlformats.org/drawingml/2006/table">
            <a:tbl>
              <a:tblPr/>
              <a:tblGrid>
                <a:gridCol w="1828800"/>
                <a:gridCol w="1646238"/>
                <a:gridCol w="1919287"/>
                <a:gridCol w="1738313"/>
                <a:gridCol w="1828800"/>
              </a:tblGrid>
              <a:tr h="371475">
                <a:tc gridSpan="5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Price Elasticity of Demand: A Summary</a:t>
                      </a: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3725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Absolute Value of Elasticity Coefficient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Demand Is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Description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Impact on Total Revenue of a: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37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Price Increase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Price Decrease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Greater than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(E</a:t>
                      </a:r>
                      <a:r>
                        <a:rPr kumimoji="0" lang="en-US" alt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 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&gt; 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Elastic or relatively elastic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alt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changes by a larger percentage than does price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Total revenue decreases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Total revenue increases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Equal to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(E</a:t>
                      </a:r>
                      <a:r>
                        <a:rPr kumimoji="0" lang="en-US" alt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= 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Unit or unitary elastic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alt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changes by the same percentage as does price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Total revenue is unchanged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Total revenue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is unchanged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Less than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(E</a:t>
                      </a:r>
                      <a:r>
                        <a:rPr kumimoji="0" lang="en-US" alt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&lt; 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Inelastic or relatively inelastic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altLang="en-US" sz="20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changes by a smaller percentage than does price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Total revenue increases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Total revenue decreases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623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5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20589C"/>
          </a:solidFill>
          <a:ln w="9525">
            <a:solidFill>
              <a:srgbClr val="20589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 b="1">
              <a:latin typeface="Dotum" charset="-127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en-US" sz="3600" b="1">
                <a:solidFill>
                  <a:schemeClr val="bg1"/>
                </a:solidFill>
                <a:latin typeface="Tahoma" charset="0"/>
              </a:rPr>
              <a:t>Determinants of Elasticity of Demand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915400" cy="5181600"/>
          </a:xfrm>
        </p:spPr>
        <p:txBody>
          <a:bodyPr>
            <a:normAutofit fontScale="92500"/>
          </a:bodyPr>
          <a:lstStyle/>
          <a:p>
            <a:pPr eaLnBrk="1" hangingPunct="1">
              <a:buClr>
                <a:srgbClr val="3399FF"/>
              </a:buClr>
              <a:buSzPct val="125000"/>
            </a:pPr>
            <a:r>
              <a:rPr lang="en-US" altLang="en-US" sz="3600"/>
              <a:t>Substitutability</a:t>
            </a:r>
          </a:p>
          <a:p>
            <a:pPr lvl="1" eaLnBrk="1" hangingPunct="1">
              <a:buClr>
                <a:srgbClr val="3399FF"/>
              </a:buClr>
              <a:buSzPct val="125000"/>
              <a:buFont typeface="Arial" charset="0"/>
              <a:buChar char="•"/>
            </a:pPr>
            <a:r>
              <a:rPr lang="en-US" altLang="en-US" sz="3200"/>
              <a:t>More substitutes, demand is more elastic</a:t>
            </a:r>
          </a:p>
          <a:p>
            <a:pPr eaLnBrk="1" hangingPunct="1">
              <a:buClr>
                <a:srgbClr val="3399FF"/>
              </a:buClr>
              <a:buSzPct val="125000"/>
            </a:pPr>
            <a:r>
              <a:rPr lang="en-US" altLang="en-US" sz="3600"/>
              <a:t>Proportion of Income</a:t>
            </a:r>
          </a:p>
          <a:p>
            <a:pPr lvl="1" eaLnBrk="1" hangingPunct="1">
              <a:buClr>
                <a:srgbClr val="3399FF"/>
              </a:buClr>
              <a:buSzPct val="125000"/>
              <a:buFont typeface="Arial" charset="0"/>
              <a:buChar char="•"/>
            </a:pPr>
            <a:r>
              <a:rPr lang="en-US" altLang="en-US" sz="3200"/>
              <a:t>Higher proportion of income, demand is more elastic</a:t>
            </a:r>
          </a:p>
          <a:p>
            <a:pPr eaLnBrk="1" hangingPunct="1">
              <a:buClr>
                <a:srgbClr val="3399FF"/>
              </a:buClr>
              <a:buSzPct val="125000"/>
            </a:pPr>
            <a:r>
              <a:rPr lang="en-US" altLang="en-US" sz="3600"/>
              <a:t>Luxuries vs. Necessities</a:t>
            </a:r>
          </a:p>
          <a:p>
            <a:pPr lvl="1" eaLnBrk="1" hangingPunct="1">
              <a:buClr>
                <a:srgbClr val="3399FF"/>
              </a:buClr>
              <a:buSzPct val="125000"/>
              <a:buFont typeface="Arial" charset="0"/>
              <a:buChar char="•"/>
            </a:pPr>
            <a:r>
              <a:rPr lang="en-US" altLang="en-US" sz="3200"/>
              <a:t>Luxury goods, demand is more elastic</a:t>
            </a:r>
          </a:p>
          <a:p>
            <a:pPr eaLnBrk="1" hangingPunct="1">
              <a:buClr>
                <a:srgbClr val="3399FF"/>
              </a:buClr>
              <a:buSzPct val="125000"/>
            </a:pPr>
            <a:r>
              <a:rPr lang="en-US" altLang="en-US" sz="3600"/>
              <a:t>Time</a:t>
            </a:r>
          </a:p>
          <a:p>
            <a:pPr lvl="1" eaLnBrk="1" hangingPunct="1">
              <a:buClr>
                <a:srgbClr val="3399FF"/>
              </a:buClr>
              <a:buSzPct val="125000"/>
              <a:buFont typeface="Arial" charset="0"/>
              <a:buChar char="•"/>
            </a:pPr>
            <a:r>
              <a:rPr lang="en-US" altLang="en-US" sz="3200"/>
              <a:t>More time available, demand is more elastic</a:t>
            </a:r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 rot="5400000">
            <a:off x="4457700" y="2171700"/>
            <a:ext cx="228600" cy="9144000"/>
          </a:xfrm>
          <a:prstGeom prst="rect">
            <a:avLst/>
          </a:prstGeom>
          <a:solidFill>
            <a:srgbClr val="522890"/>
          </a:solidFill>
          <a:ln w="9525">
            <a:solidFill>
              <a:srgbClr val="52289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4" name="Rectangle 5"/>
          <p:cNvSpPr>
            <a:spLocks noChangeArrowheads="1"/>
          </p:cNvSpPr>
          <p:nvPr/>
        </p:nvSpPr>
        <p:spPr bwMode="auto">
          <a:xfrm>
            <a:off x="0" y="6629400"/>
            <a:ext cx="4841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>
                <a:solidFill>
                  <a:srgbClr val="FFFFFF"/>
                </a:solidFill>
              </a:rPr>
              <a:t>LO1</a:t>
            </a:r>
          </a:p>
        </p:txBody>
      </p:sp>
    </p:spTree>
    <p:extLst>
      <p:ext uri="{BB962C8B-B14F-4D97-AF65-F5344CB8AC3E}">
        <p14:creationId xmlns:p14="http://schemas.microsoft.com/office/powerpoint/2010/main" val="153349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20589C"/>
          </a:solidFill>
          <a:ln w="9525">
            <a:solidFill>
              <a:srgbClr val="20589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 b="1">
              <a:latin typeface="Dotum" charset="-127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en-US" sz="3600" b="1">
                <a:solidFill>
                  <a:schemeClr val="bg1"/>
                </a:solidFill>
                <a:latin typeface="Tahoma" charset="0"/>
              </a:rPr>
              <a:t>Cross Elasticity of Demand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7745" y="968547"/>
            <a:ext cx="8229600" cy="4525963"/>
          </a:xfrm>
        </p:spPr>
        <p:txBody>
          <a:bodyPr>
            <a:normAutofit/>
          </a:bodyPr>
          <a:lstStyle/>
          <a:p>
            <a:pPr eaLnBrk="1" hangingPunct="1">
              <a:buClr>
                <a:srgbClr val="3399FF"/>
              </a:buClr>
              <a:buSzPct val="125000"/>
            </a:pPr>
            <a:r>
              <a:rPr lang="en-US" altLang="en-US" sz="3200" dirty="0"/>
              <a:t>Measures responsiveness of sales to change in the price of another good</a:t>
            </a:r>
          </a:p>
          <a:p>
            <a:pPr eaLnBrk="1" hangingPunct="1">
              <a:buClr>
                <a:srgbClr val="3399FF"/>
              </a:buClr>
              <a:buSzPct val="125000"/>
            </a:pPr>
            <a:r>
              <a:rPr lang="en-US" altLang="en-US" sz="3200" dirty="0"/>
              <a:t>Substitutes – positive sign</a:t>
            </a:r>
          </a:p>
          <a:p>
            <a:pPr eaLnBrk="1" hangingPunct="1">
              <a:buClr>
                <a:srgbClr val="3399FF"/>
              </a:buClr>
              <a:buSzPct val="125000"/>
            </a:pPr>
            <a:r>
              <a:rPr lang="en-US" altLang="en-US" sz="3200" dirty="0"/>
              <a:t>Complements – negative sign</a:t>
            </a:r>
          </a:p>
          <a:p>
            <a:pPr eaLnBrk="1" hangingPunct="1">
              <a:buClr>
                <a:srgbClr val="3399FF"/>
              </a:buClr>
              <a:buSzPct val="125000"/>
            </a:pPr>
            <a:r>
              <a:rPr lang="en-US" altLang="en-US" sz="3200" dirty="0"/>
              <a:t>Independent goods - zero</a:t>
            </a:r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 rot="5400000">
            <a:off x="4457700" y="2171700"/>
            <a:ext cx="228600" cy="9144000"/>
          </a:xfrm>
          <a:prstGeom prst="rect">
            <a:avLst/>
          </a:prstGeom>
          <a:solidFill>
            <a:srgbClr val="522890"/>
          </a:solidFill>
          <a:ln w="9525">
            <a:solidFill>
              <a:srgbClr val="52289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0" y="6629400"/>
            <a:ext cx="4841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>
                <a:solidFill>
                  <a:srgbClr val="FFFFFF"/>
                </a:solidFill>
              </a:rPr>
              <a:t>LO4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81000" y="4039986"/>
            <a:ext cx="8563495" cy="209480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3399FF"/>
              </a:buClr>
              <a:buSzPct val="125000"/>
              <a:defRPr/>
            </a:pPr>
            <a:r>
              <a:rPr lang="en-US" sz="2800" kern="0" dirty="0">
                <a:latin typeface="+mn-lt"/>
              </a:rPr>
              <a:t>	</a:t>
            </a:r>
            <a:r>
              <a:rPr lang="en-US" sz="2800" kern="0" dirty="0" smtClean="0">
                <a:latin typeface="+mn-lt"/>
              </a:rPr>
              <a:t>	</a:t>
            </a:r>
            <a:r>
              <a:rPr lang="en-US" sz="2400" kern="0" dirty="0" smtClean="0">
                <a:latin typeface="+mn-lt"/>
              </a:rPr>
              <a:t>Percentage </a:t>
            </a:r>
            <a:r>
              <a:rPr lang="en-US" sz="2400" kern="0" dirty="0">
                <a:latin typeface="+mn-lt"/>
              </a:rPr>
              <a:t>change in quantity demanded of </a:t>
            </a:r>
            <a:r>
              <a:rPr lang="en-US" sz="2400" kern="0" dirty="0" smtClean="0">
                <a:latin typeface="+mn-lt"/>
              </a:rPr>
              <a:t>					product X</a:t>
            </a:r>
          </a:p>
          <a:p>
            <a:pPr marL="342900" indent="-342900">
              <a:spcBef>
                <a:spcPct val="20000"/>
              </a:spcBef>
              <a:buClr>
                <a:srgbClr val="3399FF"/>
              </a:buClr>
              <a:buSzPct val="125000"/>
              <a:defRPr/>
            </a:pPr>
            <a:r>
              <a:rPr lang="en-US" sz="2800" kern="0" dirty="0" err="1" smtClean="0">
                <a:latin typeface="+mn-lt"/>
              </a:rPr>
              <a:t>E</a:t>
            </a:r>
            <a:r>
              <a:rPr lang="en-US" sz="2800" kern="0" baseline="-25000" dirty="0" err="1" smtClean="0">
                <a:latin typeface="+mn-lt"/>
              </a:rPr>
              <a:t>x,y</a:t>
            </a:r>
            <a:r>
              <a:rPr lang="en-US" sz="2800" kern="0" dirty="0" smtClean="0">
                <a:latin typeface="+mn-lt"/>
              </a:rPr>
              <a:t> =</a:t>
            </a:r>
            <a:endParaRPr lang="en-US" sz="2800" kern="0" dirty="0">
              <a:latin typeface="+mn-lt"/>
            </a:endParaRPr>
          </a:p>
          <a:p>
            <a:pPr marL="342900" indent="-342900">
              <a:buClr>
                <a:srgbClr val="3399FF"/>
              </a:buClr>
              <a:buSzPct val="125000"/>
              <a:defRPr/>
            </a:pPr>
            <a:r>
              <a:rPr lang="en-US" sz="2800" kern="0" dirty="0">
                <a:latin typeface="+mn-lt"/>
              </a:rPr>
              <a:t>		        </a:t>
            </a:r>
            <a:r>
              <a:rPr lang="en-US" sz="2400" kern="0" dirty="0">
                <a:latin typeface="+mn-lt"/>
              </a:rPr>
              <a:t>Percentage change in price of product Y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524000" y="5159238"/>
            <a:ext cx="72390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8475663" y="6629400"/>
            <a:ext cx="3433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400" dirty="0" smtClean="0">
                <a:solidFill>
                  <a:schemeClr val="bg1"/>
                </a:solidFill>
                <a:ea typeface="Arial" charset="0"/>
                <a:cs typeface="Arial" charset="0"/>
              </a:rPr>
              <a:t>4-</a:t>
            </a:r>
            <a:endParaRPr lang="en-US" altLang="en-US" sz="1400" dirty="0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920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20589C"/>
          </a:solidFill>
          <a:ln w="9525">
            <a:solidFill>
              <a:srgbClr val="20589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 b="1">
              <a:latin typeface="Dotum" charset="-127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en-US" sz="3600" b="1">
                <a:solidFill>
                  <a:schemeClr val="bg1"/>
                </a:solidFill>
                <a:latin typeface="Tahoma" charset="0"/>
              </a:rPr>
              <a:t>Income Elasticity of Demand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181600"/>
          </a:xfrm>
        </p:spPr>
        <p:txBody>
          <a:bodyPr/>
          <a:lstStyle/>
          <a:p>
            <a:pPr eaLnBrk="1" hangingPunct="1">
              <a:buClr>
                <a:srgbClr val="3399FF"/>
              </a:buClr>
              <a:buSzPct val="125000"/>
            </a:pPr>
            <a:r>
              <a:rPr lang="en-US" altLang="en-US" sz="3600"/>
              <a:t>Measures responsiveness of buyers to changes in income </a:t>
            </a:r>
          </a:p>
          <a:p>
            <a:pPr eaLnBrk="1" hangingPunct="1">
              <a:buClr>
                <a:srgbClr val="3399FF"/>
              </a:buClr>
              <a:buSzPct val="125000"/>
            </a:pPr>
            <a:r>
              <a:rPr lang="en-US" altLang="en-US" sz="3600"/>
              <a:t>Normal goods – positive sign</a:t>
            </a:r>
          </a:p>
          <a:p>
            <a:pPr eaLnBrk="1" hangingPunct="1">
              <a:buClr>
                <a:srgbClr val="3399FF"/>
              </a:buClr>
              <a:buSzPct val="125000"/>
            </a:pPr>
            <a:r>
              <a:rPr lang="en-US" altLang="en-US" sz="3600"/>
              <a:t>Inferior goods – negative sign</a:t>
            </a:r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auto">
          <a:xfrm rot="5400000">
            <a:off x="4457700" y="2171700"/>
            <a:ext cx="228600" cy="9144000"/>
          </a:xfrm>
          <a:prstGeom prst="rect">
            <a:avLst/>
          </a:prstGeom>
          <a:solidFill>
            <a:srgbClr val="522890"/>
          </a:solidFill>
          <a:ln w="9525">
            <a:solidFill>
              <a:srgbClr val="52289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90" name="Rectangle 5"/>
          <p:cNvSpPr>
            <a:spLocks noChangeArrowheads="1"/>
          </p:cNvSpPr>
          <p:nvPr/>
        </p:nvSpPr>
        <p:spPr bwMode="auto">
          <a:xfrm>
            <a:off x="0" y="6629400"/>
            <a:ext cx="4841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>
                <a:solidFill>
                  <a:srgbClr val="FFFFFF"/>
                </a:solidFill>
              </a:rPr>
              <a:t>LO4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81000" y="3170238"/>
            <a:ext cx="8763000" cy="315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3399FF"/>
              </a:buClr>
              <a:buSzPct val="125000"/>
              <a:defRPr/>
            </a:pPr>
            <a:endParaRPr lang="en-US" sz="2800" kern="0" dirty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rgbClr val="3399FF"/>
              </a:buClr>
              <a:buSzPct val="125000"/>
              <a:defRPr/>
            </a:pPr>
            <a:r>
              <a:rPr lang="en-US" sz="2800" kern="0" dirty="0">
                <a:latin typeface="+mn-lt"/>
              </a:rPr>
              <a:t>				</a:t>
            </a:r>
          </a:p>
          <a:p>
            <a:pPr marL="342900" indent="-342900">
              <a:spcBef>
                <a:spcPct val="20000"/>
              </a:spcBef>
              <a:buClr>
                <a:srgbClr val="3399FF"/>
              </a:buClr>
              <a:buSzPct val="125000"/>
              <a:defRPr/>
            </a:pPr>
            <a:r>
              <a:rPr lang="en-US" sz="2800" kern="0" dirty="0">
                <a:latin typeface="+mn-lt"/>
              </a:rPr>
              <a:t>			</a:t>
            </a:r>
            <a:r>
              <a:rPr lang="en-US" sz="3200" kern="0" dirty="0">
                <a:latin typeface="+mn-lt"/>
              </a:rPr>
              <a:t>	Percentage change</a:t>
            </a:r>
          </a:p>
          <a:p>
            <a:pPr marL="342900" indent="-342900">
              <a:buClr>
                <a:srgbClr val="3399FF"/>
              </a:buClr>
              <a:buSzPct val="125000"/>
              <a:defRPr/>
            </a:pPr>
            <a:r>
              <a:rPr lang="en-US" sz="3200" kern="0" dirty="0">
                <a:latin typeface="+mn-lt"/>
              </a:rPr>
              <a:t>			      in quantity demanded</a:t>
            </a:r>
          </a:p>
          <a:p>
            <a:pPr marL="342900" indent="-342900">
              <a:buClr>
                <a:srgbClr val="3399FF"/>
              </a:buClr>
              <a:buSzPct val="125000"/>
              <a:defRPr/>
            </a:pPr>
            <a:r>
              <a:rPr lang="en-US" sz="2800" kern="0" dirty="0">
                <a:latin typeface="+mn-lt"/>
              </a:rPr>
              <a:t>		</a:t>
            </a:r>
            <a:r>
              <a:rPr lang="en-US" sz="3200" kern="0" dirty="0" err="1">
                <a:latin typeface="+mn-lt"/>
              </a:rPr>
              <a:t>E</a:t>
            </a:r>
            <a:r>
              <a:rPr lang="en-US" sz="3200" kern="0" baseline="-25000" dirty="0" err="1">
                <a:latin typeface="+mn-lt"/>
              </a:rPr>
              <a:t>i</a:t>
            </a:r>
            <a:r>
              <a:rPr lang="en-US" sz="3200" kern="0" dirty="0">
                <a:latin typeface="+mn-lt"/>
              </a:rPr>
              <a:t> =</a:t>
            </a:r>
            <a:r>
              <a:rPr lang="en-US" sz="2800" kern="0" dirty="0">
                <a:latin typeface="+mn-lt"/>
              </a:rPr>
              <a:t> </a:t>
            </a:r>
          </a:p>
          <a:p>
            <a:pPr marL="342900" indent="-342900">
              <a:buClr>
                <a:srgbClr val="3399FF"/>
              </a:buClr>
              <a:buSzPct val="125000"/>
              <a:defRPr/>
            </a:pPr>
            <a:r>
              <a:rPr lang="en-US" sz="2800" kern="0" dirty="0">
                <a:latin typeface="+mn-lt"/>
              </a:rPr>
              <a:t>			</a:t>
            </a:r>
            <a:r>
              <a:rPr lang="en-US" sz="3200" kern="0" dirty="0">
                <a:latin typeface="+mn-lt"/>
              </a:rPr>
              <a:t>Percentage change in income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362200" y="5410200"/>
            <a:ext cx="5578475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518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5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20589C"/>
          </a:solidFill>
          <a:ln w="9525">
            <a:solidFill>
              <a:srgbClr val="20589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 b="1">
              <a:latin typeface="Dotum" charset="-127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en-US" sz="3600" b="1">
                <a:solidFill>
                  <a:schemeClr val="bg1"/>
                </a:solidFill>
                <a:latin typeface="Tahoma" charset="0"/>
              </a:rPr>
              <a:t>E</a:t>
            </a:r>
            <a:r>
              <a:rPr lang="en-US" altLang="en-US" sz="3600" b="1" baseline="-25000">
                <a:solidFill>
                  <a:schemeClr val="bg1"/>
                </a:solidFill>
                <a:latin typeface="Tahoma" charset="0"/>
              </a:rPr>
              <a:t>x,y</a:t>
            </a:r>
            <a:r>
              <a:rPr lang="en-US" altLang="en-US" sz="3600" b="1">
                <a:solidFill>
                  <a:schemeClr val="bg1"/>
                </a:solidFill>
                <a:latin typeface="Tahoma" charset="0"/>
              </a:rPr>
              <a:t> and E</a:t>
            </a:r>
            <a:r>
              <a:rPr lang="en-US" altLang="en-US" sz="3600" b="1" baseline="-25000">
                <a:solidFill>
                  <a:schemeClr val="bg1"/>
                </a:solidFill>
                <a:latin typeface="Tahoma" charset="0"/>
              </a:rPr>
              <a:t>i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 rot="5400000">
            <a:off x="4457700" y="2171700"/>
            <a:ext cx="228600" cy="9144000"/>
          </a:xfrm>
          <a:prstGeom prst="rect">
            <a:avLst/>
          </a:prstGeom>
          <a:solidFill>
            <a:srgbClr val="522890"/>
          </a:solidFill>
          <a:ln w="9525">
            <a:solidFill>
              <a:srgbClr val="52289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0" y="6629400"/>
            <a:ext cx="4841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>
                <a:solidFill>
                  <a:srgbClr val="FFFFFF"/>
                </a:solidFill>
              </a:rPr>
              <a:t>LO4</a:t>
            </a:r>
          </a:p>
        </p:txBody>
      </p:sp>
      <p:graphicFrame>
        <p:nvGraphicFramePr>
          <p:cNvPr id="17435" name="Group 27"/>
          <p:cNvGraphicFramePr>
            <a:graphicFrameLocks noGrp="1"/>
          </p:cNvGraphicFramePr>
          <p:nvPr/>
        </p:nvGraphicFramePr>
        <p:xfrm>
          <a:off x="76200" y="898525"/>
          <a:ext cx="9067800" cy="5303520"/>
        </p:xfrm>
        <a:graphic>
          <a:graphicData uri="http://schemas.openxmlformats.org/drawingml/2006/table">
            <a:tbl>
              <a:tblPr/>
              <a:tblGrid>
                <a:gridCol w="2290009"/>
                <a:gridCol w="4672255"/>
                <a:gridCol w="2105536"/>
              </a:tblGrid>
              <a:tr h="396875">
                <a:tc grid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Cross and Income Elasticities of Demand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42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Value of Coefficient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Description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Type of Good(s)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  <a:tr h="15636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Cross elasticity: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 Positive (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0" lang="en-US" altLang="en-US" sz="20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wz</a:t>
                      </a:r>
                      <a:r>
                        <a:rPr kumimoji="0" lang="en-US" alt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 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&gt; 0)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 Negative (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0" lang="en-US" altLang="en-US" sz="20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xy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&lt; 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Quantity demanded of W changes in same direction as change in price of Z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Quantity demanded of X changes in opposite direction  from change in price of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Substitutes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Complements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  <a:tr h="15636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Income elasticity: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 Positive (E</a:t>
                      </a:r>
                      <a:r>
                        <a:rPr kumimoji="0" lang="en-US" alt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&gt;0)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 Negative (E</a:t>
                      </a:r>
                      <a:r>
                        <a:rPr kumimoji="0" lang="en-US" alt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&lt;0)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Quantity demanded of the product changes in same direction as change in income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Quantity demanded of the product changes in opposite direction from change in income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Normal or superior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Inferior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026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20589C"/>
          </a:solidFill>
          <a:ln w="9525">
            <a:solidFill>
              <a:srgbClr val="20589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 b="1">
              <a:latin typeface="Dotum" charset="-127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en-US" sz="3600" b="1">
                <a:solidFill>
                  <a:schemeClr val="bg1"/>
                </a:solidFill>
                <a:latin typeface="Tahoma" charset="0"/>
              </a:rPr>
              <a:t>Price Elasticity of Supply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229600" cy="4525963"/>
          </a:xfrm>
        </p:spPr>
        <p:txBody>
          <a:bodyPr/>
          <a:lstStyle/>
          <a:p>
            <a:pPr eaLnBrk="1" hangingPunct="1">
              <a:buClr>
                <a:srgbClr val="3399FF"/>
              </a:buClr>
              <a:buSzPct val="125000"/>
            </a:pPr>
            <a:r>
              <a:rPr lang="en-US" altLang="en-US" sz="3600" dirty="0"/>
              <a:t>Measures sellers’ responsiveness to price changes</a:t>
            </a:r>
          </a:p>
          <a:p>
            <a:pPr lvl="1" eaLnBrk="1" hangingPunct="1">
              <a:buClr>
                <a:srgbClr val="3399FF"/>
              </a:buClr>
              <a:buSzPct val="125000"/>
              <a:buFont typeface="Arial" charset="0"/>
              <a:buChar char="•"/>
            </a:pPr>
            <a:r>
              <a:rPr lang="en-US" altLang="en-US" sz="3600" dirty="0"/>
              <a:t>Elastic supply, producers are responsive to price changes</a:t>
            </a:r>
          </a:p>
          <a:p>
            <a:pPr lvl="1" eaLnBrk="1" hangingPunct="1">
              <a:buClr>
                <a:srgbClr val="3399FF"/>
              </a:buClr>
              <a:buSzPct val="125000"/>
              <a:buFont typeface="Arial" charset="0"/>
              <a:buChar char="•"/>
            </a:pPr>
            <a:r>
              <a:rPr lang="en-US" altLang="en-US" sz="3600" dirty="0"/>
              <a:t>Inelastic supply, producers are not responsive to price changes</a:t>
            </a:r>
          </a:p>
          <a:p>
            <a:pPr eaLnBrk="1" hangingPunct="1">
              <a:buClr>
                <a:srgbClr val="3399FF"/>
              </a:buClr>
              <a:buSzPct val="125000"/>
              <a:buFontTx/>
              <a:buNone/>
            </a:pPr>
            <a:endParaRPr lang="en-US" altLang="en-US" sz="2800" dirty="0"/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 rot="5400000">
            <a:off x="4457700" y="2171700"/>
            <a:ext cx="228600" cy="9144000"/>
          </a:xfrm>
          <a:prstGeom prst="rect">
            <a:avLst/>
          </a:prstGeom>
          <a:solidFill>
            <a:srgbClr val="522890"/>
          </a:solidFill>
          <a:ln w="9525">
            <a:solidFill>
              <a:srgbClr val="52289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18" name="Rectangle 5"/>
          <p:cNvSpPr>
            <a:spLocks noChangeArrowheads="1"/>
          </p:cNvSpPr>
          <p:nvPr/>
        </p:nvSpPr>
        <p:spPr bwMode="auto">
          <a:xfrm>
            <a:off x="0" y="6629400"/>
            <a:ext cx="4841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>
                <a:solidFill>
                  <a:srgbClr val="FFFFFF"/>
                </a:solidFill>
              </a:rPr>
              <a:t>LO3</a:t>
            </a:r>
          </a:p>
        </p:txBody>
      </p:sp>
    </p:spTree>
    <p:extLst>
      <p:ext uri="{BB962C8B-B14F-4D97-AF65-F5344CB8AC3E}">
        <p14:creationId xmlns:p14="http://schemas.microsoft.com/office/powerpoint/2010/main" val="531606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20589C"/>
          </a:solidFill>
          <a:ln w="9525">
            <a:solidFill>
              <a:srgbClr val="20589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 b="1">
              <a:latin typeface="Dotum" charset="-127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en-US" sz="3600" b="1">
                <a:solidFill>
                  <a:schemeClr val="bg1"/>
                </a:solidFill>
                <a:latin typeface="Tahoma" charset="0"/>
              </a:rPr>
              <a:t>Price Elasticity of Supply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2286000"/>
          </a:xfrm>
        </p:spPr>
        <p:txBody>
          <a:bodyPr>
            <a:normAutofit lnSpcReduction="10000"/>
          </a:bodyPr>
          <a:lstStyle/>
          <a:p>
            <a:pPr eaLnBrk="1" hangingPunct="1">
              <a:buClr>
                <a:srgbClr val="3399FF"/>
              </a:buClr>
              <a:buSzPct val="125000"/>
            </a:pPr>
            <a:r>
              <a:rPr lang="en-US" altLang="en-US" sz="3600" dirty="0"/>
              <a:t>Formula to compute elasticity</a:t>
            </a:r>
          </a:p>
          <a:p>
            <a:pPr eaLnBrk="1" hangingPunct="1">
              <a:buClr>
                <a:srgbClr val="3399FF"/>
              </a:buClr>
              <a:buSzPct val="125000"/>
            </a:pPr>
            <a:r>
              <a:rPr lang="en-US" altLang="en-US" sz="3600" dirty="0" err="1"/>
              <a:t>E</a:t>
            </a:r>
            <a:r>
              <a:rPr lang="en-US" altLang="en-US" sz="3600" baseline="-25000" dirty="0" err="1"/>
              <a:t>s</a:t>
            </a:r>
            <a:r>
              <a:rPr lang="en-US" altLang="en-US" sz="3600" dirty="0"/>
              <a:t> &gt; 1 supply is elastic</a:t>
            </a:r>
          </a:p>
          <a:p>
            <a:pPr eaLnBrk="1" hangingPunct="1">
              <a:buClr>
                <a:srgbClr val="3399FF"/>
              </a:buClr>
              <a:buSzPct val="125000"/>
            </a:pPr>
            <a:r>
              <a:rPr lang="en-US" altLang="en-US" sz="3600" dirty="0" err="1"/>
              <a:t>E</a:t>
            </a:r>
            <a:r>
              <a:rPr lang="en-US" altLang="en-US" sz="3600" baseline="-25000" dirty="0" err="1"/>
              <a:t>s</a:t>
            </a:r>
            <a:r>
              <a:rPr lang="en-US" altLang="en-US" sz="3600" dirty="0"/>
              <a:t> &lt; 1 supply is inelastic</a:t>
            </a:r>
          </a:p>
          <a:p>
            <a:pPr lvl="1" eaLnBrk="1" hangingPunct="1">
              <a:buClr>
                <a:srgbClr val="3399FF"/>
              </a:buClr>
              <a:buSzPct val="125000"/>
              <a:buFontTx/>
              <a:buNone/>
            </a:pPr>
            <a:r>
              <a:rPr lang="en-US" altLang="en-US" sz="2400" dirty="0"/>
              <a:t>		</a:t>
            </a:r>
          </a:p>
          <a:p>
            <a:pPr eaLnBrk="1" hangingPunct="1">
              <a:buClr>
                <a:srgbClr val="3399FF"/>
              </a:buClr>
              <a:buSzPct val="125000"/>
              <a:buFontTx/>
              <a:buNone/>
            </a:pPr>
            <a:endParaRPr lang="en-US" altLang="en-US" sz="2800" dirty="0"/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auto">
          <a:xfrm rot="5400000">
            <a:off x="4457700" y="2171700"/>
            <a:ext cx="228600" cy="9144000"/>
          </a:xfrm>
          <a:prstGeom prst="rect">
            <a:avLst/>
          </a:prstGeom>
          <a:solidFill>
            <a:srgbClr val="522890"/>
          </a:solidFill>
          <a:ln w="9525">
            <a:solidFill>
              <a:srgbClr val="52289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0" y="6629400"/>
            <a:ext cx="4841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>
                <a:solidFill>
                  <a:srgbClr val="FFFFFF"/>
                </a:solidFill>
              </a:rPr>
              <a:t>LO3</a:t>
            </a:r>
          </a:p>
        </p:txBody>
      </p:sp>
      <p:grpSp>
        <p:nvGrpSpPr>
          <p:cNvPr id="14343" name="Group 11"/>
          <p:cNvGrpSpPr>
            <a:grpSpLocks/>
          </p:cNvGrpSpPr>
          <p:nvPr/>
        </p:nvGrpSpPr>
        <p:grpSpPr bwMode="auto">
          <a:xfrm>
            <a:off x="1592263" y="4044950"/>
            <a:ext cx="5959475" cy="1822450"/>
            <a:chOff x="1281112" y="3663950"/>
            <a:chExt cx="5957888" cy="1822450"/>
          </a:xfrm>
        </p:grpSpPr>
        <p:sp>
          <p:nvSpPr>
            <p:cNvPr id="14344" name="Text Box 7"/>
            <p:cNvSpPr txBox="1">
              <a:spLocks noChangeArrowheads="1"/>
            </p:cNvSpPr>
            <p:nvPr/>
          </p:nvSpPr>
          <p:spPr bwMode="auto">
            <a:xfrm>
              <a:off x="2655887" y="3663950"/>
              <a:ext cx="4583113" cy="836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85000"/>
                </a:lnSpc>
              </a:pPr>
              <a:r>
                <a:rPr lang="en-US" altLang="en-US" sz="2400">
                  <a:solidFill>
                    <a:srgbClr val="000000"/>
                  </a:solidFill>
                </a:rPr>
                <a:t>Percentage Change in </a:t>
              </a:r>
              <a:r>
                <a:rPr lang="en-US" altLang="en-US" sz="2400" b="1">
                  <a:solidFill>
                    <a:srgbClr val="000000"/>
                  </a:solidFill>
                </a:rPr>
                <a:t>Quantity</a:t>
              </a:r>
            </a:p>
            <a:p>
              <a:pPr algn="ctr" eaLnBrk="1" hangingPunct="1">
                <a:lnSpc>
                  <a:spcPct val="85000"/>
                </a:lnSpc>
              </a:pPr>
              <a:r>
                <a:rPr lang="en-US" altLang="en-US" sz="2400" b="1">
                  <a:solidFill>
                    <a:srgbClr val="000000"/>
                  </a:solidFill>
                </a:rPr>
                <a:t>Supplied </a:t>
              </a:r>
              <a:r>
                <a:rPr lang="en-US" altLang="en-US" sz="2400">
                  <a:solidFill>
                    <a:srgbClr val="000000"/>
                  </a:solidFill>
                </a:rPr>
                <a:t>of Product </a:t>
              </a:r>
              <a:r>
                <a:rPr lang="en-US" altLang="en-US" sz="3200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14345" name="Text Box 8"/>
            <p:cNvSpPr txBox="1">
              <a:spLocks noChangeArrowheads="1"/>
            </p:cNvSpPr>
            <p:nvPr/>
          </p:nvSpPr>
          <p:spPr bwMode="auto">
            <a:xfrm>
              <a:off x="2938462" y="4649788"/>
              <a:ext cx="4086225" cy="836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85000"/>
                </a:lnSpc>
              </a:pPr>
              <a:r>
                <a:rPr lang="en-US" altLang="en-US" sz="2400">
                  <a:solidFill>
                    <a:srgbClr val="000000"/>
                  </a:solidFill>
                </a:rPr>
                <a:t>Percentage Change in </a:t>
              </a:r>
              <a:r>
                <a:rPr lang="en-US" altLang="en-US" sz="2400" b="1">
                  <a:solidFill>
                    <a:srgbClr val="000000"/>
                  </a:solidFill>
                </a:rPr>
                <a:t>Price</a:t>
              </a:r>
            </a:p>
            <a:p>
              <a:pPr algn="ctr" eaLnBrk="1" hangingPunct="1">
                <a:lnSpc>
                  <a:spcPct val="85000"/>
                </a:lnSpc>
              </a:pPr>
              <a:r>
                <a:rPr lang="en-US" altLang="en-US" sz="2400">
                  <a:solidFill>
                    <a:srgbClr val="000000"/>
                  </a:solidFill>
                </a:rPr>
                <a:t>of Product </a:t>
              </a:r>
              <a:r>
                <a:rPr lang="en-US" altLang="en-US" sz="3200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14346" name="Text Box 10"/>
            <p:cNvSpPr txBox="1">
              <a:spLocks noChangeArrowheads="1"/>
            </p:cNvSpPr>
            <p:nvPr/>
          </p:nvSpPr>
          <p:spPr bwMode="auto">
            <a:xfrm>
              <a:off x="1281112" y="4165600"/>
              <a:ext cx="10096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3600"/>
                <a:t>E</a:t>
              </a:r>
              <a:r>
                <a:rPr lang="en-US" altLang="en-US" sz="3600" baseline="-25000"/>
                <a:t>s </a:t>
              </a:r>
              <a:r>
                <a:rPr lang="en-US" altLang="en-US" sz="3600"/>
                <a:t>=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2728526" y="4502150"/>
              <a:ext cx="4480319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831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  <a:r>
              <a:rPr lang="en-US" smtClean="0"/>
              <a:t>Impact </a:t>
            </a:r>
            <a:r>
              <a:rPr lang="en-US"/>
              <a:t>of </a:t>
            </a:r>
            <a:r>
              <a:rPr lang="en-US" smtClean="0"/>
              <a:t>Time </a:t>
            </a:r>
            <a:r>
              <a:rPr lang="en-US"/>
              <a:t>on </a:t>
            </a:r>
            <a:r>
              <a:rPr lang="en-US" smtClean="0"/>
              <a:t>Elasticity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The </a:t>
            </a:r>
            <a:r>
              <a:rPr lang="en-US" b="1" dirty="0" smtClean="0"/>
              <a:t>Immediate Market Period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length of time </a:t>
            </a:r>
            <a:r>
              <a:rPr lang="en-US" dirty="0" smtClean="0"/>
              <a:t>over which </a:t>
            </a:r>
            <a:r>
              <a:rPr lang="en-US" dirty="0"/>
              <a:t>producers are unable to respond to a change in </a:t>
            </a:r>
            <a:r>
              <a:rPr lang="en-US" dirty="0" smtClean="0"/>
              <a:t>price with </a:t>
            </a:r>
            <a:r>
              <a:rPr lang="en-US" dirty="0"/>
              <a:t>a change in quantity supplied</a:t>
            </a:r>
            <a:r>
              <a:rPr lang="en-US" dirty="0" smtClean="0"/>
              <a:t>.</a:t>
            </a:r>
          </a:p>
          <a:p>
            <a:r>
              <a:rPr lang="en-US" b="1" dirty="0"/>
              <a:t>The Short </a:t>
            </a:r>
            <a:r>
              <a:rPr lang="en-US" b="1" dirty="0" smtClean="0"/>
              <a:t>Run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period of time </a:t>
            </a:r>
            <a:r>
              <a:rPr lang="en-US" dirty="0" smtClean="0"/>
              <a:t>too short </a:t>
            </a:r>
            <a:r>
              <a:rPr lang="en-US" dirty="0"/>
              <a:t>to change plant capacity but long enough to use </a:t>
            </a:r>
            <a:r>
              <a:rPr lang="en-US" dirty="0" smtClean="0"/>
              <a:t>the </a:t>
            </a:r>
            <a:r>
              <a:rPr lang="en-US" dirty="0"/>
              <a:t> fixed-sized plant more or less intensively</a:t>
            </a:r>
            <a:r>
              <a:rPr lang="en-US" dirty="0" smtClean="0"/>
              <a:t>.</a:t>
            </a:r>
          </a:p>
          <a:p>
            <a:r>
              <a:rPr lang="en-US" b="1" dirty="0"/>
              <a:t>The Long </a:t>
            </a:r>
            <a:r>
              <a:rPr lang="en-US" b="1" dirty="0" smtClean="0"/>
              <a:t>Run</a:t>
            </a:r>
          </a:p>
          <a:p>
            <a:pPr lvl="1"/>
            <a:r>
              <a:rPr lang="en-US" dirty="0" smtClean="0"/>
              <a:t>a time </a:t>
            </a:r>
            <a:r>
              <a:rPr lang="en-US" dirty="0"/>
              <a:t>period </a:t>
            </a:r>
            <a:r>
              <a:rPr lang="en-US" dirty="0" smtClean="0"/>
              <a:t>long enough </a:t>
            </a:r>
            <a:r>
              <a:rPr lang="en-US" dirty="0"/>
              <a:t>for firms to adjust their plant sizes and for new </a:t>
            </a:r>
            <a:r>
              <a:rPr lang="en-US" dirty="0" smtClean="0"/>
              <a:t>firms to </a:t>
            </a:r>
            <a:r>
              <a:rPr lang="en-US" dirty="0"/>
              <a:t>enter (or existing firms to leave) the industry.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723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“Elasticity </a:t>
            </a:r>
            <a:r>
              <a:rPr lang="en-US" sz="3200" dirty="0"/>
              <a:t>and Pricing Power: Why Different </a:t>
            </a:r>
            <a:r>
              <a:rPr lang="en-US" sz="3200" dirty="0" smtClean="0"/>
              <a:t>Consumers Pay </a:t>
            </a:r>
            <a:r>
              <a:rPr lang="en-US" sz="3200" dirty="0"/>
              <a:t>Different </a:t>
            </a:r>
            <a:r>
              <a:rPr lang="en-US" sz="3200" dirty="0" smtClean="0"/>
              <a:t>Prices”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Book 1 Page 134-135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3706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20589C"/>
          </a:solidFill>
          <a:ln w="9525">
            <a:solidFill>
              <a:srgbClr val="20589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 b="1">
              <a:latin typeface="Dotum" charset="-127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chemeClr val="bg1"/>
                </a:solidFill>
                <a:latin typeface="Tahoma" charset="0"/>
              </a:rPr>
              <a:t>Price Elasticity of Demand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181600"/>
          </a:xfrm>
        </p:spPr>
        <p:txBody>
          <a:bodyPr/>
          <a:lstStyle/>
          <a:p>
            <a:pPr>
              <a:buClr>
                <a:srgbClr val="3399FF"/>
              </a:buClr>
              <a:buSzPct val="125000"/>
              <a:buFont typeface="Arial" charset="0"/>
              <a:buChar char="•"/>
            </a:pPr>
            <a:r>
              <a:rPr lang="en-US" altLang="en-US" sz="3600" dirty="0"/>
              <a:t>Measures buyers’ responsiveness to price changes</a:t>
            </a:r>
          </a:p>
          <a:p>
            <a:pPr>
              <a:buClr>
                <a:srgbClr val="3399FF"/>
              </a:buClr>
              <a:buSzPct val="125000"/>
              <a:buFont typeface="Arial" charset="0"/>
              <a:buChar char="•"/>
            </a:pPr>
            <a:r>
              <a:rPr lang="en-US" altLang="en-US" sz="3600" dirty="0"/>
              <a:t>Elastic demand</a:t>
            </a:r>
          </a:p>
          <a:p>
            <a:pPr lvl="1">
              <a:buClr>
                <a:srgbClr val="3399FF"/>
              </a:buClr>
              <a:buSzPct val="125000"/>
              <a:buFont typeface="Arial" charset="0"/>
              <a:buChar char="•"/>
            </a:pPr>
            <a:r>
              <a:rPr lang="en-US" altLang="en-US" sz="3600" dirty="0"/>
              <a:t>Sensitive to price changes</a:t>
            </a:r>
          </a:p>
          <a:p>
            <a:pPr lvl="1">
              <a:buClr>
                <a:srgbClr val="3399FF"/>
              </a:buClr>
              <a:buSzPct val="125000"/>
              <a:buFont typeface="Arial" charset="0"/>
              <a:buChar char="•"/>
            </a:pPr>
            <a:r>
              <a:rPr lang="en-US" altLang="en-US" sz="3600" dirty="0"/>
              <a:t>Large change in quantity</a:t>
            </a:r>
          </a:p>
          <a:p>
            <a:pPr>
              <a:buClr>
                <a:srgbClr val="3399FF"/>
              </a:buClr>
              <a:buSzPct val="125000"/>
              <a:buFont typeface="Arial" charset="0"/>
              <a:buChar char="•"/>
            </a:pPr>
            <a:r>
              <a:rPr lang="en-US" altLang="en-US" sz="3600" dirty="0"/>
              <a:t>Inelastic demand</a:t>
            </a:r>
          </a:p>
          <a:p>
            <a:pPr lvl="1">
              <a:buClr>
                <a:srgbClr val="3399FF"/>
              </a:buClr>
              <a:buSzPct val="125000"/>
              <a:buFont typeface="Arial" charset="0"/>
              <a:buChar char="•"/>
            </a:pPr>
            <a:r>
              <a:rPr lang="en-US" altLang="en-US" sz="3600" dirty="0"/>
              <a:t>Insensitive to price changes</a:t>
            </a:r>
          </a:p>
          <a:p>
            <a:pPr lvl="1">
              <a:buClr>
                <a:srgbClr val="3399FF"/>
              </a:buClr>
              <a:buSzPct val="125000"/>
              <a:buFont typeface="Arial" charset="0"/>
              <a:buChar char="•"/>
            </a:pPr>
            <a:r>
              <a:rPr lang="en-US" altLang="en-US" sz="3600" dirty="0"/>
              <a:t>Small change in quantity</a:t>
            </a:r>
          </a:p>
        </p:txBody>
      </p:sp>
      <p:sp>
        <p:nvSpPr>
          <p:cNvPr id="3077" name="Rectangle 4"/>
          <p:cNvSpPr>
            <a:spLocks noChangeArrowheads="1"/>
          </p:cNvSpPr>
          <p:nvPr/>
        </p:nvSpPr>
        <p:spPr bwMode="auto">
          <a:xfrm rot="5400000">
            <a:off x="4457700" y="2171700"/>
            <a:ext cx="228600" cy="9144000"/>
          </a:xfrm>
          <a:prstGeom prst="rect">
            <a:avLst/>
          </a:prstGeom>
          <a:solidFill>
            <a:srgbClr val="522890"/>
          </a:solidFill>
          <a:ln w="9525">
            <a:solidFill>
              <a:srgbClr val="52289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8" name="Rectangle 5"/>
          <p:cNvSpPr>
            <a:spLocks noChangeArrowheads="1"/>
          </p:cNvSpPr>
          <p:nvPr/>
        </p:nvSpPr>
        <p:spPr bwMode="auto">
          <a:xfrm>
            <a:off x="0" y="6629400"/>
            <a:ext cx="4841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>
                <a:solidFill>
                  <a:srgbClr val="FFFFFF"/>
                </a:solidFill>
              </a:rPr>
              <a:t>LO1</a:t>
            </a:r>
          </a:p>
        </p:txBody>
      </p:sp>
    </p:spTree>
    <p:extLst>
      <p:ext uri="{BB962C8B-B14F-4D97-AF65-F5344CB8AC3E}">
        <p14:creationId xmlns:p14="http://schemas.microsoft.com/office/powerpoint/2010/main" val="271900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20589C"/>
          </a:solidFill>
          <a:ln w="9525">
            <a:solidFill>
              <a:srgbClr val="20589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 b="1">
              <a:latin typeface="Dotum" charset="-127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en-US" sz="3600" b="1">
                <a:solidFill>
                  <a:schemeClr val="bg1"/>
                </a:solidFill>
                <a:latin typeface="Tahoma" charset="0"/>
              </a:rPr>
              <a:t>Price Elasticity of Demand Formula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>
              <a:buClr>
                <a:srgbClr val="3399FF"/>
              </a:buClr>
              <a:buSzPct val="125000"/>
            </a:pPr>
            <a:r>
              <a:rPr lang="en-US" altLang="en-US" sz="3600"/>
              <a:t>Formula for price elasticity of demand</a:t>
            </a:r>
          </a:p>
          <a:p>
            <a:pPr lvl="1" eaLnBrk="1" hangingPunct="1">
              <a:buClr>
                <a:srgbClr val="3399FF"/>
              </a:buClr>
              <a:buSzPct val="125000"/>
              <a:buFontTx/>
              <a:buNone/>
            </a:pPr>
            <a:r>
              <a:rPr lang="en-US" altLang="en-US" sz="2400"/>
              <a:t>		</a:t>
            </a:r>
          </a:p>
          <a:p>
            <a:pPr lvl="1" eaLnBrk="1" hangingPunct="1">
              <a:buClr>
                <a:srgbClr val="3399FF"/>
              </a:buClr>
              <a:buSzPct val="125000"/>
              <a:buFontTx/>
              <a:buNone/>
            </a:pPr>
            <a:endParaRPr lang="en-US" altLang="en-US" sz="2400"/>
          </a:p>
          <a:p>
            <a:pPr eaLnBrk="1" hangingPunct="1">
              <a:buClr>
                <a:srgbClr val="3399FF"/>
              </a:buClr>
              <a:buSzPct val="125000"/>
              <a:buFontTx/>
              <a:buNone/>
            </a:pPr>
            <a:endParaRPr lang="en-US" altLang="en-US"/>
          </a:p>
          <a:p>
            <a:pPr eaLnBrk="1" hangingPunct="1">
              <a:buClr>
                <a:srgbClr val="3399FF"/>
              </a:buClr>
              <a:buSzPct val="125000"/>
              <a:buFontTx/>
              <a:buNone/>
            </a:pPr>
            <a:r>
              <a:rPr lang="en-US" altLang="en-US" sz="3600" b="1"/>
              <a:t>E</a:t>
            </a:r>
            <a:r>
              <a:rPr lang="en-US" altLang="en-US" sz="3600" b="1" baseline="-25000"/>
              <a:t>d</a:t>
            </a:r>
            <a:r>
              <a:rPr lang="en-US" altLang="en-US" b="1" baseline="-25000"/>
              <a:t> </a:t>
            </a:r>
            <a:r>
              <a:rPr lang="en-US" altLang="en-US" baseline="-25000"/>
              <a:t> </a:t>
            </a:r>
            <a:r>
              <a:rPr lang="en-US" altLang="en-US"/>
              <a:t>= 	</a:t>
            </a:r>
          </a:p>
          <a:p>
            <a:pPr eaLnBrk="1" hangingPunct="1">
              <a:buClr>
                <a:srgbClr val="3399FF"/>
              </a:buClr>
              <a:buSzPct val="125000"/>
              <a:buFontTx/>
              <a:buNone/>
            </a:pPr>
            <a:r>
              <a:rPr lang="en-US" altLang="en-US"/>
              <a:t>	</a:t>
            </a:r>
            <a:endParaRPr lang="en-US" altLang="en-US" sz="2800"/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auto">
          <a:xfrm rot="5400000">
            <a:off x="4457700" y="2171700"/>
            <a:ext cx="228600" cy="9144000"/>
          </a:xfrm>
          <a:prstGeom prst="rect">
            <a:avLst/>
          </a:prstGeom>
          <a:solidFill>
            <a:srgbClr val="522890"/>
          </a:solidFill>
          <a:ln w="9525">
            <a:solidFill>
              <a:srgbClr val="52289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02" name="Rectangle 5"/>
          <p:cNvSpPr>
            <a:spLocks noChangeArrowheads="1"/>
          </p:cNvSpPr>
          <p:nvPr/>
        </p:nvSpPr>
        <p:spPr bwMode="auto">
          <a:xfrm>
            <a:off x="0" y="6629400"/>
            <a:ext cx="4841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>
                <a:solidFill>
                  <a:srgbClr val="FFFFFF"/>
                </a:solidFill>
              </a:rPr>
              <a:t>LO1</a:t>
            </a:r>
          </a:p>
        </p:txBody>
      </p:sp>
      <p:sp>
        <p:nvSpPr>
          <p:cNvPr id="4103" name="Text Box 4"/>
          <p:cNvSpPr txBox="1">
            <a:spLocks noChangeArrowheads="1"/>
          </p:cNvSpPr>
          <p:nvPr/>
        </p:nvSpPr>
        <p:spPr bwMode="auto">
          <a:xfrm>
            <a:off x="1708150" y="2647950"/>
            <a:ext cx="6711950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85000"/>
              </a:lnSpc>
            </a:pPr>
            <a:r>
              <a:rPr lang="en-US" altLang="en-US" sz="3600"/>
              <a:t>Percentage Change in </a:t>
            </a:r>
            <a:r>
              <a:rPr lang="en-US" altLang="en-US" sz="3600" b="1"/>
              <a:t>Quantity</a:t>
            </a:r>
          </a:p>
          <a:p>
            <a:pPr algn="ctr" eaLnBrk="1" hangingPunct="1">
              <a:lnSpc>
                <a:spcPct val="85000"/>
              </a:lnSpc>
            </a:pPr>
            <a:r>
              <a:rPr lang="en-US" altLang="en-US" sz="3600" b="1"/>
              <a:t>Demanded </a:t>
            </a:r>
            <a:r>
              <a:rPr lang="en-US" altLang="en-US" sz="3600"/>
              <a:t>of Product X</a:t>
            </a:r>
          </a:p>
        </p:txBody>
      </p:sp>
      <p:sp>
        <p:nvSpPr>
          <p:cNvPr id="4104" name="Text Box 5"/>
          <p:cNvSpPr txBox="1">
            <a:spLocks noChangeArrowheads="1"/>
          </p:cNvSpPr>
          <p:nvPr/>
        </p:nvSpPr>
        <p:spPr bwMode="auto">
          <a:xfrm>
            <a:off x="1949450" y="3802063"/>
            <a:ext cx="5975350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85000"/>
              </a:lnSpc>
            </a:pPr>
            <a:r>
              <a:rPr lang="en-US" altLang="en-US" sz="3600">
                <a:solidFill>
                  <a:srgbClr val="000000"/>
                </a:solidFill>
              </a:rPr>
              <a:t>Percentage Change in </a:t>
            </a:r>
            <a:r>
              <a:rPr lang="en-US" altLang="en-US" sz="3600" b="1">
                <a:solidFill>
                  <a:srgbClr val="000000"/>
                </a:solidFill>
              </a:rPr>
              <a:t>Price</a:t>
            </a:r>
          </a:p>
          <a:p>
            <a:pPr algn="ctr" eaLnBrk="1" hangingPunct="1">
              <a:lnSpc>
                <a:spcPct val="85000"/>
              </a:lnSpc>
            </a:pPr>
            <a:r>
              <a:rPr lang="en-US" altLang="en-US" sz="3600">
                <a:solidFill>
                  <a:srgbClr val="000000"/>
                </a:solidFill>
              </a:rPr>
              <a:t>of Product X</a:t>
            </a:r>
          </a:p>
        </p:txBody>
      </p:sp>
      <p:sp>
        <p:nvSpPr>
          <p:cNvPr id="4105" name="Line 6"/>
          <p:cNvSpPr>
            <a:spLocks noChangeShapeType="1"/>
          </p:cNvSpPr>
          <p:nvPr/>
        </p:nvSpPr>
        <p:spPr bwMode="auto">
          <a:xfrm>
            <a:off x="1752600" y="3733800"/>
            <a:ext cx="6400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20589C"/>
          </a:solidFill>
          <a:ln w="9525">
            <a:solidFill>
              <a:srgbClr val="20589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 b="1">
              <a:latin typeface="Dotum" charset="-127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en-US" sz="3600" b="1">
                <a:solidFill>
                  <a:schemeClr val="bg1"/>
                </a:solidFill>
                <a:latin typeface="Tahoma" charset="0"/>
              </a:rPr>
              <a:t>Price Elasticity of Demand Formula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2673" y="1778924"/>
            <a:ext cx="8229600" cy="2500745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buClr>
                <a:srgbClr val="3399FF"/>
              </a:buClr>
              <a:buSzPct val="125000"/>
            </a:pPr>
            <a:r>
              <a:rPr lang="en-US" altLang="en-US" sz="3600" dirty="0"/>
              <a:t>Use the midpoint formula</a:t>
            </a:r>
          </a:p>
          <a:p>
            <a:pPr eaLnBrk="1" hangingPunct="1">
              <a:buClr>
                <a:srgbClr val="3399FF"/>
              </a:buClr>
              <a:buSzPct val="125000"/>
            </a:pPr>
            <a:r>
              <a:rPr lang="en-US" altLang="en-US" sz="3600" dirty="0"/>
              <a:t>Ensures consistent results</a:t>
            </a:r>
          </a:p>
          <a:p>
            <a:pPr eaLnBrk="1" hangingPunct="1">
              <a:buClr>
                <a:srgbClr val="3399FF"/>
              </a:buClr>
              <a:buSzPct val="125000"/>
            </a:pPr>
            <a:endParaRPr lang="en-US" altLang="en-US" sz="2800" dirty="0"/>
          </a:p>
          <a:p>
            <a:pPr eaLnBrk="1" hangingPunct="1">
              <a:spcBef>
                <a:spcPct val="0"/>
              </a:spcBef>
              <a:buClr>
                <a:srgbClr val="3399FF"/>
              </a:buClr>
              <a:buSzPct val="125000"/>
              <a:buFontTx/>
              <a:buNone/>
            </a:pPr>
            <a:r>
              <a:rPr lang="en-US" altLang="en-US" sz="2800" dirty="0"/>
              <a:t>	 			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Clr>
                <a:srgbClr val="3399FF"/>
              </a:buClr>
              <a:buSzPct val="125000"/>
              <a:buFontTx/>
              <a:buNone/>
            </a:pPr>
            <a:r>
              <a:rPr lang="en-US" altLang="en-US" sz="2800" b="1" dirty="0"/>
              <a:t>		     </a:t>
            </a:r>
            <a:r>
              <a:rPr lang="en-US" altLang="en-US" sz="2400" b="1" dirty="0"/>
              <a:t>Change in quantity	       Change in price</a:t>
            </a:r>
          </a:p>
          <a:p>
            <a:pPr eaLnBrk="1" hangingPunct="1">
              <a:spcBef>
                <a:spcPct val="0"/>
              </a:spcBef>
              <a:buClr>
                <a:srgbClr val="3399FF"/>
              </a:buClr>
              <a:buSzPct val="125000"/>
              <a:buFontTx/>
              <a:buNone/>
            </a:pPr>
            <a:r>
              <a:rPr lang="en-US" altLang="en-US" sz="2400" b="1" dirty="0"/>
              <a:t>	 	    Sum of quantities / 2	      Sum of prices / 2</a:t>
            </a:r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 rot="5400000">
            <a:off x="4457700" y="2171700"/>
            <a:ext cx="228600" cy="9144000"/>
          </a:xfrm>
          <a:prstGeom prst="rect">
            <a:avLst/>
          </a:prstGeom>
          <a:solidFill>
            <a:srgbClr val="522890"/>
          </a:solidFill>
          <a:ln w="9525">
            <a:solidFill>
              <a:srgbClr val="52289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6" name="Rectangle 5"/>
          <p:cNvSpPr>
            <a:spLocks noChangeArrowheads="1"/>
          </p:cNvSpPr>
          <p:nvPr/>
        </p:nvSpPr>
        <p:spPr bwMode="auto">
          <a:xfrm>
            <a:off x="0" y="6629400"/>
            <a:ext cx="4841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>
                <a:solidFill>
                  <a:srgbClr val="FFFFFF"/>
                </a:solidFill>
              </a:rPr>
              <a:t>LO1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981200" y="3810000"/>
            <a:ext cx="27432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486400" y="3810000"/>
            <a:ext cx="27432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9" name="TextBox 10"/>
          <p:cNvSpPr txBox="1">
            <a:spLocks noChangeArrowheads="1"/>
          </p:cNvSpPr>
          <p:nvPr/>
        </p:nvSpPr>
        <p:spPr bwMode="auto">
          <a:xfrm>
            <a:off x="762000" y="3505200"/>
            <a:ext cx="1066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800" b="1" dirty="0"/>
              <a:t>E</a:t>
            </a:r>
            <a:r>
              <a:rPr lang="en-US" altLang="en-US" sz="2800" b="1" baseline="-25000" dirty="0"/>
              <a:t>d</a:t>
            </a:r>
            <a:r>
              <a:rPr lang="en-US" altLang="en-US" sz="2800" dirty="0"/>
              <a:t>  </a:t>
            </a:r>
            <a:r>
              <a:rPr lang="en-US" altLang="en-US" sz="2800" b="1" dirty="0"/>
              <a:t>=</a:t>
            </a:r>
          </a:p>
        </p:txBody>
      </p:sp>
      <p:sp>
        <p:nvSpPr>
          <p:cNvPr id="5130" name="TextBox 12"/>
          <p:cNvSpPr txBox="1">
            <a:spLocks noChangeArrowheads="1"/>
          </p:cNvSpPr>
          <p:nvPr/>
        </p:nvSpPr>
        <p:spPr bwMode="auto">
          <a:xfrm>
            <a:off x="4953000" y="3590925"/>
            <a:ext cx="381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800"/>
              <a:t>÷</a:t>
            </a:r>
          </a:p>
        </p:txBody>
      </p:sp>
    </p:spTree>
    <p:extLst>
      <p:ext uri="{BB962C8B-B14F-4D97-AF65-F5344CB8AC3E}">
        <p14:creationId xmlns:p14="http://schemas.microsoft.com/office/powerpoint/2010/main" val="54236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20589C"/>
          </a:solidFill>
          <a:ln w="9525">
            <a:solidFill>
              <a:srgbClr val="20589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 b="1">
              <a:latin typeface="Dotum" charset="-127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en-US" sz="3600" b="1">
                <a:solidFill>
                  <a:schemeClr val="bg1"/>
                </a:solidFill>
                <a:latin typeface="Tahoma" charset="0"/>
              </a:rPr>
              <a:t>Price Elasticity of Demand Formula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229600" cy="4525963"/>
          </a:xfrm>
        </p:spPr>
        <p:txBody>
          <a:bodyPr/>
          <a:lstStyle/>
          <a:p>
            <a:pPr eaLnBrk="1" hangingPunct="1">
              <a:buClr>
                <a:srgbClr val="3399FF"/>
              </a:buClr>
              <a:buSzPct val="125000"/>
            </a:pPr>
            <a:r>
              <a:rPr lang="en-US" altLang="en-US" sz="3600" dirty="0"/>
              <a:t>Use percentages</a:t>
            </a:r>
          </a:p>
          <a:p>
            <a:pPr lvl="1" eaLnBrk="1" hangingPunct="1">
              <a:buClr>
                <a:srgbClr val="3399FF"/>
              </a:buClr>
              <a:buSzPct val="125000"/>
              <a:buFont typeface="Arial" charset="0"/>
              <a:buChar char="•"/>
            </a:pPr>
            <a:r>
              <a:rPr lang="en-US" altLang="en-US" sz="3600" dirty="0"/>
              <a:t>Unit free measure</a:t>
            </a:r>
          </a:p>
          <a:p>
            <a:pPr lvl="1" eaLnBrk="1" hangingPunct="1">
              <a:buClr>
                <a:srgbClr val="3399FF"/>
              </a:buClr>
              <a:buSzPct val="125000"/>
              <a:buFont typeface="Arial" charset="0"/>
              <a:buChar char="•"/>
            </a:pPr>
            <a:r>
              <a:rPr lang="en-US" altLang="en-US" sz="3600" dirty="0"/>
              <a:t>Compare responsiveness across products</a:t>
            </a:r>
          </a:p>
          <a:p>
            <a:pPr eaLnBrk="1" hangingPunct="1">
              <a:buClr>
                <a:srgbClr val="3399FF"/>
              </a:buClr>
              <a:buSzPct val="125000"/>
            </a:pPr>
            <a:r>
              <a:rPr lang="en-US" altLang="en-US" sz="3600" dirty="0"/>
              <a:t>Eliminate the minus sign</a:t>
            </a:r>
          </a:p>
          <a:p>
            <a:pPr lvl="1" eaLnBrk="1" hangingPunct="1">
              <a:buClr>
                <a:srgbClr val="3399FF"/>
              </a:buClr>
              <a:buSzPct val="125000"/>
              <a:buFont typeface="Arial" charset="0"/>
              <a:buChar char="•"/>
            </a:pPr>
            <a:r>
              <a:rPr lang="en-US" altLang="en-US" sz="3600" dirty="0"/>
              <a:t>Easier to compare elasticities</a:t>
            </a:r>
          </a:p>
        </p:txBody>
      </p:sp>
      <p:sp>
        <p:nvSpPr>
          <p:cNvPr id="6149" name="Rectangle 4"/>
          <p:cNvSpPr>
            <a:spLocks noChangeArrowheads="1"/>
          </p:cNvSpPr>
          <p:nvPr/>
        </p:nvSpPr>
        <p:spPr bwMode="auto">
          <a:xfrm rot="5400000">
            <a:off x="4457700" y="2171700"/>
            <a:ext cx="228600" cy="9144000"/>
          </a:xfrm>
          <a:prstGeom prst="rect">
            <a:avLst/>
          </a:prstGeom>
          <a:solidFill>
            <a:srgbClr val="522890"/>
          </a:solidFill>
          <a:ln w="9525">
            <a:solidFill>
              <a:srgbClr val="52289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50" name="Rectangle 5"/>
          <p:cNvSpPr>
            <a:spLocks noChangeArrowheads="1"/>
          </p:cNvSpPr>
          <p:nvPr/>
        </p:nvSpPr>
        <p:spPr bwMode="auto">
          <a:xfrm>
            <a:off x="0" y="6629400"/>
            <a:ext cx="4841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>
                <a:solidFill>
                  <a:srgbClr val="FFFFFF"/>
                </a:solidFill>
              </a:rPr>
              <a:t>LO1</a:t>
            </a:r>
          </a:p>
        </p:txBody>
      </p:sp>
    </p:spTree>
    <p:extLst>
      <p:ext uri="{BB962C8B-B14F-4D97-AF65-F5344CB8AC3E}">
        <p14:creationId xmlns:p14="http://schemas.microsoft.com/office/powerpoint/2010/main" val="266935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20589C"/>
          </a:solidFill>
          <a:ln w="9525">
            <a:solidFill>
              <a:srgbClr val="20589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 b="1">
              <a:latin typeface="Dotum" charset="-127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en-US" sz="3600" b="1">
                <a:solidFill>
                  <a:schemeClr val="bg1"/>
                </a:solidFill>
                <a:latin typeface="Tahoma" charset="0"/>
              </a:rPr>
              <a:t>Interpretation of Elasticity of Demand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5133" y="1295400"/>
            <a:ext cx="8229600" cy="4525963"/>
          </a:xfrm>
        </p:spPr>
        <p:txBody>
          <a:bodyPr/>
          <a:lstStyle/>
          <a:p>
            <a:pPr lvl="2" eaLnBrk="1" hangingPunct="1">
              <a:buClr>
                <a:srgbClr val="3399FF"/>
              </a:buClr>
              <a:buSzPct val="125000"/>
            </a:pPr>
            <a:r>
              <a:rPr lang="en-US" altLang="en-US" sz="3600" dirty="0"/>
              <a:t> E</a:t>
            </a:r>
            <a:r>
              <a:rPr lang="en-US" altLang="en-US" sz="3600" baseline="-25000" dirty="0"/>
              <a:t>d</a:t>
            </a:r>
            <a:r>
              <a:rPr lang="en-US" altLang="en-US" sz="3600" dirty="0"/>
              <a:t> &gt; 1 demand is elastic</a:t>
            </a:r>
          </a:p>
          <a:p>
            <a:pPr lvl="2" eaLnBrk="1" hangingPunct="1">
              <a:buClr>
                <a:srgbClr val="3399FF"/>
              </a:buClr>
              <a:buSzPct val="125000"/>
            </a:pPr>
            <a:r>
              <a:rPr lang="en-US" altLang="en-US" sz="3600" dirty="0"/>
              <a:t> E</a:t>
            </a:r>
            <a:r>
              <a:rPr lang="en-US" altLang="en-US" sz="3600" baseline="-25000" dirty="0"/>
              <a:t>d</a:t>
            </a:r>
            <a:r>
              <a:rPr lang="en-US" altLang="en-US" sz="3600" dirty="0"/>
              <a:t> = 1 demand is unit elastic</a:t>
            </a:r>
          </a:p>
          <a:p>
            <a:pPr lvl="2" eaLnBrk="1" hangingPunct="1">
              <a:buClr>
                <a:srgbClr val="3399FF"/>
              </a:buClr>
              <a:buSzPct val="125000"/>
            </a:pPr>
            <a:r>
              <a:rPr lang="en-US" altLang="en-US" sz="3600" dirty="0"/>
              <a:t> E</a:t>
            </a:r>
            <a:r>
              <a:rPr lang="en-US" altLang="en-US" sz="3600" baseline="-25000" dirty="0"/>
              <a:t>d</a:t>
            </a:r>
            <a:r>
              <a:rPr lang="en-US" altLang="en-US" sz="3600" dirty="0"/>
              <a:t> &lt; 1 demand is </a:t>
            </a:r>
            <a:r>
              <a:rPr lang="en-US" altLang="en-US" sz="3600" dirty="0" smtClean="0"/>
              <a:t>inelastic</a:t>
            </a:r>
          </a:p>
          <a:p>
            <a:pPr marL="548640" lvl="2" indent="0" eaLnBrk="1" hangingPunct="1">
              <a:buClr>
                <a:srgbClr val="3399FF"/>
              </a:buClr>
              <a:buSzPct val="125000"/>
              <a:buNone/>
            </a:pPr>
            <a:r>
              <a:rPr lang="en-US" altLang="en-US" sz="3600" dirty="0" smtClean="0"/>
              <a:t> </a:t>
            </a:r>
          </a:p>
          <a:p>
            <a:pPr lvl="2" eaLnBrk="1" hangingPunct="1">
              <a:buClr>
                <a:srgbClr val="3399FF"/>
              </a:buClr>
              <a:buSzPct val="125000"/>
            </a:pPr>
            <a:r>
              <a:rPr lang="en-US" altLang="en-US" sz="3600" dirty="0" smtClean="0"/>
              <a:t>Extreme </a:t>
            </a:r>
            <a:r>
              <a:rPr lang="en-US" altLang="en-US" sz="3600" dirty="0"/>
              <a:t>cases</a:t>
            </a:r>
          </a:p>
          <a:p>
            <a:pPr lvl="3" eaLnBrk="1" hangingPunct="1">
              <a:buClr>
                <a:srgbClr val="3399FF"/>
              </a:buClr>
              <a:buSzPct val="125000"/>
              <a:buFont typeface="Arial" charset="0"/>
              <a:buChar char="•"/>
            </a:pPr>
            <a:r>
              <a:rPr lang="en-US" altLang="en-US" sz="3200" dirty="0"/>
              <a:t> </a:t>
            </a:r>
            <a:r>
              <a:rPr lang="en-US" altLang="en-US" sz="3600" dirty="0"/>
              <a:t>Perfectly inelastic</a:t>
            </a:r>
          </a:p>
          <a:p>
            <a:pPr lvl="3" eaLnBrk="1" hangingPunct="1">
              <a:buClr>
                <a:srgbClr val="3399FF"/>
              </a:buClr>
              <a:buSzPct val="125000"/>
              <a:buFont typeface="Arial" charset="0"/>
              <a:buChar char="•"/>
            </a:pPr>
            <a:r>
              <a:rPr lang="en-US" altLang="en-US" sz="3600" dirty="0"/>
              <a:t> Perfectly elastic</a:t>
            </a:r>
          </a:p>
        </p:txBody>
      </p:sp>
      <p:sp>
        <p:nvSpPr>
          <p:cNvPr id="7173" name="Rectangle 4"/>
          <p:cNvSpPr>
            <a:spLocks noChangeArrowheads="1"/>
          </p:cNvSpPr>
          <p:nvPr/>
        </p:nvSpPr>
        <p:spPr bwMode="auto">
          <a:xfrm rot="5400000">
            <a:off x="4457700" y="2171700"/>
            <a:ext cx="228600" cy="9144000"/>
          </a:xfrm>
          <a:prstGeom prst="rect">
            <a:avLst/>
          </a:prstGeom>
          <a:solidFill>
            <a:srgbClr val="522890"/>
          </a:solidFill>
          <a:ln w="9525">
            <a:solidFill>
              <a:srgbClr val="52289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74" name="Rectangle 5"/>
          <p:cNvSpPr>
            <a:spLocks noChangeArrowheads="1"/>
          </p:cNvSpPr>
          <p:nvPr/>
        </p:nvSpPr>
        <p:spPr bwMode="auto">
          <a:xfrm>
            <a:off x="0" y="6629400"/>
            <a:ext cx="4841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>
                <a:solidFill>
                  <a:srgbClr val="FFFFFF"/>
                </a:solidFill>
              </a:rPr>
              <a:t>LO1</a:t>
            </a:r>
          </a:p>
        </p:txBody>
      </p:sp>
    </p:spTree>
    <p:extLst>
      <p:ext uri="{BB962C8B-B14F-4D97-AF65-F5344CB8AC3E}">
        <p14:creationId xmlns:p14="http://schemas.microsoft.com/office/powerpoint/2010/main" val="1078349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gridlin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600200"/>
            <a:ext cx="4767263" cy="384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5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20589C"/>
          </a:solidFill>
          <a:ln w="9525">
            <a:solidFill>
              <a:srgbClr val="20589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 b="1">
              <a:latin typeface="Dotum" charset="-127"/>
            </a:endParaRP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en-US" sz="3600" b="1">
                <a:solidFill>
                  <a:schemeClr val="bg1"/>
                </a:solidFill>
                <a:latin typeface="Tahoma" charset="0"/>
              </a:rPr>
              <a:t>Extreme Cases</a:t>
            </a: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 rot="5400000">
            <a:off x="4457700" y="2171700"/>
            <a:ext cx="228600" cy="9144000"/>
          </a:xfrm>
          <a:prstGeom prst="rect">
            <a:avLst/>
          </a:prstGeom>
          <a:solidFill>
            <a:srgbClr val="522890"/>
          </a:solidFill>
          <a:ln w="9525">
            <a:solidFill>
              <a:srgbClr val="52289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0" y="6629400"/>
            <a:ext cx="4841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>
                <a:solidFill>
                  <a:srgbClr val="FFFFFF"/>
                </a:solidFill>
              </a:rPr>
              <a:t>LO1</a:t>
            </a:r>
          </a:p>
        </p:txBody>
      </p:sp>
      <p:sp>
        <p:nvSpPr>
          <p:cNvPr id="9222" name="Line 24"/>
          <p:cNvSpPr>
            <a:spLocks noChangeShapeType="1"/>
          </p:cNvSpPr>
          <p:nvPr/>
        </p:nvSpPr>
        <p:spPr bwMode="auto">
          <a:xfrm rot="60000" flipH="1" flipV="1">
            <a:off x="4311650" y="1676400"/>
            <a:ext cx="46038" cy="3627438"/>
          </a:xfrm>
          <a:prstGeom prst="line">
            <a:avLst/>
          </a:prstGeom>
          <a:noFill/>
          <a:ln w="57150">
            <a:solidFill>
              <a:srgbClr val="66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3" name="Text Box 26"/>
          <p:cNvSpPr txBox="1">
            <a:spLocks noChangeArrowheads="1"/>
          </p:cNvSpPr>
          <p:nvPr/>
        </p:nvSpPr>
        <p:spPr bwMode="auto">
          <a:xfrm>
            <a:off x="4419600" y="1524000"/>
            <a:ext cx="465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 b="1" i="1"/>
              <a:t>D</a:t>
            </a:r>
            <a:r>
              <a:rPr lang="en-US" altLang="en-US" sz="2000" b="1" i="1" baseline="-25000"/>
              <a:t>1</a:t>
            </a:r>
            <a:endParaRPr lang="en-US" altLang="en-US" sz="2000" b="1" baseline="-25000"/>
          </a:p>
        </p:txBody>
      </p:sp>
      <p:sp>
        <p:nvSpPr>
          <p:cNvPr id="9224" name="Text Box 29"/>
          <p:cNvSpPr txBox="1">
            <a:spLocks noChangeArrowheads="1"/>
          </p:cNvSpPr>
          <p:nvPr/>
        </p:nvSpPr>
        <p:spPr bwMode="auto">
          <a:xfrm>
            <a:off x="1812925" y="1524000"/>
            <a:ext cx="355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 b="1"/>
              <a:t>P</a:t>
            </a:r>
            <a:endParaRPr lang="en-US" altLang="en-US" sz="2000" b="1" baseline="-25000"/>
          </a:p>
        </p:txBody>
      </p:sp>
      <p:sp>
        <p:nvSpPr>
          <p:cNvPr id="9225" name="Text Box 28"/>
          <p:cNvSpPr txBox="1">
            <a:spLocks noChangeArrowheads="1"/>
          </p:cNvSpPr>
          <p:nvPr/>
        </p:nvSpPr>
        <p:spPr bwMode="auto">
          <a:xfrm>
            <a:off x="2228850" y="5257800"/>
            <a:ext cx="43815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 sz="2800"/>
          </a:p>
          <a:p>
            <a:pPr algn="ctr" eaLnBrk="1" hangingPunct="1"/>
            <a:r>
              <a:rPr lang="en-US" altLang="en-US" sz="2800"/>
              <a:t>Perfectly inelastic demand</a:t>
            </a:r>
          </a:p>
        </p:txBody>
      </p:sp>
      <p:sp>
        <p:nvSpPr>
          <p:cNvPr id="9228" name="TextBox 80"/>
          <p:cNvSpPr txBox="1">
            <a:spLocks noChangeArrowheads="1"/>
          </p:cNvSpPr>
          <p:nvPr/>
        </p:nvSpPr>
        <p:spPr bwMode="auto">
          <a:xfrm>
            <a:off x="5410200" y="1981200"/>
            <a:ext cx="17526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 b="1"/>
              <a:t>Perfectly inelastic demand</a:t>
            </a:r>
          </a:p>
          <a:p>
            <a:pPr eaLnBrk="1" hangingPunct="1"/>
            <a:r>
              <a:rPr lang="en-US" altLang="en-US" sz="2000" b="1"/>
              <a:t>(Ed = 0)</a:t>
            </a:r>
          </a:p>
        </p:txBody>
      </p:sp>
      <p:cxnSp>
        <p:nvCxnSpPr>
          <p:cNvPr id="83" name="Straight Connector 82"/>
          <p:cNvCxnSpPr/>
          <p:nvPr/>
        </p:nvCxnSpPr>
        <p:spPr>
          <a:xfrm rot="10800000" flipV="1">
            <a:off x="4572000" y="2362200"/>
            <a:ext cx="762000" cy="609600"/>
          </a:xfrm>
          <a:prstGeom prst="line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30" name="Rectangle 13"/>
          <p:cNvSpPr>
            <a:spLocks noChangeArrowheads="1"/>
          </p:cNvSpPr>
          <p:nvPr/>
        </p:nvSpPr>
        <p:spPr bwMode="auto">
          <a:xfrm>
            <a:off x="1828800" y="5116513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1"/>
              <a:t>0</a:t>
            </a:r>
            <a:endParaRPr lang="en-US" altLang="en-US" b="1" baseline="-25000"/>
          </a:p>
        </p:txBody>
      </p:sp>
    </p:spTree>
    <p:extLst>
      <p:ext uri="{BB962C8B-B14F-4D97-AF65-F5344CB8AC3E}">
        <p14:creationId xmlns:p14="http://schemas.microsoft.com/office/powerpoint/2010/main" val="753503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 animBg="1"/>
      <p:bldP spid="9223" grpId="0"/>
      <p:bldP spid="9224" grpId="0"/>
      <p:bldP spid="9225" grpId="0"/>
      <p:bldP spid="9228" grpId="0"/>
      <p:bldP spid="92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gridlin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600200"/>
            <a:ext cx="4767263" cy="384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Rectangle 5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20589C"/>
          </a:solidFill>
          <a:ln w="9525">
            <a:solidFill>
              <a:srgbClr val="20589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 b="1">
              <a:latin typeface="Dotum" charset="-127"/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en-US" sz="3600" b="1">
                <a:solidFill>
                  <a:schemeClr val="bg1"/>
                </a:solidFill>
                <a:latin typeface="Tahoma" charset="0"/>
              </a:rPr>
              <a:t>Extreme Cases</a:t>
            </a:r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 rot="5400000">
            <a:off x="4457700" y="2171700"/>
            <a:ext cx="228600" cy="9144000"/>
          </a:xfrm>
          <a:prstGeom prst="rect">
            <a:avLst/>
          </a:prstGeom>
          <a:solidFill>
            <a:srgbClr val="522890"/>
          </a:solidFill>
          <a:ln w="9525">
            <a:solidFill>
              <a:srgbClr val="52289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0" y="6629400"/>
            <a:ext cx="4841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>
                <a:solidFill>
                  <a:srgbClr val="FFFFFF"/>
                </a:solidFill>
              </a:rPr>
              <a:t>LO1</a:t>
            </a:r>
          </a:p>
        </p:txBody>
      </p:sp>
      <p:sp>
        <p:nvSpPr>
          <p:cNvPr id="11270" name="Line 24"/>
          <p:cNvSpPr>
            <a:spLocks noChangeShapeType="1"/>
          </p:cNvSpPr>
          <p:nvPr/>
        </p:nvSpPr>
        <p:spPr bwMode="auto">
          <a:xfrm>
            <a:off x="2209800" y="3581400"/>
            <a:ext cx="4572000" cy="0"/>
          </a:xfrm>
          <a:prstGeom prst="line">
            <a:avLst/>
          </a:prstGeom>
          <a:noFill/>
          <a:ln w="57150">
            <a:solidFill>
              <a:srgbClr val="66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1" name="Text Box 28"/>
          <p:cNvSpPr txBox="1">
            <a:spLocks noChangeArrowheads="1"/>
          </p:cNvSpPr>
          <p:nvPr/>
        </p:nvSpPr>
        <p:spPr bwMode="auto">
          <a:xfrm>
            <a:off x="2505075" y="5334000"/>
            <a:ext cx="41021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 sz="2800"/>
          </a:p>
          <a:p>
            <a:pPr eaLnBrk="1" hangingPunct="1"/>
            <a:r>
              <a:rPr lang="en-US" altLang="en-US" sz="2800"/>
              <a:t>Perfectly elastic demand</a:t>
            </a:r>
          </a:p>
        </p:txBody>
      </p:sp>
      <p:sp>
        <p:nvSpPr>
          <p:cNvPr id="11272" name="Text Box 29"/>
          <p:cNvSpPr txBox="1">
            <a:spLocks noChangeArrowheads="1"/>
          </p:cNvSpPr>
          <p:nvPr/>
        </p:nvSpPr>
        <p:spPr bwMode="auto">
          <a:xfrm>
            <a:off x="1828800" y="1428750"/>
            <a:ext cx="355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 b="1"/>
              <a:t>P</a:t>
            </a:r>
            <a:endParaRPr lang="en-US" altLang="en-US" sz="2000" b="1" baseline="-25000"/>
          </a:p>
        </p:txBody>
      </p:sp>
      <p:sp>
        <p:nvSpPr>
          <p:cNvPr id="11273" name="Text Box 26"/>
          <p:cNvSpPr txBox="1">
            <a:spLocks noChangeArrowheads="1"/>
          </p:cNvSpPr>
          <p:nvPr/>
        </p:nvSpPr>
        <p:spPr bwMode="auto">
          <a:xfrm>
            <a:off x="6858000" y="3333750"/>
            <a:ext cx="465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 b="1" i="1"/>
              <a:t>D</a:t>
            </a:r>
            <a:r>
              <a:rPr lang="en-US" altLang="en-US" sz="2000" b="1" baseline="-25000"/>
              <a:t>2</a:t>
            </a:r>
          </a:p>
        </p:txBody>
      </p:sp>
      <p:sp>
        <p:nvSpPr>
          <p:cNvPr id="11276" name="TextBox 66"/>
          <p:cNvSpPr txBox="1">
            <a:spLocks noChangeArrowheads="1"/>
          </p:cNvSpPr>
          <p:nvPr/>
        </p:nvSpPr>
        <p:spPr bwMode="auto">
          <a:xfrm>
            <a:off x="5105400" y="3752850"/>
            <a:ext cx="17526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1"/>
              <a:t>Perfectly elastic</a:t>
            </a:r>
          </a:p>
          <a:p>
            <a:pPr eaLnBrk="1" hangingPunct="1"/>
            <a:r>
              <a:rPr lang="en-US" altLang="en-US" b="1"/>
              <a:t>demand</a:t>
            </a:r>
          </a:p>
          <a:p>
            <a:pPr eaLnBrk="1" hangingPunct="1"/>
            <a:r>
              <a:rPr lang="en-US" altLang="en-US" b="1"/>
              <a:t>(Ed = ∞)</a:t>
            </a:r>
          </a:p>
        </p:txBody>
      </p:sp>
      <p:sp>
        <p:nvSpPr>
          <p:cNvPr id="13" name="Text Box 29"/>
          <p:cNvSpPr txBox="1">
            <a:spLocks noChangeArrowheads="1"/>
          </p:cNvSpPr>
          <p:nvPr/>
        </p:nvSpPr>
        <p:spPr bwMode="auto">
          <a:xfrm>
            <a:off x="1828800" y="516255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 b="1"/>
              <a:t>0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rot="10800000">
            <a:off x="4495800" y="3733800"/>
            <a:ext cx="6096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507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0" grpId="0" animBg="1"/>
      <p:bldP spid="11271" grpId="0"/>
      <p:bldP spid="11272" grpId="0"/>
      <p:bldP spid="11273" grpId="0"/>
      <p:bldP spid="11276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20589C"/>
          </a:solidFill>
          <a:ln w="9525">
            <a:solidFill>
              <a:srgbClr val="20589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 b="1">
              <a:latin typeface="Dotum" charset="-127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en-US" sz="3600" b="1">
                <a:solidFill>
                  <a:schemeClr val="bg1"/>
                </a:solidFill>
                <a:latin typeface="Tahoma" charset="0"/>
              </a:rPr>
              <a:t>Total Revenue Test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 rot="5400000">
            <a:off x="4457700" y="2171700"/>
            <a:ext cx="228600" cy="9144000"/>
          </a:xfrm>
          <a:prstGeom prst="rect">
            <a:avLst/>
          </a:prstGeom>
          <a:solidFill>
            <a:srgbClr val="522890"/>
          </a:solidFill>
          <a:ln w="9525">
            <a:solidFill>
              <a:srgbClr val="52289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45" name="Content Placeholder 8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>
              <a:buClr>
                <a:srgbClr val="3399FF"/>
              </a:buClr>
              <a:buSzPct val="125000"/>
            </a:pPr>
            <a:r>
              <a:rPr lang="en-US" altLang="en-US" sz="3600" dirty="0"/>
              <a:t>Total Revenue = Price x Quantity</a:t>
            </a:r>
          </a:p>
          <a:p>
            <a:pPr>
              <a:buClr>
                <a:srgbClr val="3399FF"/>
              </a:buClr>
              <a:buSzPct val="125000"/>
            </a:pPr>
            <a:r>
              <a:rPr lang="en-US" altLang="en-US" sz="3600" dirty="0"/>
              <a:t>Inelastic demand</a:t>
            </a:r>
          </a:p>
          <a:p>
            <a:pPr lvl="1">
              <a:buClr>
                <a:srgbClr val="3399FF"/>
              </a:buClr>
              <a:buSzPct val="125000"/>
              <a:buFont typeface="Arial" charset="0"/>
              <a:buChar char="•"/>
            </a:pPr>
            <a:r>
              <a:rPr lang="en-US" altLang="en-US" sz="3600" dirty="0"/>
              <a:t>P and TR move in the same direction</a:t>
            </a:r>
          </a:p>
          <a:p>
            <a:pPr>
              <a:buClr>
                <a:srgbClr val="3399FF"/>
              </a:buClr>
              <a:buSzPct val="125000"/>
            </a:pPr>
            <a:r>
              <a:rPr lang="en-US" altLang="en-US" sz="3600" dirty="0"/>
              <a:t>Elastic demand</a:t>
            </a:r>
          </a:p>
          <a:p>
            <a:pPr lvl="1">
              <a:buClr>
                <a:srgbClr val="3399FF"/>
              </a:buClr>
              <a:buSzPct val="125000"/>
              <a:buFont typeface="Arial" charset="0"/>
              <a:buChar char="•"/>
            </a:pPr>
            <a:r>
              <a:rPr lang="en-US" altLang="en-US" sz="3600" dirty="0"/>
              <a:t>P and TR move in opposite directions</a:t>
            </a:r>
          </a:p>
        </p:txBody>
      </p:sp>
      <p:sp>
        <p:nvSpPr>
          <p:cNvPr id="10246" name="Rectangle 5"/>
          <p:cNvSpPr>
            <a:spLocks noChangeArrowheads="1"/>
          </p:cNvSpPr>
          <p:nvPr/>
        </p:nvSpPr>
        <p:spPr bwMode="auto">
          <a:xfrm>
            <a:off x="0" y="6629400"/>
            <a:ext cx="4841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>
                <a:solidFill>
                  <a:srgbClr val="FFFFFF"/>
                </a:solidFill>
              </a:rPr>
              <a:t>LO2</a:t>
            </a:r>
          </a:p>
        </p:txBody>
      </p:sp>
    </p:spTree>
    <p:extLst>
      <p:ext uri="{BB962C8B-B14F-4D97-AF65-F5344CB8AC3E}">
        <p14:creationId xmlns:p14="http://schemas.microsoft.com/office/powerpoint/2010/main" val="2086556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8E89CD47-BF55-4DDE-B823-2283AA7E76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20762</TotalTime>
  <Words>735</Words>
  <Application>Microsoft Macintosh PowerPoint</Application>
  <PresentationFormat>On-screen Show (4:3)</PresentationFormat>
  <Paragraphs>206</Paragraphs>
  <Slides>19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Bookman Old Style</vt:lpstr>
      <vt:lpstr>Century Gothic</vt:lpstr>
      <vt:lpstr>Dotum</vt:lpstr>
      <vt:lpstr>Rockwell Extra Bold</vt:lpstr>
      <vt:lpstr>Wingdings</vt:lpstr>
      <vt:lpstr>Arial</vt:lpstr>
      <vt:lpstr>Calibri</vt:lpstr>
      <vt:lpstr>Tahoma</vt:lpstr>
      <vt:lpstr>Wood Type</vt:lpstr>
      <vt:lpstr>Elasticity</vt:lpstr>
      <vt:lpstr>Price Elasticity of Demand</vt:lpstr>
      <vt:lpstr>Price Elasticity of Demand Formula</vt:lpstr>
      <vt:lpstr>Price Elasticity of Demand Formula</vt:lpstr>
      <vt:lpstr>Price Elasticity of Demand Formula</vt:lpstr>
      <vt:lpstr>Interpretation of Elasticity of Demand</vt:lpstr>
      <vt:lpstr>Extreme Cases</vt:lpstr>
      <vt:lpstr>Extreme Cases</vt:lpstr>
      <vt:lpstr>Total Revenue Test</vt:lpstr>
      <vt:lpstr>The relation between price elasticity of demand and total revenue.</vt:lpstr>
      <vt:lpstr>Summary of Price Elasticity of Demand</vt:lpstr>
      <vt:lpstr>Determinants of Elasticity of Demand</vt:lpstr>
      <vt:lpstr>Cross Elasticity of Demand</vt:lpstr>
      <vt:lpstr>Income Elasticity of Demand</vt:lpstr>
      <vt:lpstr>Ex,y and Ei</vt:lpstr>
      <vt:lpstr>Price Elasticity of Supply</vt:lpstr>
      <vt:lpstr>Price Elasticity of Supply</vt:lpstr>
      <vt:lpstr> Impact of Time on Elasticity</vt:lpstr>
      <vt:lpstr>Reading Assignment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Central Concepts of Economics</dc:title>
  <dc:creator>Sadeeqa Khan</dc:creator>
  <cp:lastModifiedBy>Sadeeqa Khan</cp:lastModifiedBy>
  <cp:revision>70</cp:revision>
  <dcterms:created xsi:type="dcterms:W3CDTF">2023-01-10T17:16:02Z</dcterms:created>
  <dcterms:modified xsi:type="dcterms:W3CDTF">2023-03-02T06:51:08Z</dcterms:modified>
</cp:coreProperties>
</file>