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55" r:id="rId1"/>
  </p:sldMasterIdLst>
  <p:notesMasterIdLst>
    <p:notesMasterId r:id="rId15"/>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592"/>
    <p:restoredTop sz="94194"/>
  </p:normalViewPr>
  <p:slideViewPr>
    <p:cSldViewPr snapToGrid="0" snapToObjects="1">
      <p:cViewPr varScale="1">
        <p:scale>
          <a:sx n="77" d="100"/>
          <a:sy n="77" d="100"/>
        </p:scale>
        <p:origin x="4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16AD52-0B8D-9541-8F76-B9DF65FDE998}" type="datetimeFigureOut">
              <a:rPr lang="en-US" smtClean="0"/>
              <a:t>3/9/23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82662A-A6F0-6944-BCD4-20EAC7A1671C}" type="slidenum">
              <a:rPr lang="en-US" smtClean="0"/>
              <a:t>‹#›</a:t>
            </a:fld>
            <a:endParaRPr lang="en-US"/>
          </a:p>
        </p:txBody>
      </p:sp>
    </p:spTree>
    <p:extLst>
      <p:ext uri="{BB962C8B-B14F-4D97-AF65-F5344CB8AC3E}">
        <p14:creationId xmlns:p14="http://schemas.microsoft.com/office/powerpoint/2010/main" val="307601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8CF41D9-15E4-194D-BEC2-8778AA9EC24D}" type="slidenum">
              <a:rPr lang="en-US" altLang="en-US"/>
              <a:pPr eaLnBrk="1" hangingPunct="1"/>
              <a:t>2</a:t>
            </a:fld>
            <a:endParaRPr lang="en-US" altLang="en-US"/>
          </a:p>
        </p:txBody>
      </p:sp>
      <p:sp>
        <p:nvSpPr>
          <p:cNvPr id="17411" name="Rectangle 2"/>
          <p:cNvSpPr>
            <a:spLocks noRot="1" noChangeArrowheads="1" noTextEdit="1"/>
          </p:cNvSpPr>
          <p:nvPr>
            <p:ph type="sldImg"/>
          </p:nvPr>
        </p:nvSpPr>
        <p:spPr>
          <a:ln/>
        </p:spPr>
      </p:sp>
      <p:sp>
        <p:nvSpPr>
          <p:cNvPr id="29700" name="Rectangle 3"/>
          <p:cNvSpPr>
            <a:spLocks noGrp="1" noChangeArrowheads="1"/>
          </p:cNvSpPr>
          <p:nvPr>
            <p:ph type="body" idx="1"/>
          </p:nvPr>
        </p:nvSpPr>
        <p:spPr>
          <a:ln/>
        </p:spPr>
        <p:txBody>
          <a:bodyPr/>
          <a:lstStyle/>
          <a:p>
            <a:pPr eaLnBrk="1" hangingPunct="1">
              <a:defRPr/>
            </a:pPr>
            <a:endParaRPr lang="en-US" dirty="0" smtClean="0">
              <a:latin typeface="+mn-lt"/>
            </a:endParaRPr>
          </a:p>
        </p:txBody>
      </p:sp>
    </p:spTree>
    <p:extLst>
      <p:ext uri="{BB962C8B-B14F-4D97-AF65-F5344CB8AC3E}">
        <p14:creationId xmlns:p14="http://schemas.microsoft.com/office/powerpoint/2010/main" val="1283741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BCDC3EF-289E-3847-B770-063EA755A822}" type="slidenum">
              <a:rPr lang="en-US" altLang="en-US"/>
              <a:pPr eaLnBrk="1" hangingPunct="1"/>
              <a:t>3</a:t>
            </a:fld>
            <a:endParaRPr lang="en-US" altLang="en-US"/>
          </a:p>
        </p:txBody>
      </p:sp>
      <p:sp>
        <p:nvSpPr>
          <p:cNvPr id="18435" name="Rectangle 2"/>
          <p:cNvSpPr>
            <a:spLocks noRot="1" noChangeArrowheads="1" noTextEdit="1"/>
          </p:cNvSpPr>
          <p:nvPr>
            <p:ph type="sldImg"/>
          </p:nvPr>
        </p:nvSpPr>
        <p:spPr>
          <a:ln/>
        </p:spPr>
      </p:sp>
      <p:sp>
        <p:nvSpPr>
          <p:cNvPr id="29700" name="Rectangle 3"/>
          <p:cNvSpPr>
            <a:spLocks noGrp="1" noChangeArrowheads="1"/>
          </p:cNvSpPr>
          <p:nvPr>
            <p:ph type="body" idx="1"/>
          </p:nvPr>
        </p:nvSpPr>
        <p:spPr>
          <a:ln/>
        </p:spPr>
        <p:txBody>
          <a:bodyPr/>
          <a:lstStyle/>
          <a:p>
            <a:pPr eaLnBrk="1" hangingPunct="1">
              <a:defRPr/>
            </a:pPr>
            <a:endParaRPr lang="en-US" dirty="0" smtClean="0">
              <a:latin typeface="+mn-lt"/>
            </a:endParaRPr>
          </a:p>
        </p:txBody>
      </p:sp>
    </p:spTree>
    <p:extLst>
      <p:ext uri="{BB962C8B-B14F-4D97-AF65-F5344CB8AC3E}">
        <p14:creationId xmlns:p14="http://schemas.microsoft.com/office/powerpoint/2010/main" val="1438658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30FA28B-EF78-A14A-8642-7B003F17F057}" type="slidenum">
              <a:rPr lang="en-US" altLang="en-US"/>
              <a:pPr eaLnBrk="1" hangingPunct="1"/>
              <a:t>4</a:t>
            </a:fld>
            <a:endParaRPr lang="en-US" altLang="en-US"/>
          </a:p>
        </p:txBody>
      </p:sp>
      <p:sp>
        <p:nvSpPr>
          <p:cNvPr id="19459" name="Rectangle 2"/>
          <p:cNvSpPr>
            <a:spLocks noRo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tLang="en-US">
              <a:latin typeface="Calibri" charset="0"/>
            </a:endParaRPr>
          </a:p>
        </p:txBody>
      </p:sp>
    </p:spTree>
    <p:extLst>
      <p:ext uri="{BB962C8B-B14F-4D97-AF65-F5344CB8AC3E}">
        <p14:creationId xmlns:p14="http://schemas.microsoft.com/office/powerpoint/2010/main" val="322124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FAF83BD-B9E7-CC40-80AD-21DAF517B0AA}" type="slidenum">
              <a:rPr lang="en-US" altLang="en-US"/>
              <a:pPr eaLnBrk="1" hangingPunct="1"/>
              <a:t>5</a:t>
            </a:fld>
            <a:endParaRPr lang="en-US" altLang="en-US"/>
          </a:p>
        </p:txBody>
      </p:sp>
      <p:sp>
        <p:nvSpPr>
          <p:cNvPr id="20483" name="Rectangle 2"/>
          <p:cNvSpPr>
            <a:spLocks noRo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Calibri" charset="0"/>
            </a:endParaRPr>
          </a:p>
        </p:txBody>
      </p:sp>
    </p:spTree>
    <p:extLst>
      <p:ext uri="{BB962C8B-B14F-4D97-AF65-F5344CB8AC3E}">
        <p14:creationId xmlns:p14="http://schemas.microsoft.com/office/powerpoint/2010/main" val="1420341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9B9C2E5-3BD7-E240-876D-AD0CE52D1C05}" type="slidenum">
              <a:rPr lang="en-US" altLang="en-US"/>
              <a:pPr eaLnBrk="1" hangingPunct="1"/>
              <a:t>7</a:t>
            </a:fld>
            <a:endParaRPr lang="en-US" altLang="en-US"/>
          </a:p>
        </p:txBody>
      </p:sp>
      <p:sp>
        <p:nvSpPr>
          <p:cNvPr id="21507" name="Rectangle 2"/>
          <p:cNvSpPr>
            <a:spLocks noRot="1" noChangeArrowheads="1" noTextEdit="1"/>
          </p:cNvSpPr>
          <p:nvPr>
            <p:ph type="sldImg"/>
          </p:nvPr>
        </p:nvSpPr>
        <p:spPr>
          <a:ln/>
        </p:spPr>
      </p:sp>
      <p:sp>
        <p:nvSpPr>
          <p:cNvPr id="32772" name="Rectangle 3"/>
          <p:cNvSpPr>
            <a:spLocks noGrp="1" noChangeArrowheads="1"/>
          </p:cNvSpPr>
          <p:nvPr>
            <p:ph type="body" idx="1"/>
          </p:nvPr>
        </p:nvSpPr>
        <p:spPr>
          <a:ln/>
        </p:spPr>
        <p:txBody>
          <a:bodyPr/>
          <a:lstStyle/>
          <a:p>
            <a:pPr eaLnBrk="1" hangingPunct="1">
              <a:buClr>
                <a:srgbClr val="3399FF"/>
              </a:buClr>
              <a:buSzPct val="125000"/>
              <a:defRPr/>
            </a:pPr>
            <a:endParaRPr lang="en-US" dirty="0" smtClean="0">
              <a:latin typeface="+mn-lt"/>
            </a:endParaRPr>
          </a:p>
        </p:txBody>
      </p:sp>
    </p:spTree>
    <p:extLst>
      <p:ext uri="{BB962C8B-B14F-4D97-AF65-F5344CB8AC3E}">
        <p14:creationId xmlns:p14="http://schemas.microsoft.com/office/powerpoint/2010/main" val="127911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D26E8DC-C769-934A-84E4-C6A3B9B9BD8E}" type="slidenum">
              <a:rPr lang="en-US" altLang="en-US"/>
              <a:pPr eaLnBrk="1" hangingPunct="1"/>
              <a:t>8</a:t>
            </a:fld>
            <a:endParaRPr lang="en-US" altLang="en-US"/>
          </a:p>
        </p:txBody>
      </p:sp>
      <p:sp>
        <p:nvSpPr>
          <p:cNvPr id="22531" name="Rectangle 2"/>
          <p:cNvSpPr>
            <a:spLocks noRot="1" noChangeArrowheads="1" noTextEdit="1"/>
          </p:cNvSpPr>
          <p:nvPr>
            <p:ph type="sldImg"/>
          </p:nvPr>
        </p:nvSpPr>
        <p:spPr>
          <a:ln/>
        </p:spPr>
      </p:sp>
      <p:sp>
        <p:nvSpPr>
          <p:cNvPr id="33796" name="Rectangle 3"/>
          <p:cNvSpPr>
            <a:spLocks noGrp="1" noChangeArrowheads="1"/>
          </p:cNvSpPr>
          <p:nvPr>
            <p:ph type="body" idx="1"/>
          </p:nvPr>
        </p:nvSpPr>
        <p:spPr>
          <a:ln/>
        </p:spPr>
        <p:txBody>
          <a:bodyPr/>
          <a:lstStyle/>
          <a:p>
            <a:pPr eaLnBrk="1" hangingPunct="1">
              <a:defRPr/>
            </a:pPr>
            <a:endParaRPr lang="en-US" dirty="0" smtClean="0">
              <a:latin typeface="+mn-lt"/>
            </a:endParaRPr>
          </a:p>
        </p:txBody>
      </p:sp>
    </p:spTree>
    <p:extLst>
      <p:ext uri="{BB962C8B-B14F-4D97-AF65-F5344CB8AC3E}">
        <p14:creationId xmlns:p14="http://schemas.microsoft.com/office/powerpoint/2010/main" val="85920338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90626" y="1346947"/>
            <a:ext cx="7667244"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90626" y="4282763"/>
            <a:ext cx="7667244"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90626" y="1484779"/>
            <a:ext cx="7667244"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788670" y="1432223"/>
            <a:ext cx="7475220" cy="3035808"/>
          </a:xfrm>
        </p:spPr>
        <p:txBody>
          <a:bodyPr anchor="ctr">
            <a:noAutofit/>
          </a:bodyPr>
          <a:lstStyle>
            <a:lvl1pPr algn="l">
              <a:lnSpc>
                <a:spcPct val="85000"/>
              </a:lnSpc>
              <a:defRPr sz="6600" b="1" cap="none"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1">
                <a:solidFill>
                  <a:schemeClr val="accent2">
                    <a:lumMod val="7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424C414-B55F-754A-8277-EA816CACB2F8}" type="datetimeFigureOut">
              <a:rPr lang="en-US" smtClean="0"/>
              <a:t>3/9/23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9C1FAF24-E5CB-344C-8677-3FB6DEBF2C7C}" type="slidenum">
              <a:rPr lang="en-US" smtClean="0"/>
              <a:t>‹#›</a:t>
            </a:fld>
            <a:endParaRPr lang="en-US"/>
          </a:p>
        </p:txBody>
      </p:sp>
    </p:spTree>
    <p:extLst>
      <p:ext uri="{BB962C8B-B14F-4D97-AF65-F5344CB8AC3E}">
        <p14:creationId xmlns:p14="http://schemas.microsoft.com/office/powerpoint/2010/main" val="203359737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24C414-B55F-754A-8277-EA816CACB2F8}" type="datetimeFigureOut">
              <a:rPr lang="en-US" smtClean="0"/>
              <a:t>3/9/23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AF24-E5CB-344C-8677-3FB6DEBF2C7C}" type="slidenum">
              <a:rPr lang="en-US" smtClean="0"/>
              <a:t>‹#›</a:t>
            </a:fld>
            <a:endParaRPr lang="en-US"/>
          </a:p>
        </p:txBody>
      </p:sp>
    </p:spTree>
    <p:extLst>
      <p:ext uri="{BB962C8B-B14F-4D97-AF65-F5344CB8AC3E}">
        <p14:creationId xmlns:p14="http://schemas.microsoft.com/office/powerpoint/2010/main" val="83931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24C414-B55F-754A-8277-EA816CACB2F8}" type="datetimeFigureOut">
              <a:rPr lang="en-US" smtClean="0"/>
              <a:t>3/9/23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AF24-E5CB-344C-8677-3FB6DEBF2C7C}" type="slidenum">
              <a:rPr lang="en-US" smtClean="0"/>
              <a:t>‹#›</a:t>
            </a:fld>
            <a:endParaRPr lang="en-US"/>
          </a:p>
        </p:txBody>
      </p:sp>
    </p:spTree>
    <p:extLst>
      <p:ext uri="{BB962C8B-B14F-4D97-AF65-F5344CB8AC3E}">
        <p14:creationId xmlns:p14="http://schemas.microsoft.com/office/powerpoint/2010/main" val="188472533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484632"/>
            <a:ext cx="7772400" cy="968611"/>
          </a:xfrm>
        </p:spPr>
        <p:txBody>
          <a:bodyPr>
            <a:normAutofit/>
          </a:bodyPr>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a:xfrm>
            <a:off x="685800" y="1567543"/>
            <a:ext cx="7772400" cy="5070367"/>
          </a:xfrm>
        </p:spPr>
        <p:txBody>
          <a:bodyPr>
            <a:normAutofit/>
          </a:bodyPr>
          <a:lstStyle>
            <a:lvl1pPr>
              <a:lnSpc>
                <a:spcPct val="100000"/>
              </a:lnSpc>
              <a:defRPr sz="2800"/>
            </a:lvl1pPr>
            <a:lvl2pPr>
              <a:lnSpc>
                <a:spcPct val="100000"/>
              </a:lnSpc>
              <a:defRPr sz="2400"/>
            </a:lvl2pPr>
            <a:lvl3pPr>
              <a:lnSpc>
                <a:spcPct val="100000"/>
              </a:lnSpc>
              <a:defRPr sz="2000"/>
            </a:lvl3pPr>
            <a:lvl4pPr>
              <a:lnSpc>
                <a:spcPct val="100000"/>
              </a:lnSpc>
              <a:defRPr sz="2000"/>
            </a:lvl4pPr>
            <a:lvl5pPr>
              <a:lnSpc>
                <a:spcPct val="100000"/>
              </a:lnSpc>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24C414-B55F-754A-8277-EA816CACB2F8}" type="datetimeFigureOut">
              <a:rPr lang="en-US" smtClean="0"/>
              <a:t>3/9/23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AF24-E5CB-344C-8677-3FB6DEBF2C7C}" type="slidenum">
              <a:rPr lang="en-US" smtClean="0"/>
              <a:t>‹#›</a:t>
            </a:fld>
            <a:endParaRPr lang="en-US"/>
          </a:p>
        </p:txBody>
      </p:sp>
    </p:spTree>
    <p:extLst>
      <p:ext uri="{BB962C8B-B14F-4D97-AF65-F5344CB8AC3E}">
        <p14:creationId xmlns:p14="http://schemas.microsoft.com/office/powerpoint/2010/main" val="14687723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25346" y="1225296"/>
            <a:ext cx="6960870" cy="3520440"/>
          </a:xfrm>
        </p:spPr>
        <p:txBody>
          <a:bodyPr anchor="ctr">
            <a:normAutofit/>
          </a:bodyPr>
          <a:lstStyle>
            <a:lvl1pPr>
              <a:lnSpc>
                <a:spcPct val="85000"/>
              </a:lnSpc>
              <a:defRPr sz="6600" b="1"/>
            </a:lvl1pPr>
          </a:lstStyle>
          <a:p>
            <a:r>
              <a:rPr lang="en-US" smtClean="0"/>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445251" y="6272785"/>
            <a:ext cx="1983232" cy="365125"/>
          </a:xfrm>
        </p:spPr>
        <p:txBody>
          <a:bodyPr/>
          <a:lstStyle/>
          <a:p>
            <a:fld id="{E424C414-B55F-754A-8277-EA816CACB2F8}" type="datetimeFigureOut">
              <a:rPr lang="en-US" smtClean="0"/>
              <a:t>3/9/23</a:t>
            </a:fld>
            <a:endParaRPr lang="en-US"/>
          </a:p>
        </p:txBody>
      </p:sp>
      <p:sp>
        <p:nvSpPr>
          <p:cNvPr id="5" name="Footer Placeholder 4"/>
          <p:cNvSpPr>
            <a:spLocks noGrp="1"/>
          </p:cNvSpPr>
          <p:nvPr>
            <p:ph type="ftr" sz="quarter" idx="11"/>
          </p:nvPr>
        </p:nvSpPr>
        <p:spPr>
          <a:xfrm>
            <a:off x="1637031" y="6272785"/>
            <a:ext cx="4745736" cy="365125"/>
          </a:xfrm>
        </p:spPr>
        <p:txBody>
          <a:body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9C1FAF24-E5CB-344C-8677-3FB6DEBF2C7C}" type="slidenum">
              <a:rPr lang="en-US" smtClean="0"/>
              <a:t>‹#›</a:t>
            </a:fld>
            <a:endParaRPr lang="en-US"/>
          </a:p>
        </p:txBody>
      </p:sp>
    </p:spTree>
    <p:extLst>
      <p:ext uri="{BB962C8B-B14F-4D97-AF65-F5344CB8AC3E}">
        <p14:creationId xmlns:p14="http://schemas.microsoft.com/office/powerpoint/2010/main" val="33307007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424C414-B55F-754A-8277-EA816CACB2F8}" type="datetimeFigureOut">
              <a:rPr lang="en-US" smtClean="0"/>
              <a:t>3/9/23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AF24-E5CB-344C-8677-3FB6DEBF2C7C}" type="slidenum">
              <a:rPr lang="en-US" smtClean="0"/>
              <a:t>‹#›</a:t>
            </a:fld>
            <a:endParaRPr lang="en-US"/>
          </a:p>
        </p:txBody>
      </p:sp>
    </p:spTree>
    <p:extLst>
      <p:ext uri="{BB962C8B-B14F-4D97-AF65-F5344CB8AC3E}">
        <p14:creationId xmlns:p14="http://schemas.microsoft.com/office/powerpoint/2010/main" val="1566433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424C414-B55F-754A-8277-EA816CACB2F8}" type="datetimeFigureOut">
              <a:rPr lang="en-US" smtClean="0"/>
              <a:t>3/9/23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1FAF24-E5CB-344C-8677-3FB6DEBF2C7C}"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048679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424C414-B55F-754A-8277-EA816CACB2F8}" type="datetimeFigureOut">
              <a:rPr lang="en-US" smtClean="0"/>
              <a:t>3/9/23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1FAF24-E5CB-344C-8677-3FB6DEBF2C7C}"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65191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24C414-B55F-754A-8277-EA816CACB2F8}" type="datetimeFigureOut">
              <a:rPr lang="en-US" smtClean="0"/>
              <a:t>3/9/23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1FAF24-E5CB-344C-8677-3FB6DEBF2C7C}" type="slidenum">
              <a:rPr lang="en-US" smtClean="0"/>
              <a:t>‹#›</a:t>
            </a:fld>
            <a:endParaRPr lang="en-US"/>
          </a:p>
        </p:txBody>
      </p:sp>
    </p:spTree>
    <p:extLst>
      <p:ext uri="{BB962C8B-B14F-4D97-AF65-F5344CB8AC3E}">
        <p14:creationId xmlns:p14="http://schemas.microsoft.com/office/powerpoint/2010/main" val="144547913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12230" y="685800"/>
            <a:ext cx="2400300" cy="1737360"/>
          </a:xfrm>
        </p:spPr>
        <p:txBody>
          <a:bodyPr anchor="b">
            <a:normAutofit/>
          </a:bodyPr>
          <a:lstStyle>
            <a:lvl1pPr>
              <a:defRPr sz="2800" b="1"/>
            </a:lvl1pPr>
          </a:lstStyle>
          <a:p>
            <a:r>
              <a:rPr lang="en-US" smtClean="0"/>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24C414-B55F-754A-8277-EA816CACB2F8}" type="datetimeFigureOut">
              <a:rPr lang="en-US" smtClean="0"/>
              <a:t>3/9/23</a:t>
            </a:fld>
            <a:endParaRPr lang="en-US"/>
          </a:p>
        </p:txBody>
      </p:sp>
      <p:sp>
        <p:nvSpPr>
          <p:cNvPr id="6" name="Footer Placeholder 5"/>
          <p:cNvSpPr>
            <a:spLocks noGrp="1"/>
          </p:cNvSpPr>
          <p:nvPr>
            <p:ph type="ftr" sz="quarter" idx="11"/>
          </p:nvPr>
        </p:nvSpPr>
        <p:spPr/>
        <p:txBody>
          <a:bodyPr/>
          <a:lstStyle/>
          <a:p>
            <a:endParaRPr lang="en-US"/>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9C1FAF24-E5CB-344C-8677-3FB6DEBF2C7C}" type="slidenum">
              <a:rPr lang="en-US" smtClean="0"/>
              <a:t>‹#›</a:t>
            </a:fld>
            <a:endParaRPr lang="en-US"/>
          </a:p>
        </p:txBody>
      </p:sp>
    </p:spTree>
    <p:extLst>
      <p:ext uri="{BB962C8B-B14F-4D97-AF65-F5344CB8AC3E}">
        <p14:creationId xmlns:p14="http://schemas.microsoft.com/office/powerpoint/2010/main" val="183284069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12230" y="685800"/>
            <a:ext cx="2400300" cy="1737360"/>
          </a:xfrm>
        </p:spPr>
        <p:txBody>
          <a:bodyPr anchor="b">
            <a:normAutofit/>
          </a:bodyPr>
          <a:lstStyle>
            <a:lvl1pPr>
              <a:defRPr sz="2800" b="1"/>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6227805"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2">
                    <a:lumMod val="50000"/>
                  </a:schemeClr>
                </a:solidFill>
              </a:defRPr>
            </a:lvl1pPr>
          </a:lstStyle>
          <a:p>
            <a:fld id="{E424C414-B55F-754A-8277-EA816CACB2F8}" type="datetimeFigureOut">
              <a:rPr lang="en-US" smtClean="0"/>
              <a:t>3/9/23</a:t>
            </a:fld>
            <a:endParaRPr lang="en-US"/>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9C1FAF24-E5CB-344C-8677-3FB6DEBF2C7C}" type="slidenum">
              <a:rPr lang="en-US" smtClean="0"/>
              <a:t>‹#›</a:t>
            </a:fld>
            <a:endParaRPr lang="en-US"/>
          </a:p>
        </p:txBody>
      </p:sp>
    </p:spTree>
    <p:extLst>
      <p:ext uri="{BB962C8B-B14F-4D97-AF65-F5344CB8AC3E}">
        <p14:creationId xmlns:p14="http://schemas.microsoft.com/office/powerpoint/2010/main" val="10481282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4" Type="http://schemas.microsoft.com/office/2007/relationships/hdphoto" Target="../media/hdphoto1.wdp"/><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2">
                    <a:lumMod val="50000"/>
                  </a:schemeClr>
                </a:solidFill>
              </a:defRPr>
            </a:lvl1pPr>
          </a:lstStyle>
          <a:p>
            <a:fld id="{E424C414-B55F-754A-8277-EA816CACB2F8}" type="datetimeFigureOut">
              <a:rPr lang="en-US" smtClean="0"/>
              <a:t>3/9/23</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2">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j-lt"/>
              </a:defRPr>
            </a:lvl1pPr>
          </a:lstStyle>
          <a:p>
            <a:fld id="{9C1FAF24-E5CB-344C-8677-3FB6DEBF2C7C}" type="slidenum">
              <a:rPr lang="en-US" smtClean="0"/>
              <a:t>‹#›</a:t>
            </a:fld>
            <a:endParaRPr lang="en-US"/>
          </a:p>
        </p:txBody>
      </p:sp>
    </p:spTree>
    <p:extLst>
      <p:ext uri="{BB962C8B-B14F-4D97-AF65-F5344CB8AC3E}">
        <p14:creationId xmlns:p14="http://schemas.microsoft.com/office/powerpoint/2010/main" val="336292204"/>
      </p:ext>
    </p:extLst>
  </p:cSld>
  <p:clrMap bg1="lt1" tx1="dk1" bg2="lt2" tx2="dk2" accent1="accent1" accent2="accent2" accent3="accent3" accent4="accent4" accent5="accent5" accent6="accent6" hlink="hlink" folHlink="folHlink"/>
  <p:sldLayoutIdLst>
    <p:sldLayoutId id="2147484056" r:id="rId1"/>
    <p:sldLayoutId id="2147484057" r:id="rId2"/>
    <p:sldLayoutId id="2147484058" r:id="rId3"/>
    <p:sldLayoutId id="2147484059" r:id="rId4"/>
    <p:sldLayoutId id="2147484060" r:id="rId5"/>
    <p:sldLayoutId id="2147484061" r:id="rId6"/>
    <p:sldLayoutId id="2147484062" r:id="rId7"/>
    <p:sldLayoutId id="2147484063" r:id="rId8"/>
    <p:sldLayoutId id="2147484064" r:id="rId9"/>
    <p:sldLayoutId id="2147484065" r:id="rId10"/>
    <p:sldLayoutId id="2147484066" r:id="rId11"/>
  </p:sldLayoutIdLst>
  <p:txStyles>
    <p:titleStyle>
      <a:lvl1pPr algn="l" defTabSz="914400" rtl="0" eaLnBrk="1" latinLnBrk="0" hangingPunct="1">
        <a:lnSpc>
          <a:spcPct val="90000"/>
        </a:lnSpc>
        <a:spcBef>
          <a:spcPct val="0"/>
        </a:spcBef>
        <a:buNone/>
        <a:defRPr sz="42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Consumer Behavior</a:t>
            </a:r>
            <a:endParaRPr lang="en-US" sz="5400" dirty="0"/>
          </a:p>
        </p:txBody>
      </p:sp>
      <p:sp>
        <p:nvSpPr>
          <p:cNvPr id="3" name="Subtitle 2"/>
          <p:cNvSpPr>
            <a:spLocks noGrp="1"/>
          </p:cNvSpPr>
          <p:nvPr>
            <p:ph type="subTitle" idx="1"/>
          </p:nvPr>
        </p:nvSpPr>
        <p:spPr>
          <a:xfrm>
            <a:off x="802386" y="4438107"/>
            <a:ext cx="5918454" cy="1069848"/>
          </a:xfrm>
        </p:spPr>
        <p:txBody>
          <a:bodyPr>
            <a:noAutofit/>
          </a:bodyPr>
          <a:lstStyle/>
          <a:p>
            <a:r>
              <a:rPr lang="en-US" sz="2000" dirty="0" smtClean="0"/>
              <a:t>From:</a:t>
            </a:r>
          </a:p>
          <a:p>
            <a:r>
              <a:rPr lang="en-US" sz="2000" dirty="0" smtClean="0"/>
              <a:t>Book 1: Chapter </a:t>
            </a:r>
            <a:r>
              <a:rPr lang="en-US" sz="2000" dirty="0" smtClean="0"/>
              <a:t>7</a:t>
            </a:r>
            <a:endParaRPr lang="en-US" sz="2000" dirty="0"/>
          </a:p>
        </p:txBody>
      </p:sp>
    </p:spTree>
    <p:extLst>
      <p:ext uri="{BB962C8B-B14F-4D97-AF65-F5344CB8AC3E}">
        <p14:creationId xmlns:p14="http://schemas.microsoft.com/office/powerpoint/2010/main" val="19036224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Decision-Making Process</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7914" t="41043" r="17487" b="12390"/>
          <a:stretch/>
        </p:blipFill>
        <p:spPr>
          <a:xfrm>
            <a:off x="84306" y="2327563"/>
            <a:ext cx="8975388" cy="3358342"/>
          </a:xfrm>
        </p:spPr>
      </p:pic>
    </p:spTree>
    <p:extLst>
      <p:ext uri="{BB962C8B-B14F-4D97-AF65-F5344CB8AC3E}">
        <p14:creationId xmlns:p14="http://schemas.microsoft.com/office/powerpoint/2010/main" val="17454220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8882"/>
            <a:ext cx="7772400" cy="968611"/>
          </a:xfrm>
        </p:spPr>
        <p:txBody>
          <a:bodyPr>
            <a:normAutofit/>
          </a:bodyPr>
          <a:lstStyle/>
          <a:p>
            <a:r>
              <a:rPr lang="en-US" sz="3000" dirty="0"/>
              <a:t>There’s </a:t>
            </a:r>
            <a:r>
              <a:rPr lang="en-US" sz="3000" dirty="0" smtClean="0"/>
              <a:t>No Accounting for Taste (p. 144)</a:t>
            </a:r>
            <a:endParaRPr lang="en-US" sz="3000" dirty="0"/>
          </a:p>
        </p:txBody>
      </p:sp>
      <p:sp>
        <p:nvSpPr>
          <p:cNvPr id="3" name="Content Placeholder 2"/>
          <p:cNvSpPr>
            <a:spLocks noGrp="1"/>
          </p:cNvSpPr>
          <p:nvPr>
            <p:ph idx="1"/>
          </p:nvPr>
        </p:nvSpPr>
        <p:spPr>
          <a:xfrm>
            <a:off x="685800" y="1087493"/>
            <a:ext cx="7772400" cy="5550417"/>
          </a:xfrm>
        </p:spPr>
        <p:txBody>
          <a:bodyPr>
            <a:normAutofit fontScale="70000" lnSpcReduction="20000"/>
          </a:bodyPr>
          <a:lstStyle/>
          <a:p>
            <a:pPr marL="0" indent="0">
              <a:buNone/>
            </a:pPr>
            <a:r>
              <a:rPr lang="en-US" dirty="0"/>
              <a:t>In 2015, the federal government started requiring restaurants to print calorie counts next to menu </a:t>
            </a:r>
            <a:r>
              <a:rPr lang="en-US" dirty="0" smtClean="0"/>
              <a:t>items. The </a:t>
            </a:r>
            <a:r>
              <a:rPr lang="en-US" dirty="0"/>
              <a:t>regulation was intended to help consumers make healthful choices. In particular, it was assumed that if they could see how many calories each item contained, consumers would consume fewer total calories. They would opt for salads instead of milkshakes.</a:t>
            </a:r>
          </a:p>
          <a:p>
            <a:pPr marL="0" indent="0">
              <a:buNone/>
            </a:pPr>
            <a:r>
              <a:rPr lang="en-US" dirty="0"/>
              <a:t>But a funny thing happened when the new rules went into effect. Some people started consuming more calories. They did so because their preferences were not what policymakers expected. Instead of trying to maximize the amount of healthfulness per dollar of money spent, they instead chose to maximize the number of calories per dollar of money spent. Their preferences were such that when it came to maximizing utility, what they wanted was the maximum number of calories, not the maximum amount of health. So when the new regulations provided them </a:t>
            </a:r>
            <a:r>
              <a:rPr lang="en-US" dirty="0" smtClean="0"/>
              <a:t>with calorie </a:t>
            </a:r>
            <a:r>
              <a:rPr lang="en-US" dirty="0"/>
              <a:t>counts, they went for milkshakes instead of salads and double cheeseburgers instead of chicken skewers.</a:t>
            </a:r>
          </a:p>
          <a:p>
            <a:pPr marL="0" indent="0">
              <a:buNone/>
            </a:pPr>
            <a:r>
              <a:rPr lang="en-US" dirty="0"/>
              <a:t>The lesson learned? Know what people are trying to maximize before you attempt to alter their behavior</a:t>
            </a:r>
            <a:r>
              <a:rPr lang="en-US" dirty="0" smtClean="0"/>
              <a:t>.</a:t>
            </a:r>
            <a:endParaRPr lang="en-US" dirty="0"/>
          </a:p>
        </p:txBody>
      </p:sp>
    </p:spTree>
    <p:extLst>
      <p:ext uri="{BB962C8B-B14F-4D97-AF65-F5344CB8AC3E}">
        <p14:creationId xmlns:p14="http://schemas.microsoft.com/office/powerpoint/2010/main" val="1179872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Applications and Extensions</a:t>
            </a:r>
            <a:endParaRPr lang="en-US"/>
          </a:p>
        </p:txBody>
      </p:sp>
      <p:sp>
        <p:nvSpPr>
          <p:cNvPr id="3" name="Content Placeholder 2"/>
          <p:cNvSpPr>
            <a:spLocks noGrp="1"/>
          </p:cNvSpPr>
          <p:nvPr>
            <p:ph idx="1"/>
          </p:nvPr>
        </p:nvSpPr>
        <p:spPr/>
        <p:txBody>
          <a:bodyPr/>
          <a:lstStyle/>
          <a:p>
            <a:pPr>
              <a:lnSpc>
                <a:spcPct val="150000"/>
              </a:lnSpc>
            </a:pPr>
            <a:r>
              <a:rPr lang="en-US" dirty="0" smtClean="0"/>
              <a:t>iPads</a:t>
            </a:r>
          </a:p>
          <a:p>
            <a:pPr>
              <a:lnSpc>
                <a:spcPct val="150000"/>
              </a:lnSpc>
            </a:pPr>
            <a:r>
              <a:rPr lang="en-US" dirty="0"/>
              <a:t>The Diamond-Water </a:t>
            </a:r>
            <a:r>
              <a:rPr lang="en-US" dirty="0" smtClean="0"/>
              <a:t>Paradox</a:t>
            </a:r>
          </a:p>
          <a:p>
            <a:pPr>
              <a:lnSpc>
                <a:spcPct val="150000"/>
              </a:lnSpc>
            </a:pPr>
            <a:r>
              <a:rPr lang="en-US" dirty="0"/>
              <a:t>Opportunity Cost and the Value of </a:t>
            </a:r>
            <a:r>
              <a:rPr lang="en-US" dirty="0" smtClean="0"/>
              <a:t>Time</a:t>
            </a:r>
          </a:p>
          <a:p>
            <a:pPr>
              <a:lnSpc>
                <a:spcPct val="150000"/>
              </a:lnSpc>
            </a:pPr>
            <a:r>
              <a:rPr lang="en-US" dirty="0"/>
              <a:t>Medical Care </a:t>
            </a:r>
            <a:r>
              <a:rPr lang="en-US" dirty="0" smtClean="0"/>
              <a:t>Purchases</a:t>
            </a:r>
          </a:p>
          <a:p>
            <a:pPr>
              <a:lnSpc>
                <a:spcPct val="150000"/>
              </a:lnSpc>
            </a:pPr>
            <a:r>
              <a:rPr lang="en-US" dirty="0"/>
              <a:t>Cash and Noncash Gifts</a:t>
            </a:r>
            <a:endParaRPr lang="en-US" dirty="0"/>
          </a:p>
        </p:txBody>
      </p:sp>
    </p:spTree>
    <p:extLst>
      <p:ext uri="{BB962C8B-B14F-4D97-AF65-F5344CB8AC3E}">
        <p14:creationId xmlns:p14="http://schemas.microsoft.com/office/powerpoint/2010/main" val="7762913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Assignment</a:t>
            </a:r>
            <a:endParaRPr lang="en-US" dirty="0"/>
          </a:p>
        </p:txBody>
      </p:sp>
      <p:sp>
        <p:nvSpPr>
          <p:cNvPr id="3" name="Content Placeholder 2"/>
          <p:cNvSpPr>
            <a:spLocks noGrp="1"/>
          </p:cNvSpPr>
          <p:nvPr>
            <p:ph idx="1"/>
          </p:nvPr>
        </p:nvSpPr>
        <p:spPr/>
        <p:txBody>
          <a:bodyPr/>
          <a:lstStyle/>
          <a:p>
            <a:r>
              <a:rPr lang="en-US" dirty="0" smtClean="0"/>
              <a:t>“Criminal Behavior”</a:t>
            </a:r>
          </a:p>
          <a:p>
            <a:endParaRPr lang="en-US" dirty="0"/>
          </a:p>
          <a:p>
            <a:r>
              <a:rPr lang="en-US" dirty="0" smtClean="0"/>
              <a:t>Book 1, Page 147</a:t>
            </a:r>
            <a:endParaRPr lang="en-US" dirty="0"/>
          </a:p>
        </p:txBody>
      </p:sp>
    </p:spTree>
    <p:extLst>
      <p:ext uri="{BB962C8B-B14F-4D97-AF65-F5344CB8AC3E}">
        <p14:creationId xmlns:p14="http://schemas.microsoft.com/office/powerpoint/2010/main" val="17716230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p:cNvSpPr>
            <a:spLocks noChangeArrowheads="1"/>
          </p:cNvSpPr>
          <p:nvPr/>
        </p:nvSpPr>
        <p:spPr bwMode="auto">
          <a:xfrm>
            <a:off x="0" y="0"/>
            <a:ext cx="9144000" cy="838200"/>
          </a:xfrm>
          <a:prstGeom prst="rect">
            <a:avLst/>
          </a:prstGeom>
          <a:solidFill>
            <a:srgbClr val="20589C"/>
          </a:solidFill>
          <a:ln w="9525">
            <a:solidFill>
              <a:srgbClr val="20589C"/>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b="1">
              <a:latin typeface="Dotum" charset="-127"/>
            </a:endParaRPr>
          </a:p>
        </p:txBody>
      </p:sp>
      <p:sp>
        <p:nvSpPr>
          <p:cNvPr id="3075" name="Rectangle 2"/>
          <p:cNvSpPr>
            <a:spLocks noGrp="1" noChangeArrowheads="1"/>
          </p:cNvSpPr>
          <p:nvPr>
            <p:ph type="title"/>
          </p:nvPr>
        </p:nvSpPr>
        <p:spPr>
          <a:xfrm>
            <a:off x="0" y="0"/>
            <a:ext cx="9144000" cy="838200"/>
          </a:xfrm>
        </p:spPr>
        <p:txBody>
          <a:bodyPr/>
          <a:lstStyle/>
          <a:p>
            <a:pPr eaLnBrk="1" hangingPunct="1"/>
            <a:r>
              <a:rPr lang="en-US" altLang="en-US" sz="3600" b="1">
                <a:solidFill>
                  <a:schemeClr val="bg1"/>
                </a:solidFill>
                <a:latin typeface="Tahoma" charset="0"/>
              </a:rPr>
              <a:t>Law of Diminishing Marginal Utility</a:t>
            </a:r>
          </a:p>
        </p:txBody>
      </p:sp>
      <p:sp>
        <p:nvSpPr>
          <p:cNvPr id="3076" name="Rectangle 3"/>
          <p:cNvSpPr>
            <a:spLocks noGrp="1" noChangeArrowheads="1"/>
          </p:cNvSpPr>
          <p:nvPr>
            <p:ph type="body" idx="1"/>
          </p:nvPr>
        </p:nvSpPr>
        <p:spPr>
          <a:xfrm>
            <a:off x="457200" y="1219199"/>
            <a:ext cx="8229600" cy="4593771"/>
          </a:xfrm>
        </p:spPr>
        <p:txBody>
          <a:bodyPr/>
          <a:lstStyle/>
          <a:p>
            <a:pPr eaLnBrk="1" hangingPunct="1">
              <a:lnSpc>
                <a:spcPct val="120000"/>
              </a:lnSpc>
              <a:spcBef>
                <a:spcPts val="600"/>
              </a:spcBef>
              <a:spcAft>
                <a:spcPts val="600"/>
              </a:spcAft>
              <a:buClr>
                <a:srgbClr val="3399FF"/>
              </a:buClr>
              <a:buSzPct val="125000"/>
            </a:pPr>
            <a:r>
              <a:rPr lang="en-US" altLang="en-US" sz="3600" b="1" dirty="0"/>
              <a:t>Utility</a:t>
            </a:r>
            <a:r>
              <a:rPr lang="en-US" altLang="en-US" sz="3600" dirty="0"/>
              <a:t> is the satisfaction one gets from consuming a good or service</a:t>
            </a:r>
          </a:p>
          <a:p>
            <a:pPr lvl="1">
              <a:lnSpc>
                <a:spcPct val="120000"/>
              </a:lnSpc>
              <a:spcBef>
                <a:spcPts val="600"/>
              </a:spcBef>
              <a:spcAft>
                <a:spcPts val="600"/>
              </a:spcAft>
              <a:buClr>
                <a:srgbClr val="3399FF"/>
              </a:buClr>
              <a:buSzPct val="125000"/>
              <a:buFont typeface="Arial" charset="0"/>
              <a:buChar char="•"/>
            </a:pPr>
            <a:r>
              <a:rPr lang="en-US" sz="3200" dirty="0"/>
              <a:t> “Utility” and “usefulness” are not synonymous.</a:t>
            </a:r>
            <a:endParaRPr lang="en-US" altLang="en-US" sz="3200" dirty="0"/>
          </a:p>
          <a:p>
            <a:pPr lvl="1">
              <a:lnSpc>
                <a:spcPct val="120000"/>
              </a:lnSpc>
              <a:spcBef>
                <a:spcPts val="600"/>
              </a:spcBef>
              <a:spcAft>
                <a:spcPts val="600"/>
              </a:spcAft>
              <a:buClr>
                <a:srgbClr val="3399FF"/>
              </a:buClr>
              <a:buSzPct val="125000"/>
              <a:buFont typeface="Arial" charset="0"/>
              <a:buChar char="•"/>
            </a:pPr>
            <a:r>
              <a:rPr lang="en-US" sz="3200" dirty="0"/>
              <a:t> Utility is subjective.</a:t>
            </a:r>
            <a:endParaRPr lang="en-US" altLang="en-US" sz="3200" dirty="0"/>
          </a:p>
          <a:p>
            <a:pPr lvl="1">
              <a:lnSpc>
                <a:spcPct val="120000"/>
              </a:lnSpc>
              <a:spcBef>
                <a:spcPts val="600"/>
              </a:spcBef>
              <a:spcAft>
                <a:spcPts val="600"/>
              </a:spcAft>
              <a:buClr>
                <a:srgbClr val="3399FF"/>
              </a:buClr>
              <a:buSzPct val="125000"/>
              <a:buFont typeface="Arial" charset="0"/>
              <a:buChar char="•"/>
            </a:pPr>
            <a:r>
              <a:rPr lang="en-US" sz="3200" dirty="0"/>
              <a:t> Utility is difficult to quantify</a:t>
            </a:r>
            <a:r>
              <a:rPr lang="en-US" sz="3200" dirty="0" smtClean="0"/>
              <a:t>.</a:t>
            </a:r>
            <a:endParaRPr lang="en-US" altLang="en-US" sz="3200" dirty="0"/>
          </a:p>
        </p:txBody>
      </p:sp>
      <p:sp>
        <p:nvSpPr>
          <p:cNvPr id="3077" name="Rectangle 4"/>
          <p:cNvSpPr>
            <a:spLocks noChangeArrowheads="1"/>
          </p:cNvSpPr>
          <p:nvPr/>
        </p:nvSpPr>
        <p:spPr bwMode="auto">
          <a:xfrm rot="5400000">
            <a:off x="4457700" y="2171700"/>
            <a:ext cx="228600" cy="9144000"/>
          </a:xfrm>
          <a:prstGeom prst="rect">
            <a:avLst/>
          </a:prstGeom>
          <a:solidFill>
            <a:srgbClr val="522890"/>
          </a:solidFill>
          <a:ln w="9525">
            <a:solidFill>
              <a:srgbClr val="522890"/>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3078" name="Rectangle 5"/>
          <p:cNvSpPr>
            <a:spLocks noChangeArrowheads="1"/>
          </p:cNvSpPr>
          <p:nvPr/>
        </p:nvSpPr>
        <p:spPr bwMode="auto">
          <a:xfrm>
            <a:off x="0" y="6629400"/>
            <a:ext cx="4841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sz="1200" b="1">
                <a:solidFill>
                  <a:srgbClr val="FFFFFF"/>
                </a:solidFill>
              </a:rPr>
              <a:t>LO1</a:t>
            </a:r>
          </a:p>
        </p:txBody>
      </p:sp>
    </p:spTree>
    <p:extLst>
      <p:ext uri="{BB962C8B-B14F-4D97-AF65-F5344CB8AC3E}">
        <p14:creationId xmlns:p14="http://schemas.microsoft.com/office/powerpoint/2010/main" val="17043149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ChangeArrowheads="1"/>
          </p:cNvSpPr>
          <p:nvPr/>
        </p:nvSpPr>
        <p:spPr bwMode="auto">
          <a:xfrm>
            <a:off x="0" y="0"/>
            <a:ext cx="9144000" cy="838200"/>
          </a:xfrm>
          <a:prstGeom prst="rect">
            <a:avLst/>
          </a:prstGeom>
          <a:solidFill>
            <a:srgbClr val="20589C"/>
          </a:solidFill>
          <a:ln w="9525">
            <a:solidFill>
              <a:srgbClr val="20589C"/>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b="1">
              <a:latin typeface="Dotum" charset="-127"/>
            </a:endParaRPr>
          </a:p>
        </p:txBody>
      </p:sp>
      <p:sp>
        <p:nvSpPr>
          <p:cNvPr id="4099" name="Rectangle 2"/>
          <p:cNvSpPr>
            <a:spLocks noGrp="1" noChangeArrowheads="1"/>
          </p:cNvSpPr>
          <p:nvPr>
            <p:ph type="title"/>
          </p:nvPr>
        </p:nvSpPr>
        <p:spPr>
          <a:xfrm>
            <a:off x="0" y="0"/>
            <a:ext cx="9144000" cy="838200"/>
          </a:xfrm>
        </p:spPr>
        <p:txBody>
          <a:bodyPr/>
          <a:lstStyle/>
          <a:p>
            <a:pPr eaLnBrk="1" hangingPunct="1"/>
            <a:r>
              <a:rPr lang="en-US" altLang="en-US" sz="3600" b="1">
                <a:solidFill>
                  <a:schemeClr val="bg1"/>
                </a:solidFill>
                <a:latin typeface="Tahoma" charset="0"/>
              </a:rPr>
              <a:t>Law of Diminishing Marginal Utility</a:t>
            </a:r>
          </a:p>
        </p:txBody>
      </p:sp>
      <p:sp>
        <p:nvSpPr>
          <p:cNvPr id="4100" name="Rectangle 3"/>
          <p:cNvSpPr>
            <a:spLocks noGrp="1" noChangeArrowheads="1"/>
          </p:cNvSpPr>
          <p:nvPr>
            <p:ph type="body" idx="1"/>
          </p:nvPr>
        </p:nvSpPr>
        <p:spPr>
          <a:xfrm>
            <a:off x="457200" y="990600"/>
            <a:ext cx="8229600" cy="5181600"/>
          </a:xfrm>
        </p:spPr>
        <p:txBody>
          <a:bodyPr/>
          <a:lstStyle/>
          <a:p>
            <a:pPr eaLnBrk="1" hangingPunct="1">
              <a:spcBef>
                <a:spcPts val="600"/>
              </a:spcBef>
              <a:spcAft>
                <a:spcPts val="600"/>
              </a:spcAft>
              <a:buClr>
                <a:srgbClr val="3399FF"/>
              </a:buClr>
              <a:buSzPct val="125000"/>
            </a:pPr>
            <a:r>
              <a:rPr lang="en-US" altLang="en-US" sz="3600" u="sng" dirty="0" err="1"/>
              <a:t>Util</a:t>
            </a:r>
            <a:r>
              <a:rPr lang="en-US" altLang="en-US" sz="3600" dirty="0"/>
              <a:t> is one unit of satisfaction or pleasure</a:t>
            </a:r>
          </a:p>
          <a:p>
            <a:pPr eaLnBrk="1" hangingPunct="1">
              <a:spcBef>
                <a:spcPts val="600"/>
              </a:spcBef>
              <a:spcAft>
                <a:spcPts val="600"/>
              </a:spcAft>
              <a:buClr>
                <a:srgbClr val="3399FF"/>
              </a:buClr>
              <a:buSzPct val="125000"/>
            </a:pPr>
            <a:r>
              <a:rPr lang="en-US" altLang="en-US" sz="3600" dirty="0"/>
              <a:t>Total utility </a:t>
            </a:r>
            <a:r>
              <a:rPr lang="en-US" altLang="en-US" sz="3600" dirty="0" smtClean="0"/>
              <a:t>(TU) is </a:t>
            </a:r>
            <a:r>
              <a:rPr lang="en-US" altLang="en-US" sz="3600" dirty="0"/>
              <a:t>the total amount of satisfaction</a:t>
            </a:r>
          </a:p>
          <a:p>
            <a:pPr eaLnBrk="1" hangingPunct="1">
              <a:spcBef>
                <a:spcPts val="600"/>
              </a:spcBef>
              <a:spcAft>
                <a:spcPts val="600"/>
              </a:spcAft>
              <a:buClr>
                <a:srgbClr val="3399FF"/>
              </a:buClr>
              <a:buSzPct val="125000"/>
            </a:pPr>
            <a:r>
              <a:rPr lang="en-US" altLang="en-US" sz="3600" dirty="0"/>
              <a:t>Marginal </a:t>
            </a:r>
            <a:r>
              <a:rPr lang="en-US" altLang="en-US" sz="3600" dirty="0" smtClean="0"/>
              <a:t>utility (MU) </a:t>
            </a:r>
            <a:r>
              <a:rPr lang="en-US" altLang="en-US" sz="3600" dirty="0"/>
              <a:t>is the extra satisfaction from an additional unit of the good </a:t>
            </a:r>
            <a:endParaRPr lang="en-US" altLang="en-US" sz="3600" dirty="0" smtClean="0"/>
          </a:p>
          <a:p>
            <a:pPr lvl="1">
              <a:spcBef>
                <a:spcPts val="600"/>
              </a:spcBef>
              <a:spcAft>
                <a:spcPts val="600"/>
              </a:spcAft>
              <a:buClr>
                <a:srgbClr val="3399FF"/>
              </a:buClr>
              <a:buSzPct val="125000"/>
            </a:pPr>
            <a:r>
              <a:rPr lang="en-US" altLang="en-US" sz="3200" dirty="0" smtClean="0"/>
              <a:t>MU </a:t>
            </a:r>
            <a:r>
              <a:rPr lang="en-US" altLang="en-US" sz="3200" dirty="0"/>
              <a:t>= </a:t>
            </a:r>
            <a:r>
              <a:rPr lang="el-GR" altLang="en-US" sz="3200" dirty="0"/>
              <a:t>Δ</a:t>
            </a:r>
            <a:r>
              <a:rPr lang="en-US" altLang="en-US" sz="3200" dirty="0"/>
              <a:t>TU/</a:t>
            </a:r>
            <a:r>
              <a:rPr lang="el-GR" altLang="en-US" sz="3200" dirty="0"/>
              <a:t>Δ</a:t>
            </a:r>
            <a:r>
              <a:rPr lang="en-US" altLang="en-US" sz="3200" dirty="0" smtClean="0"/>
              <a:t>Q</a:t>
            </a:r>
            <a:endParaRPr lang="en-US" altLang="en-US" sz="3200" dirty="0"/>
          </a:p>
        </p:txBody>
      </p:sp>
      <p:sp>
        <p:nvSpPr>
          <p:cNvPr id="4101" name="Rectangle 4"/>
          <p:cNvSpPr>
            <a:spLocks noChangeArrowheads="1"/>
          </p:cNvSpPr>
          <p:nvPr/>
        </p:nvSpPr>
        <p:spPr bwMode="auto">
          <a:xfrm rot="5400000">
            <a:off x="4457700" y="2171700"/>
            <a:ext cx="228600" cy="9144000"/>
          </a:xfrm>
          <a:prstGeom prst="rect">
            <a:avLst/>
          </a:prstGeom>
          <a:solidFill>
            <a:srgbClr val="522890"/>
          </a:solidFill>
          <a:ln w="9525">
            <a:solidFill>
              <a:srgbClr val="522890"/>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4102" name="Rectangle 5"/>
          <p:cNvSpPr>
            <a:spLocks noChangeArrowheads="1"/>
          </p:cNvSpPr>
          <p:nvPr/>
        </p:nvSpPr>
        <p:spPr bwMode="auto">
          <a:xfrm>
            <a:off x="0" y="6629400"/>
            <a:ext cx="4841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sz="1200" b="1">
                <a:solidFill>
                  <a:srgbClr val="FFFFFF"/>
                </a:solidFill>
              </a:rPr>
              <a:t>LO1</a:t>
            </a:r>
          </a:p>
        </p:txBody>
      </p:sp>
    </p:spTree>
    <p:extLst>
      <p:ext uri="{BB962C8B-B14F-4D97-AF65-F5344CB8AC3E}">
        <p14:creationId xmlns:p14="http://schemas.microsoft.com/office/powerpoint/2010/main" val="744495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ChangeArrowheads="1"/>
          </p:cNvSpPr>
          <p:nvPr/>
        </p:nvSpPr>
        <p:spPr bwMode="auto">
          <a:xfrm>
            <a:off x="0" y="0"/>
            <a:ext cx="9144000" cy="838200"/>
          </a:xfrm>
          <a:prstGeom prst="rect">
            <a:avLst/>
          </a:prstGeom>
          <a:solidFill>
            <a:srgbClr val="20589C"/>
          </a:solidFill>
          <a:ln w="9525">
            <a:solidFill>
              <a:srgbClr val="20589C"/>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b="1">
              <a:latin typeface="Dotum" charset="-127"/>
            </a:endParaRPr>
          </a:p>
        </p:txBody>
      </p:sp>
      <p:sp>
        <p:nvSpPr>
          <p:cNvPr id="5123" name="Rectangle 2"/>
          <p:cNvSpPr>
            <a:spLocks noGrp="1" noChangeArrowheads="1"/>
          </p:cNvSpPr>
          <p:nvPr>
            <p:ph type="title"/>
          </p:nvPr>
        </p:nvSpPr>
        <p:spPr>
          <a:xfrm>
            <a:off x="0" y="0"/>
            <a:ext cx="9144000" cy="838200"/>
          </a:xfrm>
        </p:spPr>
        <p:txBody>
          <a:bodyPr/>
          <a:lstStyle/>
          <a:p>
            <a:pPr eaLnBrk="1" hangingPunct="1"/>
            <a:r>
              <a:rPr lang="en-US" altLang="en-US" sz="3600" b="1">
                <a:solidFill>
                  <a:schemeClr val="bg1"/>
                </a:solidFill>
                <a:latin typeface="Tahoma" charset="0"/>
              </a:rPr>
              <a:t>Law of Diminishing Marginal Utility</a:t>
            </a:r>
          </a:p>
        </p:txBody>
      </p:sp>
      <p:sp>
        <p:nvSpPr>
          <p:cNvPr id="5124" name="Rectangle 3"/>
          <p:cNvSpPr>
            <a:spLocks noGrp="1" noChangeArrowheads="1"/>
          </p:cNvSpPr>
          <p:nvPr>
            <p:ph type="body" idx="1"/>
          </p:nvPr>
        </p:nvSpPr>
        <p:spPr>
          <a:xfrm>
            <a:off x="457200" y="1295400"/>
            <a:ext cx="8229600" cy="4525963"/>
          </a:xfrm>
        </p:spPr>
        <p:txBody>
          <a:bodyPr/>
          <a:lstStyle/>
          <a:p>
            <a:pPr eaLnBrk="1" hangingPunct="1">
              <a:buClr>
                <a:srgbClr val="3399FF"/>
              </a:buClr>
              <a:buSzPct val="125000"/>
            </a:pPr>
            <a:r>
              <a:rPr lang="en-US" altLang="en-US" sz="3600"/>
              <a:t>As consumption of a good or service increases, the marginal utility obtained from each additional unit of the good or service decreases</a:t>
            </a:r>
          </a:p>
          <a:p>
            <a:pPr eaLnBrk="1" hangingPunct="1">
              <a:buClr>
                <a:srgbClr val="3399FF"/>
              </a:buClr>
              <a:buSzPct val="125000"/>
            </a:pPr>
            <a:r>
              <a:rPr lang="en-US" altLang="en-US" sz="3600"/>
              <a:t>Explains downward sloping demand</a:t>
            </a:r>
          </a:p>
        </p:txBody>
      </p:sp>
      <p:sp>
        <p:nvSpPr>
          <p:cNvPr id="5125" name="Rectangle 4"/>
          <p:cNvSpPr>
            <a:spLocks noChangeArrowheads="1"/>
          </p:cNvSpPr>
          <p:nvPr/>
        </p:nvSpPr>
        <p:spPr bwMode="auto">
          <a:xfrm rot="5400000">
            <a:off x="4457700" y="2171700"/>
            <a:ext cx="228600" cy="9144000"/>
          </a:xfrm>
          <a:prstGeom prst="rect">
            <a:avLst/>
          </a:prstGeom>
          <a:solidFill>
            <a:srgbClr val="522890"/>
          </a:solidFill>
          <a:ln w="9525">
            <a:solidFill>
              <a:srgbClr val="522890"/>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5126" name="Rectangle 5"/>
          <p:cNvSpPr>
            <a:spLocks noChangeArrowheads="1"/>
          </p:cNvSpPr>
          <p:nvPr/>
        </p:nvSpPr>
        <p:spPr bwMode="auto">
          <a:xfrm>
            <a:off x="0" y="6629400"/>
            <a:ext cx="4841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sz="1200" b="1">
                <a:solidFill>
                  <a:srgbClr val="FFFFFF"/>
                </a:solidFill>
              </a:rPr>
              <a:t>LO1</a:t>
            </a:r>
          </a:p>
        </p:txBody>
      </p:sp>
    </p:spTree>
    <p:extLst>
      <p:ext uri="{BB962C8B-B14F-4D97-AF65-F5344CB8AC3E}">
        <p14:creationId xmlns:p14="http://schemas.microsoft.com/office/powerpoint/2010/main" val="10222045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Rectangle 155"/>
          <p:cNvSpPr>
            <a:spLocks noChangeArrowheads="1"/>
          </p:cNvSpPr>
          <p:nvPr/>
        </p:nvSpPr>
        <p:spPr bwMode="auto">
          <a:xfrm>
            <a:off x="6781800" y="5638800"/>
            <a:ext cx="412750" cy="300038"/>
          </a:xfrm>
          <a:prstGeom prst="rect">
            <a:avLst/>
          </a:prstGeom>
          <a:solidFill>
            <a:srgbClr val="FFDC9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102" name="Rectangle 153"/>
          <p:cNvSpPr>
            <a:spLocks noChangeArrowheads="1"/>
          </p:cNvSpPr>
          <p:nvPr/>
        </p:nvSpPr>
        <p:spPr bwMode="auto">
          <a:xfrm>
            <a:off x="5988050" y="5395913"/>
            <a:ext cx="412750" cy="228600"/>
          </a:xfrm>
          <a:prstGeom prst="rect">
            <a:avLst/>
          </a:prstGeom>
          <a:solidFill>
            <a:srgbClr val="FFDC9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93" name="Rectangle 148"/>
          <p:cNvSpPr>
            <a:spLocks noChangeArrowheads="1"/>
          </p:cNvSpPr>
          <p:nvPr/>
        </p:nvSpPr>
        <p:spPr bwMode="auto">
          <a:xfrm>
            <a:off x="6400800" y="1847850"/>
            <a:ext cx="412750" cy="209550"/>
          </a:xfrm>
          <a:prstGeom prst="rect">
            <a:avLst/>
          </a:prstGeom>
          <a:solidFill>
            <a:srgbClr val="FFDC9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92" name="Rectangle 147"/>
          <p:cNvSpPr>
            <a:spLocks noChangeArrowheads="1"/>
          </p:cNvSpPr>
          <p:nvPr/>
        </p:nvSpPr>
        <p:spPr bwMode="auto">
          <a:xfrm>
            <a:off x="5562600" y="1771650"/>
            <a:ext cx="412750" cy="209550"/>
          </a:xfrm>
          <a:prstGeom prst="rect">
            <a:avLst/>
          </a:prstGeom>
          <a:solidFill>
            <a:srgbClr val="FFDC9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91" name="Rectangle 146"/>
          <p:cNvSpPr>
            <a:spLocks noChangeArrowheads="1"/>
          </p:cNvSpPr>
          <p:nvPr/>
        </p:nvSpPr>
        <p:spPr bwMode="auto">
          <a:xfrm>
            <a:off x="5181600" y="1993900"/>
            <a:ext cx="381000" cy="354013"/>
          </a:xfrm>
          <a:prstGeom prst="rect">
            <a:avLst/>
          </a:prstGeom>
          <a:solidFill>
            <a:srgbClr val="FFDC9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90" name="Rectangle 145"/>
          <p:cNvSpPr>
            <a:spLocks noChangeArrowheads="1"/>
          </p:cNvSpPr>
          <p:nvPr/>
        </p:nvSpPr>
        <p:spPr bwMode="auto">
          <a:xfrm>
            <a:off x="4768850" y="2471738"/>
            <a:ext cx="412750" cy="511175"/>
          </a:xfrm>
          <a:prstGeom prst="rect">
            <a:avLst/>
          </a:prstGeom>
          <a:solidFill>
            <a:srgbClr val="FFDC9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6152" name="Rectangle 5"/>
          <p:cNvSpPr>
            <a:spLocks noChangeArrowheads="1"/>
          </p:cNvSpPr>
          <p:nvPr/>
        </p:nvSpPr>
        <p:spPr bwMode="auto">
          <a:xfrm>
            <a:off x="0" y="0"/>
            <a:ext cx="9144000" cy="838200"/>
          </a:xfrm>
          <a:prstGeom prst="rect">
            <a:avLst/>
          </a:prstGeom>
          <a:solidFill>
            <a:srgbClr val="20589C"/>
          </a:solidFill>
          <a:ln w="9525">
            <a:solidFill>
              <a:srgbClr val="20589C"/>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b="1">
              <a:latin typeface="Dotum" charset="-127"/>
            </a:endParaRPr>
          </a:p>
        </p:txBody>
      </p:sp>
      <p:sp>
        <p:nvSpPr>
          <p:cNvPr id="6153" name="Rectangle 2"/>
          <p:cNvSpPr>
            <a:spLocks noGrp="1" noChangeArrowheads="1"/>
          </p:cNvSpPr>
          <p:nvPr>
            <p:ph type="title"/>
          </p:nvPr>
        </p:nvSpPr>
        <p:spPr>
          <a:xfrm>
            <a:off x="0" y="0"/>
            <a:ext cx="9144000" cy="838200"/>
          </a:xfrm>
        </p:spPr>
        <p:txBody>
          <a:bodyPr/>
          <a:lstStyle/>
          <a:p>
            <a:pPr eaLnBrk="1" hangingPunct="1"/>
            <a:r>
              <a:rPr lang="en-US" altLang="en-US" sz="3600" b="1">
                <a:solidFill>
                  <a:schemeClr val="bg1"/>
                </a:solidFill>
                <a:latin typeface="Tahoma" charset="0"/>
              </a:rPr>
              <a:t>Total Utility and Marginal Utility</a:t>
            </a:r>
          </a:p>
        </p:txBody>
      </p:sp>
      <p:sp>
        <p:nvSpPr>
          <p:cNvPr id="6154" name="Rectangle 4"/>
          <p:cNvSpPr>
            <a:spLocks noChangeArrowheads="1"/>
          </p:cNvSpPr>
          <p:nvPr/>
        </p:nvSpPr>
        <p:spPr bwMode="auto">
          <a:xfrm rot="5400000">
            <a:off x="4457700" y="2171700"/>
            <a:ext cx="228600" cy="9144000"/>
          </a:xfrm>
          <a:prstGeom prst="rect">
            <a:avLst/>
          </a:prstGeom>
          <a:solidFill>
            <a:srgbClr val="522890"/>
          </a:solidFill>
          <a:ln w="9525">
            <a:solidFill>
              <a:srgbClr val="522890"/>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6155" name="Rectangle 8"/>
          <p:cNvSpPr>
            <a:spLocks noChangeArrowheads="1"/>
          </p:cNvSpPr>
          <p:nvPr/>
        </p:nvSpPr>
        <p:spPr bwMode="auto">
          <a:xfrm>
            <a:off x="0" y="6629400"/>
            <a:ext cx="4841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sz="1200" b="1">
                <a:solidFill>
                  <a:srgbClr val="FFFFFF"/>
                </a:solidFill>
              </a:rPr>
              <a:t>LO1</a:t>
            </a:r>
          </a:p>
        </p:txBody>
      </p:sp>
      <p:grpSp>
        <p:nvGrpSpPr>
          <p:cNvPr id="2" name="Group 143"/>
          <p:cNvGrpSpPr>
            <a:grpSpLocks/>
          </p:cNvGrpSpPr>
          <p:nvPr/>
        </p:nvGrpSpPr>
        <p:grpSpPr bwMode="auto">
          <a:xfrm>
            <a:off x="3635375" y="1222375"/>
            <a:ext cx="3984625" cy="5073650"/>
            <a:chOff x="2926" y="834"/>
            <a:chExt cx="2510" cy="3196"/>
          </a:xfrm>
        </p:grpSpPr>
        <p:grpSp>
          <p:nvGrpSpPr>
            <p:cNvPr id="6199" name="Group 47"/>
            <p:cNvGrpSpPr>
              <a:grpSpLocks/>
            </p:cNvGrpSpPr>
            <p:nvPr/>
          </p:nvGrpSpPr>
          <p:grpSpPr bwMode="auto">
            <a:xfrm>
              <a:off x="3376" y="834"/>
              <a:ext cx="2058" cy="1516"/>
              <a:chOff x="3110" y="974"/>
              <a:chExt cx="2058" cy="1516"/>
            </a:xfrm>
          </p:grpSpPr>
          <p:grpSp>
            <p:nvGrpSpPr>
              <p:cNvPr id="6246" name="Group 14"/>
              <p:cNvGrpSpPr>
                <a:grpSpLocks/>
              </p:cNvGrpSpPr>
              <p:nvPr/>
            </p:nvGrpSpPr>
            <p:grpSpPr bwMode="auto">
              <a:xfrm>
                <a:off x="3112" y="974"/>
                <a:ext cx="2056" cy="1510"/>
                <a:chOff x="3112" y="827"/>
                <a:chExt cx="2056" cy="1503"/>
              </a:xfrm>
            </p:grpSpPr>
            <p:sp>
              <p:nvSpPr>
                <p:cNvPr id="6253" name="Line 5"/>
                <p:cNvSpPr>
                  <a:spLocks noChangeShapeType="1"/>
                </p:cNvSpPr>
                <p:nvPr/>
              </p:nvSpPr>
              <p:spPr bwMode="auto">
                <a:xfrm>
                  <a:off x="3112" y="827"/>
                  <a:ext cx="0" cy="1503"/>
                </a:xfrm>
                <a:prstGeom prst="line">
                  <a:avLst/>
                </a:prstGeom>
                <a:noFill/>
                <a:ln w="1905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4" name="Line 6"/>
                <p:cNvSpPr>
                  <a:spLocks noChangeShapeType="1"/>
                </p:cNvSpPr>
                <p:nvPr/>
              </p:nvSpPr>
              <p:spPr bwMode="auto">
                <a:xfrm>
                  <a:off x="3369" y="827"/>
                  <a:ext cx="0" cy="1503"/>
                </a:xfrm>
                <a:prstGeom prst="line">
                  <a:avLst/>
                </a:prstGeom>
                <a:noFill/>
                <a:ln w="1905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5" name="Line 7"/>
                <p:cNvSpPr>
                  <a:spLocks noChangeShapeType="1"/>
                </p:cNvSpPr>
                <p:nvPr/>
              </p:nvSpPr>
              <p:spPr bwMode="auto">
                <a:xfrm>
                  <a:off x="3626" y="827"/>
                  <a:ext cx="0" cy="1503"/>
                </a:xfrm>
                <a:prstGeom prst="line">
                  <a:avLst/>
                </a:prstGeom>
                <a:noFill/>
                <a:ln w="1905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6" name="Line 8"/>
                <p:cNvSpPr>
                  <a:spLocks noChangeShapeType="1"/>
                </p:cNvSpPr>
                <p:nvPr/>
              </p:nvSpPr>
              <p:spPr bwMode="auto">
                <a:xfrm>
                  <a:off x="3883" y="827"/>
                  <a:ext cx="0" cy="1503"/>
                </a:xfrm>
                <a:prstGeom prst="line">
                  <a:avLst/>
                </a:prstGeom>
                <a:noFill/>
                <a:ln w="1905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7" name="Line 9"/>
                <p:cNvSpPr>
                  <a:spLocks noChangeShapeType="1"/>
                </p:cNvSpPr>
                <p:nvPr/>
              </p:nvSpPr>
              <p:spPr bwMode="auto">
                <a:xfrm>
                  <a:off x="4140" y="827"/>
                  <a:ext cx="0" cy="1503"/>
                </a:xfrm>
                <a:prstGeom prst="line">
                  <a:avLst/>
                </a:prstGeom>
                <a:noFill/>
                <a:ln w="1905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8" name="Line 10"/>
                <p:cNvSpPr>
                  <a:spLocks noChangeShapeType="1"/>
                </p:cNvSpPr>
                <p:nvPr/>
              </p:nvSpPr>
              <p:spPr bwMode="auto">
                <a:xfrm>
                  <a:off x="4397" y="827"/>
                  <a:ext cx="0" cy="1503"/>
                </a:xfrm>
                <a:prstGeom prst="line">
                  <a:avLst/>
                </a:prstGeom>
                <a:noFill/>
                <a:ln w="1905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9" name="Line 11"/>
                <p:cNvSpPr>
                  <a:spLocks noChangeShapeType="1"/>
                </p:cNvSpPr>
                <p:nvPr/>
              </p:nvSpPr>
              <p:spPr bwMode="auto">
                <a:xfrm>
                  <a:off x="4654" y="827"/>
                  <a:ext cx="0" cy="1503"/>
                </a:xfrm>
                <a:prstGeom prst="line">
                  <a:avLst/>
                </a:prstGeom>
                <a:noFill/>
                <a:ln w="1905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 name="Line 12"/>
                <p:cNvSpPr>
                  <a:spLocks noChangeShapeType="1"/>
                </p:cNvSpPr>
                <p:nvPr/>
              </p:nvSpPr>
              <p:spPr bwMode="auto">
                <a:xfrm>
                  <a:off x="4911" y="827"/>
                  <a:ext cx="0" cy="1503"/>
                </a:xfrm>
                <a:prstGeom prst="line">
                  <a:avLst/>
                </a:prstGeom>
                <a:noFill/>
                <a:ln w="1905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 name="Line 13"/>
                <p:cNvSpPr>
                  <a:spLocks noChangeShapeType="1"/>
                </p:cNvSpPr>
                <p:nvPr/>
              </p:nvSpPr>
              <p:spPr bwMode="auto">
                <a:xfrm>
                  <a:off x="5168" y="827"/>
                  <a:ext cx="0" cy="1503"/>
                </a:xfrm>
                <a:prstGeom prst="line">
                  <a:avLst/>
                </a:prstGeom>
                <a:noFill/>
                <a:ln w="1905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247" name="Group 32"/>
              <p:cNvGrpSpPr>
                <a:grpSpLocks/>
              </p:cNvGrpSpPr>
              <p:nvPr/>
            </p:nvGrpSpPr>
            <p:grpSpPr bwMode="auto">
              <a:xfrm>
                <a:off x="3110" y="984"/>
                <a:ext cx="2058" cy="1506"/>
                <a:chOff x="3110" y="826"/>
                <a:chExt cx="2058" cy="1506"/>
              </a:xfrm>
            </p:grpSpPr>
            <p:sp>
              <p:nvSpPr>
                <p:cNvPr id="6248" name="Line 25"/>
                <p:cNvSpPr>
                  <a:spLocks noChangeShapeType="1"/>
                </p:cNvSpPr>
                <p:nvPr/>
              </p:nvSpPr>
              <p:spPr bwMode="auto">
                <a:xfrm>
                  <a:off x="3110" y="2332"/>
                  <a:ext cx="2058" cy="0"/>
                </a:xfrm>
                <a:prstGeom prst="line">
                  <a:avLst/>
                </a:prstGeom>
                <a:noFill/>
                <a:ln w="1905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9" name="Line 26"/>
                <p:cNvSpPr>
                  <a:spLocks noChangeShapeType="1"/>
                </p:cNvSpPr>
                <p:nvPr/>
              </p:nvSpPr>
              <p:spPr bwMode="auto">
                <a:xfrm>
                  <a:off x="3110" y="1924"/>
                  <a:ext cx="2058" cy="0"/>
                </a:xfrm>
                <a:prstGeom prst="line">
                  <a:avLst/>
                </a:prstGeom>
                <a:noFill/>
                <a:ln w="1905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0" name="Line 29"/>
                <p:cNvSpPr>
                  <a:spLocks noChangeShapeType="1"/>
                </p:cNvSpPr>
                <p:nvPr/>
              </p:nvSpPr>
              <p:spPr bwMode="auto">
                <a:xfrm>
                  <a:off x="3110" y="1523"/>
                  <a:ext cx="2058" cy="0"/>
                </a:xfrm>
                <a:prstGeom prst="line">
                  <a:avLst/>
                </a:prstGeom>
                <a:noFill/>
                <a:ln w="1905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1" name="Line 30"/>
                <p:cNvSpPr>
                  <a:spLocks noChangeShapeType="1"/>
                </p:cNvSpPr>
                <p:nvPr/>
              </p:nvSpPr>
              <p:spPr bwMode="auto">
                <a:xfrm>
                  <a:off x="3110" y="1122"/>
                  <a:ext cx="2058" cy="0"/>
                </a:xfrm>
                <a:prstGeom prst="line">
                  <a:avLst/>
                </a:prstGeom>
                <a:noFill/>
                <a:ln w="1905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52" name="Line 31"/>
                <p:cNvSpPr>
                  <a:spLocks noChangeShapeType="1"/>
                </p:cNvSpPr>
                <p:nvPr/>
              </p:nvSpPr>
              <p:spPr bwMode="auto">
                <a:xfrm>
                  <a:off x="3110" y="826"/>
                  <a:ext cx="2058" cy="0"/>
                </a:xfrm>
                <a:prstGeom prst="line">
                  <a:avLst/>
                </a:prstGeom>
                <a:noFill/>
                <a:ln w="1905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6200" name="Group 48"/>
            <p:cNvGrpSpPr>
              <a:grpSpLocks/>
            </p:cNvGrpSpPr>
            <p:nvPr/>
          </p:nvGrpSpPr>
          <p:grpSpPr bwMode="auto">
            <a:xfrm>
              <a:off x="3376" y="2753"/>
              <a:ext cx="2060" cy="1101"/>
              <a:chOff x="3110" y="2767"/>
              <a:chExt cx="2060" cy="1101"/>
            </a:xfrm>
          </p:grpSpPr>
          <p:grpSp>
            <p:nvGrpSpPr>
              <p:cNvPr id="6232" name="Group 15"/>
              <p:cNvGrpSpPr>
                <a:grpSpLocks/>
              </p:cNvGrpSpPr>
              <p:nvPr/>
            </p:nvGrpSpPr>
            <p:grpSpPr bwMode="auto">
              <a:xfrm>
                <a:off x="3110" y="2767"/>
                <a:ext cx="2056" cy="1101"/>
                <a:chOff x="3112" y="827"/>
                <a:chExt cx="2056" cy="1503"/>
              </a:xfrm>
            </p:grpSpPr>
            <p:sp>
              <p:nvSpPr>
                <p:cNvPr id="6237" name="Line 16"/>
                <p:cNvSpPr>
                  <a:spLocks noChangeShapeType="1"/>
                </p:cNvSpPr>
                <p:nvPr/>
              </p:nvSpPr>
              <p:spPr bwMode="auto">
                <a:xfrm>
                  <a:off x="3112" y="827"/>
                  <a:ext cx="0" cy="1503"/>
                </a:xfrm>
                <a:prstGeom prst="line">
                  <a:avLst/>
                </a:prstGeom>
                <a:noFill/>
                <a:ln w="1905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38" name="Line 17"/>
                <p:cNvSpPr>
                  <a:spLocks noChangeShapeType="1"/>
                </p:cNvSpPr>
                <p:nvPr/>
              </p:nvSpPr>
              <p:spPr bwMode="auto">
                <a:xfrm>
                  <a:off x="3369" y="827"/>
                  <a:ext cx="0" cy="1503"/>
                </a:xfrm>
                <a:prstGeom prst="line">
                  <a:avLst/>
                </a:prstGeom>
                <a:noFill/>
                <a:ln w="1905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39" name="Line 18"/>
                <p:cNvSpPr>
                  <a:spLocks noChangeShapeType="1"/>
                </p:cNvSpPr>
                <p:nvPr/>
              </p:nvSpPr>
              <p:spPr bwMode="auto">
                <a:xfrm>
                  <a:off x="3626" y="827"/>
                  <a:ext cx="0" cy="1503"/>
                </a:xfrm>
                <a:prstGeom prst="line">
                  <a:avLst/>
                </a:prstGeom>
                <a:noFill/>
                <a:ln w="1905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0" name="Line 19"/>
                <p:cNvSpPr>
                  <a:spLocks noChangeShapeType="1"/>
                </p:cNvSpPr>
                <p:nvPr/>
              </p:nvSpPr>
              <p:spPr bwMode="auto">
                <a:xfrm>
                  <a:off x="3883" y="827"/>
                  <a:ext cx="0" cy="1503"/>
                </a:xfrm>
                <a:prstGeom prst="line">
                  <a:avLst/>
                </a:prstGeom>
                <a:noFill/>
                <a:ln w="1905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1" name="Line 20"/>
                <p:cNvSpPr>
                  <a:spLocks noChangeShapeType="1"/>
                </p:cNvSpPr>
                <p:nvPr/>
              </p:nvSpPr>
              <p:spPr bwMode="auto">
                <a:xfrm>
                  <a:off x="4140" y="827"/>
                  <a:ext cx="0" cy="1503"/>
                </a:xfrm>
                <a:prstGeom prst="line">
                  <a:avLst/>
                </a:prstGeom>
                <a:noFill/>
                <a:ln w="1905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2" name="Line 21"/>
                <p:cNvSpPr>
                  <a:spLocks noChangeShapeType="1"/>
                </p:cNvSpPr>
                <p:nvPr/>
              </p:nvSpPr>
              <p:spPr bwMode="auto">
                <a:xfrm>
                  <a:off x="4397" y="827"/>
                  <a:ext cx="0" cy="1503"/>
                </a:xfrm>
                <a:prstGeom prst="line">
                  <a:avLst/>
                </a:prstGeom>
                <a:noFill/>
                <a:ln w="1905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3" name="Line 22"/>
                <p:cNvSpPr>
                  <a:spLocks noChangeShapeType="1"/>
                </p:cNvSpPr>
                <p:nvPr/>
              </p:nvSpPr>
              <p:spPr bwMode="auto">
                <a:xfrm>
                  <a:off x="4654" y="827"/>
                  <a:ext cx="0" cy="1503"/>
                </a:xfrm>
                <a:prstGeom prst="line">
                  <a:avLst/>
                </a:prstGeom>
                <a:noFill/>
                <a:ln w="1905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4" name="Line 23"/>
                <p:cNvSpPr>
                  <a:spLocks noChangeShapeType="1"/>
                </p:cNvSpPr>
                <p:nvPr/>
              </p:nvSpPr>
              <p:spPr bwMode="auto">
                <a:xfrm>
                  <a:off x="4911" y="827"/>
                  <a:ext cx="0" cy="1503"/>
                </a:xfrm>
                <a:prstGeom prst="line">
                  <a:avLst/>
                </a:prstGeom>
                <a:noFill/>
                <a:ln w="1905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5" name="Line 24"/>
                <p:cNvSpPr>
                  <a:spLocks noChangeShapeType="1"/>
                </p:cNvSpPr>
                <p:nvPr/>
              </p:nvSpPr>
              <p:spPr bwMode="auto">
                <a:xfrm>
                  <a:off x="5168" y="827"/>
                  <a:ext cx="0" cy="1503"/>
                </a:xfrm>
                <a:prstGeom prst="line">
                  <a:avLst/>
                </a:prstGeom>
                <a:noFill/>
                <a:ln w="1905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233" name="Group 46"/>
              <p:cNvGrpSpPr>
                <a:grpSpLocks/>
              </p:cNvGrpSpPr>
              <p:nvPr/>
            </p:nvGrpSpPr>
            <p:grpSpPr bwMode="auto">
              <a:xfrm>
                <a:off x="3112" y="3129"/>
                <a:ext cx="2058" cy="697"/>
                <a:chOff x="1446" y="566"/>
                <a:chExt cx="2058" cy="697"/>
              </a:xfrm>
            </p:grpSpPr>
            <p:sp>
              <p:nvSpPr>
                <p:cNvPr id="6234" name="Line 36"/>
                <p:cNvSpPr>
                  <a:spLocks noChangeShapeType="1"/>
                </p:cNvSpPr>
                <p:nvPr/>
              </p:nvSpPr>
              <p:spPr bwMode="auto">
                <a:xfrm>
                  <a:off x="1446" y="1263"/>
                  <a:ext cx="2058" cy="0"/>
                </a:xfrm>
                <a:prstGeom prst="line">
                  <a:avLst/>
                </a:prstGeom>
                <a:noFill/>
                <a:ln w="1905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35" name="Line 37"/>
                <p:cNvSpPr>
                  <a:spLocks noChangeShapeType="1"/>
                </p:cNvSpPr>
                <p:nvPr/>
              </p:nvSpPr>
              <p:spPr bwMode="auto">
                <a:xfrm>
                  <a:off x="1446" y="862"/>
                  <a:ext cx="2058" cy="0"/>
                </a:xfrm>
                <a:prstGeom prst="line">
                  <a:avLst/>
                </a:prstGeom>
                <a:noFill/>
                <a:ln w="1905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36" name="Line 38"/>
                <p:cNvSpPr>
                  <a:spLocks noChangeShapeType="1"/>
                </p:cNvSpPr>
                <p:nvPr/>
              </p:nvSpPr>
              <p:spPr bwMode="auto">
                <a:xfrm>
                  <a:off x="1446" y="566"/>
                  <a:ext cx="2058" cy="0"/>
                </a:xfrm>
                <a:prstGeom prst="line">
                  <a:avLst/>
                </a:prstGeom>
                <a:noFill/>
                <a:ln w="1905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6201" name="Group 62"/>
            <p:cNvGrpSpPr>
              <a:grpSpLocks/>
            </p:cNvGrpSpPr>
            <p:nvPr/>
          </p:nvGrpSpPr>
          <p:grpSpPr bwMode="auto">
            <a:xfrm>
              <a:off x="3121" y="1025"/>
              <a:ext cx="258" cy="1422"/>
              <a:chOff x="2855" y="1165"/>
              <a:chExt cx="258" cy="1422"/>
            </a:xfrm>
          </p:grpSpPr>
          <p:sp>
            <p:nvSpPr>
              <p:cNvPr id="6228" name="Text Box 49"/>
              <p:cNvSpPr txBox="1">
                <a:spLocks noChangeArrowheads="1"/>
              </p:cNvSpPr>
              <p:nvPr/>
            </p:nvSpPr>
            <p:spPr bwMode="auto">
              <a:xfrm>
                <a:off x="2926" y="2375"/>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600" b="1"/>
                  <a:t>0</a:t>
                </a:r>
              </a:p>
            </p:txBody>
          </p:sp>
          <p:sp>
            <p:nvSpPr>
              <p:cNvPr id="6229" name="Text Box 50"/>
              <p:cNvSpPr txBox="1">
                <a:spLocks noChangeArrowheads="1"/>
              </p:cNvSpPr>
              <p:nvPr/>
            </p:nvSpPr>
            <p:spPr bwMode="auto">
              <a:xfrm>
                <a:off x="2855" y="1967"/>
                <a:ext cx="2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600" b="1"/>
                  <a:t>10</a:t>
                </a:r>
              </a:p>
            </p:txBody>
          </p:sp>
          <p:sp>
            <p:nvSpPr>
              <p:cNvPr id="6230" name="Text Box 51"/>
              <p:cNvSpPr txBox="1">
                <a:spLocks noChangeArrowheads="1"/>
              </p:cNvSpPr>
              <p:nvPr/>
            </p:nvSpPr>
            <p:spPr bwMode="auto">
              <a:xfrm>
                <a:off x="2855" y="1566"/>
                <a:ext cx="2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600" b="1"/>
                  <a:t>20</a:t>
                </a:r>
              </a:p>
            </p:txBody>
          </p:sp>
          <p:sp>
            <p:nvSpPr>
              <p:cNvPr id="6231" name="Text Box 52"/>
              <p:cNvSpPr txBox="1">
                <a:spLocks noChangeArrowheads="1"/>
              </p:cNvSpPr>
              <p:nvPr/>
            </p:nvSpPr>
            <p:spPr bwMode="auto">
              <a:xfrm>
                <a:off x="2855" y="1165"/>
                <a:ext cx="2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600" b="1"/>
                  <a:t>30</a:t>
                </a:r>
              </a:p>
            </p:txBody>
          </p:sp>
        </p:grpSp>
        <p:grpSp>
          <p:nvGrpSpPr>
            <p:cNvPr id="6202" name="Group 61"/>
            <p:cNvGrpSpPr>
              <a:grpSpLocks/>
            </p:cNvGrpSpPr>
            <p:nvPr/>
          </p:nvGrpSpPr>
          <p:grpSpPr bwMode="auto">
            <a:xfrm>
              <a:off x="3092" y="2744"/>
              <a:ext cx="258" cy="1075"/>
              <a:chOff x="2826" y="2758"/>
              <a:chExt cx="258" cy="1075"/>
            </a:xfrm>
          </p:grpSpPr>
          <p:sp>
            <p:nvSpPr>
              <p:cNvPr id="6221" name="Text Box 53"/>
              <p:cNvSpPr txBox="1">
                <a:spLocks noChangeArrowheads="1"/>
              </p:cNvSpPr>
              <p:nvPr/>
            </p:nvSpPr>
            <p:spPr bwMode="auto">
              <a:xfrm>
                <a:off x="2826" y="2758"/>
                <a:ext cx="2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600" b="1"/>
                  <a:t>10</a:t>
                </a:r>
              </a:p>
            </p:txBody>
          </p:sp>
          <p:sp>
            <p:nvSpPr>
              <p:cNvPr id="6222" name="Text Box 54"/>
              <p:cNvSpPr txBox="1">
                <a:spLocks noChangeArrowheads="1"/>
              </p:cNvSpPr>
              <p:nvPr/>
            </p:nvSpPr>
            <p:spPr bwMode="auto">
              <a:xfrm>
                <a:off x="2897" y="2910"/>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600" b="1"/>
                  <a:t>8</a:t>
                </a:r>
              </a:p>
            </p:txBody>
          </p:sp>
          <p:sp>
            <p:nvSpPr>
              <p:cNvPr id="6223" name="Text Box 55"/>
              <p:cNvSpPr txBox="1">
                <a:spLocks noChangeArrowheads="1"/>
              </p:cNvSpPr>
              <p:nvPr/>
            </p:nvSpPr>
            <p:spPr bwMode="auto">
              <a:xfrm>
                <a:off x="2897" y="3055"/>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600" b="1"/>
                  <a:t>6</a:t>
                </a:r>
              </a:p>
            </p:txBody>
          </p:sp>
          <p:sp>
            <p:nvSpPr>
              <p:cNvPr id="6224" name="Text Box 56"/>
              <p:cNvSpPr txBox="1">
                <a:spLocks noChangeArrowheads="1"/>
              </p:cNvSpPr>
              <p:nvPr/>
            </p:nvSpPr>
            <p:spPr bwMode="auto">
              <a:xfrm>
                <a:off x="2897" y="3193"/>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600" b="1"/>
                  <a:t>4</a:t>
                </a:r>
              </a:p>
            </p:txBody>
          </p:sp>
          <p:sp>
            <p:nvSpPr>
              <p:cNvPr id="6225" name="Text Box 57"/>
              <p:cNvSpPr txBox="1">
                <a:spLocks noChangeArrowheads="1"/>
              </p:cNvSpPr>
              <p:nvPr/>
            </p:nvSpPr>
            <p:spPr bwMode="auto">
              <a:xfrm>
                <a:off x="2897" y="3331"/>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600" b="1"/>
                  <a:t>2</a:t>
                </a:r>
              </a:p>
            </p:txBody>
          </p:sp>
          <p:sp>
            <p:nvSpPr>
              <p:cNvPr id="6226" name="Text Box 58"/>
              <p:cNvSpPr txBox="1">
                <a:spLocks noChangeArrowheads="1"/>
              </p:cNvSpPr>
              <p:nvPr/>
            </p:nvSpPr>
            <p:spPr bwMode="auto">
              <a:xfrm>
                <a:off x="2897" y="3483"/>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600" b="1"/>
                  <a:t>0</a:t>
                </a:r>
              </a:p>
            </p:txBody>
          </p:sp>
          <p:sp>
            <p:nvSpPr>
              <p:cNvPr id="6227" name="Text Box 59"/>
              <p:cNvSpPr txBox="1">
                <a:spLocks noChangeArrowheads="1"/>
              </p:cNvSpPr>
              <p:nvPr/>
            </p:nvSpPr>
            <p:spPr bwMode="auto">
              <a:xfrm>
                <a:off x="2854" y="3621"/>
                <a:ext cx="2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600" b="1"/>
                  <a:t>-2</a:t>
                </a:r>
              </a:p>
            </p:txBody>
          </p:sp>
        </p:grpSp>
        <p:grpSp>
          <p:nvGrpSpPr>
            <p:cNvPr id="6203" name="Group 70"/>
            <p:cNvGrpSpPr>
              <a:grpSpLocks/>
            </p:cNvGrpSpPr>
            <p:nvPr/>
          </p:nvGrpSpPr>
          <p:grpSpPr bwMode="auto">
            <a:xfrm>
              <a:off x="3537" y="2294"/>
              <a:ext cx="1729" cy="212"/>
              <a:chOff x="3271" y="2434"/>
              <a:chExt cx="1729" cy="212"/>
            </a:xfrm>
          </p:grpSpPr>
          <p:sp>
            <p:nvSpPr>
              <p:cNvPr id="6214" name="Text Box 63"/>
              <p:cNvSpPr txBox="1">
                <a:spLocks noChangeArrowheads="1"/>
              </p:cNvSpPr>
              <p:nvPr/>
            </p:nvSpPr>
            <p:spPr bwMode="auto">
              <a:xfrm>
                <a:off x="3271" y="2434"/>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600" b="1"/>
                  <a:t>1</a:t>
                </a:r>
              </a:p>
            </p:txBody>
          </p:sp>
          <p:sp>
            <p:nvSpPr>
              <p:cNvPr id="6215" name="Text Box 64"/>
              <p:cNvSpPr txBox="1">
                <a:spLocks noChangeArrowheads="1"/>
              </p:cNvSpPr>
              <p:nvPr/>
            </p:nvSpPr>
            <p:spPr bwMode="auto">
              <a:xfrm>
                <a:off x="3528" y="2434"/>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600" b="1"/>
                  <a:t>2</a:t>
                </a:r>
              </a:p>
            </p:txBody>
          </p:sp>
          <p:sp>
            <p:nvSpPr>
              <p:cNvPr id="6216" name="Text Box 65"/>
              <p:cNvSpPr txBox="1">
                <a:spLocks noChangeArrowheads="1"/>
              </p:cNvSpPr>
              <p:nvPr/>
            </p:nvSpPr>
            <p:spPr bwMode="auto">
              <a:xfrm>
                <a:off x="3792" y="2434"/>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600" b="1"/>
                  <a:t>3</a:t>
                </a:r>
              </a:p>
            </p:txBody>
          </p:sp>
          <p:sp>
            <p:nvSpPr>
              <p:cNvPr id="6217" name="Text Box 66"/>
              <p:cNvSpPr txBox="1">
                <a:spLocks noChangeArrowheads="1"/>
              </p:cNvSpPr>
              <p:nvPr/>
            </p:nvSpPr>
            <p:spPr bwMode="auto">
              <a:xfrm>
                <a:off x="4042" y="2434"/>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600" b="1"/>
                  <a:t>4</a:t>
                </a:r>
              </a:p>
            </p:txBody>
          </p:sp>
          <p:sp>
            <p:nvSpPr>
              <p:cNvPr id="6218" name="Text Box 67"/>
              <p:cNvSpPr txBox="1">
                <a:spLocks noChangeArrowheads="1"/>
              </p:cNvSpPr>
              <p:nvPr/>
            </p:nvSpPr>
            <p:spPr bwMode="auto">
              <a:xfrm>
                <a:off x="4299" y="2434"/>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600" b="1"/>
                  <a:t>5</a:t>
                </a:r>
              </a:p>
            </p:txBody>
          </p:sp>
          <p:sp>
            <p:nvSpPr>
              <p:cNvPr id="6219" name="Text Box 68"/>
              <p:cNvSpPr txBox="1">
                <a:spLocks noChangeArrowheads="1"/>
              </p:cNvSpPr>
              <p:nvPr/>
            </p:nvSpPr>
            <p:spPr bwMode="auto">
              <a:xfrm>
                <a:off x="4556" y="2434"/>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600" b="1"/>
                  <a:t>6</a:t>
                </a:r>
              </a:p>
            </p:txBody>
          </p:sp>
          <p:sp>
            <p:nvSpPr>
              <p:cNvPr id="6220" name="Text Box 69"/>
              <p:cNvSpPr txBox="1">
                <a:spLocks noChangeArrowheads="1"/>
              </p:cNvSpPr>
              <p:nvPr/>
            </p:nvSpPr>
            <p:spPr bwMode="auto">
              <a:xfrm>
                <a:off x="4813" y="2434"/>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600" b="1"/>
                  <a:t>7</a:t>
                </a:r>
              </a:p>
            </p:txBody>
          </p:sp>
        </p:grpSp>
        <p:grpSp>
          <p:nvGrpSpPr>
            <p:cNvPr id="6204" name="Group 71"/>
            <p:cNvGrpSpPr>
              <a:grpSpLocks/>
            </p:cNvGrpSpPr>
            <p:nvPr/>
          </p:nvGrpSpPr>
          <p:grpSpPr bwMode="auto">
            <a:xfrm>
              <a:off x="3535" y="3818"/>
              <a:ext cx="1729" cy="212"/>
              <a:chOff x="3271" y="2434"/>
              <a:chExt cx="1729" cy="212"/>
            </a:xfrm>
          </p:grpSpPr>
          <p:sp>
            <p:nvSpPr>
              <p:cNvPr id="6207" name="Text Box 72"/>
              <p:cNvSpPr txBox="1">
                <a:spLocks noChangeArrowheads="1"/>
              </p:cNvSpPr>
              <p:nvPr/>
            </p:nvSpPr>
            <p:spPr bwMode="auto">
              <a:xfrm>
                <a:off x="3271" y="2434"/>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600" b="1"/>
                  <a:t>1</a:t>
                </a:r>
              </a:p>
            </p:txBody>
          </p:sp>
          <p:sp>
            <p:nvSpPr>
              <p:cNvPr id="6208" name="Text Box 73"/>
              <p:cNvSpPr txBox="1">
                <a:spLocks noChangeArrowheads="1"/>
              </p:cNvSpPr>
              <p:nvPr/>
            </p:nvSpPr>
            <p:spPr bwMode="auto">
              <a:xfrm>
                <a:off x="3528" y="2434"/>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600" b="1"/>
                  <a:t>2</a:t>
                </a:r>
              </a:p>
            </p:txBody>
          </p:sp>
          <p:sp>
            <p:nvSpPr>
              <p:cNvPr id="6209" name="Text Box 74"/>
              <p:cNvSpPr txBox="1">
                <a:spLocks noChangeArrowheads="1"/>
              </p:cNvSpPr>
              <p:nvPr/>
            </p:nvSpPr>
            <p:spPr bwMode="auto">
              <a:xfrm>
                <a:off x="3792" y="2434"/>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600" b="1"/>
                  <a:t>3</a:t>
                </a:r>
              </a:p>
            </p:txBody>
          </p:sp>
          <p:sp>
            <p:nvSpPr>
              <p:cNvPr id="6210" name="Text Box 75"/>
              <p:cNvSpPr txBox="1">
                <a:spLocks noChangeArrowheads="1"/>
              </p:cNvSpPr>
              <p:nvPr/>
            </p:nvSpPr>
            <p:spPr bwMode="auto">
              <a:xfrm>
                <a:off x="4042" y="2434"/>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600" b="1"/>
                  <a:t>4</a:t>
                </a:r>
              </a:p>
            </p:txBody>
          </p:sp>
          <p:sp>
            <p:nvSpPr>
              <p:cNvPr id="6211" name="Text Box 76"/>
              <p:cNvSpPr txBox="1">
                <a:spLocks noChangeArrowheads="1"/>
              </p:cNvSpPr>
              <p:nvPr/>
            </p:nvSpPr>
            <p:spPr bwMode="auto">
              <a:xfrm>
                <a:off x="4299" y="2434"/>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600" b="1"/>
                  <a:t>5</a:t>
                </a:r>
              </a:p>
            </p:txBody>
          </p:sp>
          <p:sp>
            <p:nvSpPr>
              <p:cNvPr id="6212" name="Text Box 77"/>
              <p:cNvSpPr txBox="1">
                <a:spLocks noChangeArrowheads="1"/>
              </p:cNvSpPr>
              <p:nvPr/>
            </p:nvSpPr>
            <p:spPr bwMode="auto">
              <a:xfrm>
                <a:off x="4556" y="2434"/>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600" b="1"/>
                  <a:t>6</a:t>
                </a:r>
              </a:p>
            </p:txBody>
          </p:sp>
          <p:sp>
            <p:nvSpPr>
              <p:cNvPr id="6213" name="Text Box 78"/>
              <p:cNvSpPr txBox="1">
                <a:spLocks noChangeArrowheads="1"/>
              </p:cNvSpPr>
              <p:nvPr/>
            </p:nvSpPr>
            <p:spPr bwMode="auto">
              <a:xfrm>
                <a:off x="4813" y="2434"/>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600" b="1"/>
                  <a:t>7</a:t>
                </a:r>
              </a:p>
            </p:txBody>
          </p:sp>
        </p:grpSp>
        <p:sp>
          <p:nvSpPr>
            <p:cNvPr id="6205" name="Text Box 79"/>
            <p:cNvSpPr txBox="1">
              <a:spLocks noChangeArrowheads="1"/>
            </p:cNvSpPr>
            <p:nvPr/>
          </p:nvSpPr>
          <p:spPr bwMode="auto">
            <a:xfrm rot="-5400000">
              <a:off x="2424" y="1593"/>
              <a:ext cx="121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600" b="1"/>
                <a:t>Total Utility (Utils)</a:t>
              </a:r>
            </a:p>
          </p:txBody>
        </p:sp>
        <p:sp>
          <p:nvSpPr>
            <p:cNvPr id="6206" name="Text Box 80"/>
            <p:cNvSpPr txBox="1">
              <a:spLocks noChangeArrowheads="1"/>
            </p:cNvSpPr>
            <p:nvPr/>
          </p:nvSpPr>
          <p:spPr bwMode="auto">
            <a:xfrm rot="-5400000">
              <a:off x="2319" y="3096"/>
              <a:ext cx="1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600" b="1"/>
                <a:t>Marginal Utility (Utils)</a:t>
              </a:r>
            </a:p>
          </p:txBody>
        </p:sp>
      </p:grpSp>
      <p:sp>
        <p:nvSpPr>
          <p:cNvPr id="81" name="Text Box 83"/>
          <p:cNvSpPr txBox="1">
            <a:spLocks noChangeArrowheads="1"/>
          </p:cNvSpPr>
          <p:nvPr/>
        </p:nvSpPr>
        <p:spPr bwMode="auto">
          <a:xfrm>
            <a:off x="1246188" y="1733550"/>
            <a:ext cx="725487"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5000"/>
              </a:lnSpc>
            </a:pPr>
            <a:r>
              <a:rPr lang="en-US" altLang="en-US" sz="1400" b="1"/>
              <a:t>(2)</a:t>
            </a:r>
          </a:p>
          <a:p>
            <a:pPr algn="ctr" eaLnBrk="1" hangingPunct="1">
              <a:lnSpc>
                <a:spcPct val="85000"/>
              </a:lnSpc>
            </a:pPr>
            <a:r>
              <a:rPr lang="en-US" altLang="en-US" sz="1400" b="1"/>
              <a:t>Total</a:t>
            </a:r>
          </a:p>
          <a:p>
            <a:pPr algn="ctr" eaLnBrk="1" hangingPunct="1">
              <a:lnSpc>
                <a:spcPct val="85000"/>
              </a:lnSpc>
            </a:pPr>
            <a:r>
              <a:rPr lang="en-US" altLang="en-US" sz="1400" b="1"/>
              <a:t>Utility,</a:t>
            </a:r>
          </a:p>
          <a:p>
            <a:pPr algn="ctr" eaLnBrk="1" hangingPunct="1">
              <a:lnSpc>
                <a:spcPct val="85000"/>
              </a:lnSpc>
            </a:pPr>
            <a:r>
              <a:rPr lang="en-US" altLang="en-US" sz="1400" b="1"/>
              <a:t>Utils</a:t>
            </a:r>
          </a:p>
        </p:txBody>
      </p:sp>
      <p:sp>
        <p:nvSpPr>
          <p:cNvPr id="82" name="Text Box 84"/>
          <p:cNvSpPr txBox="1">
            <a:spLocks noChangeArrowheads="1"/>
          </p:cNvSpPr>
          <p:nvPr/>
        </p:nvSpPr>
        <p:spPr bwMode="auto">
          <a:xfrm>
            <a:off x="1927225" y="1733550"/>
            <a:ext cx="912813"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5000"/>
              </a:lnSpc>
            </a:pPr>
            <a:r>
              <a:rPr lang="en-US" altLang="en-US" sz="1400" b="1"/>
              <a:t>(3)</a:t>
            </a:r>
          </a:p>
          <a:p>
            <a:pPr algn="ctr" eaLnBrk="1" hangingPunct="1">
              <a:lnSpc>
                <a:spcPct val="85000"/>
              </a:lnSpc>
            </a:pPr>
            <a:r>
              <a:rPr lang="en-US" altLang="en-US" sz="1400" b="1"/>
              <a:t>Marginal</a:t>
            </a:r>
          </a:p>
          <a:p>
            <a:pPr algn="ctr" eaLnBrk="1" hangingPunct="1">
              <a:lnSpc>
                <a:spcPct val="85000"/>
              </a:lnSpc>
            </a:pPr>
            <a:r>
              <a:rPr lang="en-US" altLang="en-US" sz="1400" b="1"/>
              <a:t>Utility,</a:t>
            </a:r>
          </a:p>
          <a:p>
            <a:pPr algn="ctr" eaLnBrk="1" hangingPunct="1">
              <a:lnSpc>
                <a:spcPct val="85000"/>
              </a:lnSpc>
            </a:pPr>
            <a:r>
              <a:rPr lang="en-US" altLang="en-US" sz="1400" b="1"/>
              <a:t>Utils</a:t>
            </a:r>
          </a:p>
        </p:txBody>
      </p:sp>
      <p:sp>
        <p:nvSpPr>
          <p:cNvPr id="83" name="Text Box 88"/>
          <p:cNvSpPr txBox="1">
            <a:spLocks noChangeArrowheads="1"/>
          </p:cNvSpPr>
          <p:nvPr/>
        </p:nvSpPr>
        <p:spPr bwMode="auto">
          <a:xfrm>
            <a:off x="609600" y="2597150"/>
            <a:ext cx="311150"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25000"/>
              </a:lnSpc>
            </a:pPr>
            <a:r>
              <a:rPr lang="en-US" altLang="en-US" b="1"/>
              <a:t>0</a:t>
            </a:r>
          </a:p>
          <a:p>
            <a:pPr eaLnBrk="1" hangingPunct="1">
              <a:lnSpc>
                <a:spcPct val="125000"/>
              </a:lnSpc>
            </a:pPr>
            <a:r>
              <a:rPr lang="en-US" altLang="en-US" b="1"/>
              <a:t>1</a:t>
            </a:r>
          </a:p>
          <a:p>
            <a:pPr eaLnBrk="1" hangingPunct="1">
              <a:lnSpc>
                <a:spcPct val="125000"/>
              </a:lnSpc>
            </a:pPr>
            <a:r>
              <a:rPr lang="en-US" altLang="en-US" b="1"/>
              <a:t>2</a:t>
            </a:r>
          </a:p>
          <a:p>
            <a:pPr eaLnBrk="1" hangingPunct="1">
              <a:lnSpc>
                <a:spcPct val="125000"/>
              </a:lnSpc>
            </a:pPr>
            <a:r>
              <a:rPr lang="en-US" altLang="en-US" b="1"/>
              <a:t>3</a:t>
            </a:r>
          </a:p>
          <a:p>
            <a:pPr eaLnBrk="1" hangingPunct="1">
              <a:lnSpc>
                <a:spcPct val="125000"/>
              </a:lnSpc>
            </a:pPr>
            <a:r>
              <a:rPr lang="en-US" altLang="en-US" b="1"/>
              <a:t>4</a:t>
            </a:r>
          </a:p>
          <a:p>
            <a:pPr eaLnBrk="1" hangingPunct="1">
              <a:lnSpc>
                <a:spcPct val="125000"/>
              </a:lnSpc>
            </a:pPr>
            <a:r>
              <a:rPr lang="en-US" altLang="en-US" b="1"/>
              <a:t>5</a:t>
            </a:r>
          </a:p>
          <a:p>
            <a:pPr eaLnBrk="1" hangingPunct="1">
              <a:lnSpc>
                <a:spcPct val="125000"/>
              </a:lnSpc>
            </a:pPr>
            <a:r>
              <a:rPr lang="en-US" altLang="en-US" b="1"/>
              <a:t>6</a:t>
            </a:r>
          </a:p>
          <a:p>
            <a:pPr eaLnBrk="1" hangingPunct="1">
              <a:lnSpc>
                <a:spcPct val="125000"/>
              </a:lnSpc>
            </a:pPr>
            <a:r>
              <a:rPr lang="en-US" altLang="en-US" b="1"/>
              <a:t>7</a:t>
            </a:r>
          </a:p>
        </p:txBody>
      </p:sp>
      <p:sp>
        <p:nvSpPr>
          <p:cNvPr id="84" name="Text Box 89"/>
          <p:cNvSpPr txBox="1">
            <a:spLocks noChangeArrowheads="1"/>
          </p:cNvSpPr>
          <p:nvPr/>
        </p:nvSpPr>
        <p:spPr bwMode="auto">
          <a:xfrm>
            <a:off x="1395413" y="2593975"/>
            <a:ext cx="438150"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lnSpc>
                <a:spcPct val="125000"/>
              </a:lnSpc>
            </a:pPr>
            <a:r>
              <a:rPr lang="en-US" altLang="en-US" b="1"/>
              <a:t>0</a:t>
            </a:r>
          </a:p>
          <a:p>
            <a:pPr algn="r" eaLnBrk="1" hangingPunct="1">
              <a:lnSpc>
                <a:spcPct val="125000"/>
              </a:lnSpc>
            </a:pPr>
            <a:r>
              <a:rPr lang="en-US" altLang="en-US" b="1"/>
              <a:t>10</a:t>
            </a:r>
          </a:p>
          <a:p>
            <a:pPr algn="r" eaLnBrk="1" hangingPunct="1">
              <a:lnSpc>
                <a:spcPct val="125000"/>
              </a:lnSpc>
            </a:pPr>
            <a:r>
              <a:rPr lang="en-US" altLang="en-US" b="1"/>
              <a:t>18</a:t>
            </a:r>
          </a:p>
          <a:p>
            <a:pPr algn="r" eaLnBrk="1" hangingPunct="1">
              <a:lnSpc>
                <a:spcPct val="125000"/>
              </a:lnSpc>
            </a:pPr>
            <a:r>
              <a:rPr lang="en-US" altLang="en-US" b="1"/>
              <a:t>24</a:t>
            </a:r>
          </a:p>
          <a:p>
            <a:pPr algn="r" eaLnBrk="1" hangingPunct="1">
              <a:lnSpc>
                <a:spcPct val="125000"/>
              </a:lnSpc>
            </a:pPr>
            <a:r>
              <a:rPr lang="en-US" altLang="en-US" b="1"/>
              <a:t>28</a:t>
            </a:r>
          </a:p>
          <a:p>
            <a:pPr algn="r" eaLnBrk="1" hangingPunct="1">
              <a:lnSpc>
                <a:spcPct val="125000"/>
              </a:lnSpc>
            </a:pPr>
            <a:r>
              <a:rPr lang="en-US" altLang="en-US" b="1"/>
              <a:t>30</a:t>
            </a:r>
          </a:p>
          <a:p>
            <a:pPr algn="r" eaLnBrk="1" hangingPunct="1">
              <a:lnSpc>
                <a:spcPct val="125000"/>
              </a:lnSpc>
            </a:pPr>
            <a:r>
              <a:rPr lang="en-US" altLang="en-US" b="1"/>
              <a:t>30</a:t>
            </a:r>
          </a:p>
          <a:p>
            <a:pPr algn="r" eaLnBrk="1" hangingPunct="1">
              <a:lnSpc>
                <a:spcPct val="125000"/>
              </a:lnSpc>
            </a:pPr>
            <a:r>
              <a:rPr lang="en-US" altLang="en-US" b="1"/>
              <a:t>28</a:t>
            </a:r>
          </a:p>
        </p:txBody>
      </p:sp>
      <p:sp>
        <p:nvSpPr>
          <p:cNvPr id="85" name="Text Box 141"/>
          <p:cNvSpPr txBox="1">
            <a:spLocks noChangeArrowheads="1"/>
          </p:cNvSpPr>
          <p:nvPr/>
        </p:nvSpPr>
        <p:spPr bwMode="auto">
          <a:xfrm>
            <a:off x="2128838" y="2693988"/>
            <a:ext cx="438150" cy="2592387"/>
          </a:xfrm>
          <a:prstGeom prst="rect">
            <a:avLst/>
          </a:prstGeom>
          <a:solidFill>
            <a:srgbClr val="FFDC9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lnSpc>
                <a:spcPct val="130000"/>
              </a:lnSpc>
            </a:pPr>
            <a:r>
              <a:rPr lang="en-US" altLang="en-US" b="1"/>
              <a:t>10</a:t>
            </a:r>
          </a:p>
          <a:p>
            <a:pPr algn="r" eaLnBrk="1" hangingPunct="1">
              <a:lnSpc>
                <a:spcPct val="130000"/>
              </a:lnSpc>
            </a:pPr>
            <a:r>
              <a:rPr lang="en-US" altLang="en-US" b="1"/>
              <a:t>8</a:t>
            </a:r>
          </a:p>
          <a:p>
            <a:pPr algn="r" eaLnBrk="1" hangingPunct="1">
              <a:lnSpc>
                <a:spcPct val="130000"/>
              </a:lnSpc>
            </a:pPr>
            <a:r>
              <a:rPr lang="en-US" altLang="en-US" b="1"/>
              <a:t>6</a:t>
            </a:r>
          </a:p>
          <a:p>
            <a:pPr algn="r" eaLnBrk="1" hangingPunct="1">
              <a:lnSpc>
                <a:spcPct val="130000"/>
              </a:lnSpc>
            </a:pPr>
            <a:r>
              <a:rPr lang="en-US" altLang="en-US" b="1"/>
              <a:t>4</a:t>
            </a:r>
          </a:p>
          <a:p>
            <a:pPr algn="r" eaLnBrk="1" hangingPunct="1">
              <a:lnSpc>
                <a:spcPct val="130000"/>
              </a:lnSpc>
            </a:pPr>
            <a:r>
              <a:rPr lang="en-US" altLang="en-US" b="1"/>
              <a:t>2</a:t>
            </a:r>
          </a:p>
          <a:p>
            <a:pPr algn="r" eaLnBrk="1" hangingPunct="1">
              <a:lnSpc>
                <a:spcPct val="130000"/>
              </a:lnSpc>
            </a:pPr>
            <a:r>
              <a:rPr lang="en-US" altLang="en-US" b="1"/>
              <a:t>0</a:t>
            </a:r>
          </a:p>
          <a:p>
            <a:pPr algn="r" eaLnBrk="1" hangingPunct="1">
              <a:lnSpc>
                <a:spcPct val="130000"/>
              </a:lnSpc>
            </a:pPr>
            <a:r>
              <a:rPr lang="en-US" altLang="en-US" b="1"/>
              <a:t>-2</a:t>
            </a:r>
          </a:p>
        </p:txBody>
      </p:sp>
      <p:sp>
        <p:nvSpPr>
          <p:cNvPr id="86" name="Text Box 175"/>
          <p:cNvSpPr txBox="1">
            <a:spLocks noChangeArrowheads="1"/>
          </p:cNvSpPr>
          <p:nvPr/>
        </p:nvSpPr>
        <p:spPr bwMode="auto">
          <a:xfrm>
            <a:off x="5446713" y="914400"/>
            <a:ext cx="145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b="1"/>
              <a:t>Total Utility</a:t>
            </a:r>
          </a:p>
        </p:txBody>
      </p:sp>
      <p:sp>
        <p:nvSpPr>
          <p:cNvPr id="88" name="Rectangle 144"/>
          <p:cNvSpPr>
            <a:spLocks noChangeArrowheads="1"/>
          </p:cNvSpPr>
          <p:nvPr/>
        </p:nvSpPr>
        <p:spPr bwMode="auto">
          <a:xfrm>
            <a:off x="4343400" y="2928938"/>
            <a:ext cx="412750" cy="695325"/>
          </a:xfrm>
          <a:prstGeom prst="rect">
            <a:avLst/>
          </a:prstGeom>
          <a:solidFill>
            <a:srgbClr val="FFDC9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89" name="Freeform 172"/>
          <p:cNvSpPr>
            <a:spLocks/>
          </p:cNvSpPr>
          <p:nvPr/>
        </p:nvSpPr>
        <p:spPr bwMode="auto">
          <a:xfrm>
            <a:off x="4343400" y="1676400"/>
            <a:ext cx="2449513" cy="1768475"/>
          </a:xfrm>
          <a:custGeom>
            <a:avLst/>
            <a:gdLst>
              <a:gd name="T0" fmla="*/ 0 w 1543"/>
              <a:gd name="T1" fmla="*/ 2147483647 h 1114"/>
              <a:gd name="T2" fmla="*/ 2147483647 w 1543"/>
              <a:gd name="T3" fmla="*/ 2147483647 h 1114"/>
              <a:gd name="T4" fmla="*/ 2147483647 w 1543"/>
              <a:gd name="T5" fmla="*/ 2147483647 h 1114"/>
              <a:gd name="T6" fmla="*/ 2147483647 w 1543"/>
              <a:gd name="T7" fmla="*/ 2147483647 h 1114"/>
              <a:gd name="T8" fmla="*/ 2147483647 w 1543"/>
              <a:gd name="T9" fmla="*/ 2147483647 h 1114"/>
              <a:gd name="T10" fmla="*/ 2147483647 w 1543"/>
              <a:gd name="T11" fmla="*/ 2147483647 h 1114"/>
              <a:gd name="T12" fmla="*/ 2147483647 w 1543"/>
              <a:gd name="T13" fmla="*/ 2147483647 h 1114"/>
              <a:gd name="T14" fmla="*/ 0 60000 65536"/>
              <a:gd name="T15" fmla="*/ 0 60000 65536"/>
              <a:gd name="T16" fmla="*/ 0 60000 65536"/>
              <a:gd name="T17" fmla="*/ 0 60000 65536"/>
              <a:gd name="T18" fmla="*/ 0 60000 65536"/>
              <a:gd name="T19" fmla="*/ 0 60000 65536"/>
              <a:gd name="T20" fmla="*/ 0 60000 65536"/>
              <a:gd name="T21" fmla="*/ 0 w 1543"/>
              <a:gd name="T22" fmla="*/ 0 h 1114"/>
              <a:gd name="T23" fmla="*/ 1543 w 1543"/>
              <a:gd name="T24" fmla="*/ 1114 h 11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43" h="1114">
                <a:moveTo>
                  <a:pt x="0" y="1114"/>
                </a:moveTo>
                <a:cubicBezTo>
                  <a:pt x="85" y="970"/>
                  <a:pt x="171" y="826"/>
                  <a:pt x="256" y="704"/>
                </a:cubicBezTo>
                <a:cubicBezTo>
                  <a:pt x="341" y="582"/>
                  <a:pt x="425" y="477"/>
                  <a:pt x="512" y="384"/>
                </a:cubicBezTo>
                <a:cubicBezTo>
                  <a:pt x="599" y="291"/>
                  <a:pt x="690" y="208"/>
                  <a:pt x="775" y="148"/>
                </a:cubicBezTo>
                <a:cubicBezTo>
                  <a:pt x="860" y="88"/>
                  <a:pt x="940" y="47"/>
                  <a:pt x="1024" y="26"/>
                </a:cubicBezTo>
                <a:cubicBezTo>
                  <a:pt x="1108" y="5"/>
                  <a:pt x="1194" y="0"/>
                  <a:pt x="1280" y="20"/>
                </a:cubicBezTo>
                <a:cubicBezTo>
                  <a:pt x="1366" y="40"/>
                  <a:pt x="1454" y="94"/>
                  <a:pt x="1543" y="148"/>
                </a:cubicBezTo>
              </a:path>
            </a:pathLst>
          </a:custGeom>
          <a:noFill/>
          <a:ln w="38100">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4" name="Text Box 173"/>
          <p:cNvSpPr txBox="1">
            <a:spLocks noChangeArrowheads="1"/>
          </p:cNvSpPr>
          <p:nvPr/>
        </p:nvSpPr>
        <p:spPr bwMode="auto">
          <a:xfrm>
            <a:off x="6870700" y="1758950"/>
            <a:ext cx="454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600" b="1"/>
              <a:t>TU</a:t>
            </a:r>
          </a:p>
        </p:txBody>
      </p:sp>
      <p:sp>
        <p:nvSpPr>
          <p:cNvPr id="95" name="Text Box 82"/>
          <p:cNvSpPr txBox="1">
            <a:spLocks noChangeArrowheads="1"/>
          </p:cNvSpPr>
          <p:nvPr/>
        </p:nvSpPr>
        <p:spPr bwMode="auto">
          <a:xfrm>
            <a:off x="152400" y="1727200"/>
            <a:ext cx="1100138"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5000"/>
              </a:lnSpc>
            </a:pPr>
            <a:r>
              <a:rPr lang="en-US" altLang="en-US" sz="1400" b="1"/>
              <a:t>(1)</a:t>
            </a:r>
          </a:p>
          <a:p>
            <a:pPr algn="ctr" eaLnBrk="1" hangingPunct="1">
              <a:lnSpc>
                <a:spcPct val="85000"/>
              </a:lnSpc>
            </a:pPr>
            <a:r>
              <a:rPr lang="en-US" altLang="en-US" sz="1400" b="1"/>
              <a:t>Tacos</a:t>
            </a:r>
          </a:p>
          <a:p>
            <a:pPr algn="ctr" eaLnBrk="1" hangingPunct="1">
              <a:lnSpc>
                <a:spcPct val="85000"/>
              </a:lnSpc>
            </a:pPr>
            <a:r>
              <a:rPr lang="en-US" altLang="en-US" sz="1400" b="1"/>
              <a:t>Consumed</a:t>
            </a:r>
          </a:p>
          <a:p>
            <a:pPr algn="ctr" eaLnBrk="1" hangingPunct="1">
              <a:lnSpc>
                <a:spcPct val="85000"/>
              </a:lnSpc>
            </a:pPr>
            <a:r>
              <a:rPr lang="en-US" altLang="en-US" sz="1400" b="1"/>
              <a:t>Per Meal</a:t>
            </a:r>
          </a:p>
        </p:txBody>
      </p:sp>
      <p:sp>
        <p:nvSpPr>
          <p:cNvPr id="96" name="Rectangle 149"/>
          <p:cNvSpPr>
            <a:spLocks noChangeArrowheads="1"/>
          </p:cNvSpPr>
          <p:nvPr/>
        </p:nvSpPr>
        <p:spPr bwMode="auto">
          <a:xfrm>
            <a:off x="4343400" y="4495800"/>
            <a:ext cx="412750" cy="1125538"/>
          </a:xfrm>
          <a:prstGeom prst="rect">
            <a:avLst/>
          </a:prstGeom>
          <a:solidFill>
            <a:srgbClr val="FFDC9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97" name="Text Box 174"/>
          <p:cNvSpPr txBox="1">
            <a:spLocks noChangeArrowheads="1"/>
          </p:cNvSpPr>
          <p:nvPr/>
        </p:nvSpPr>
        <p:spPr bwMode="auto">
          <a:xfrm>
            <a:off x="7232650" y="6059488"/>
            <a:ext cx="5000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600" b="1"/>
              <a:t>MU</a:t>
            </a:r>
          </a:p>
        </p:txBody>
      </p:sp>
      <p:sp>
        <p:nvSpPr>
          <p:cNvPr id="98" name="Rectangle 150"/>
          <p:cNvSpPr>
            <a:spLocks noChangeArrowheads="1"/>
          </p:cNvSpPr>
          <p:nvPr/>
        </p:nvSpPr>
        <p:spPr bwMode="auto">
          <a:xfrm>
            <a:off x="4740275" y="4710113"/>
            <a:ext cx="441325" cy="903287"/>
          </a:xfrm>
          <a:prstGeom prst="rect">
            <a:avLst/>
          </a:prstGeom>
          <a:solidFill>
            <a:srgbClr val="FFDC9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99" name="Rectangle 151"/>
          <p:cNvSpPr>
            <a:spLocks noChangeArrowheads="1"/>
          </p:cNvSpPr>
          <p:nvPr/>
        </p:nvSpPr>
        <p:spPr bwMode="auto">
          <a:xfrm>
            <a:off x="5181600" y="4848225"/>
            <a:ext cx="457200" cy="762000"/>
          </a:xfrm>
          <a:prstGeom prst="rect">
            <a:avLst/>
          </a:prstGeom>
          <a:solidFill>
            <a:srgbClr val="FFDC9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100" name="Rectangle 152"/>
          <p:cNvSpPr>
            <a:spLocks noChangeArrowheads="1"/>
          </p:cNvSpPr>
          <p:nvPr/>
        </p:nvSpPr>
        <p:spPr bwMode="auto">
          <a:xfrm>
            <a:off x="5570538" y="5167313"/>
            <a:ext cx="412750" cy="457200"/>
          </a:xfrm>
          <a:prstGeom prst="rect">
            <a:avLst/>
          </a:prstGeom>
          <a:solidFill>
            <a:srgbClr val="FFDC9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101" name="Line 171"/>
          <p:cNvSpPr>
            <a:spLocks noChangeShapeType="1"/>
          </p:cNvSpPr>
          <p:nvPr/>
        </p:nvSpPr>
        <p:spPr bwMode="auto">
          <a:xfrm>
            <a:off x="4495800" y="4495800"/>
            <a:ext cx="2846388" cy="1582738"/>
          </a:xfrm>
          <a:prstGeom prst="line">
            <a:avLst/>
          </a:prstGeom>
          <a:noFill/>
          <a:ln w="38100">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5" name="Group 142"/>
          <p:cNvGrpSpPr>
            <a:grpSpLocks/>
          </p:cNvGrpSpPr>
          <p:nvPr/>
        </p:nvGrpSpPr>
        <p:grpSpPr bwMode="auto">
          <a:xfrm>
            <a:off x="1676400" y="2624138"/>
            <a:ext cx="446088" cy="2633662"/>
            <a:chOff x="2125" y="1750"/>
            <a:chExt cx="281" cy="1659"/>
          </a:xfrm>
        </p:grpSpPr>
        <p:grpSp>
          <p:nvGrpSpPr>
            <p:cNvPr id="6178" name="Group 122"/>
            <p:cNvGrpSpPr>
              <a:grpSpLocks/>
            </p:cNvGrpSpPr>
            <p:nvPr/>
          </p:nvGrpSpPr>
          <p:grpSpPr bwMode="auto">
            <a:xfrm>
              <a:off x="2125" y="1750"/>
              <a:ext cx="281" cy="327"/>
              <a:chOff x="2116" y="1750"/>
              <a:chExt cx="281" cy="327"/>
            </a:xfrm>
          </p:grpSpPr>
          <p:sp>
            <p:nvSpPr>
              <p:cNvPr id="6197" name="Text Box 92"/>
              <p:cNvSpPr txBox="1">
                <a:spLocks noChangeArrowheads="1"/>
              </p:cNvSpPr>
              <p:nvPr/>
            </p:nvSpPr>
            <p:spPr bwMode="auto">
              <a:xfrm>
                <a:off x="2116" y="1750"/>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800"/>
                  <a:t>]</a:t>
                </a:r>
              </a:p>
            </p:txBody>
          </p:sp>
          <p:sp>
            <p:nvSpPr>
              <p:cNvPr id="6198" name="Line 93"/>
              <p:cNvSpPr>
                <a:spLocks noChangeShapeType="1"/>
              </p:cNvSpPr>
              <p:nvPr/>
            </p:nvSpPr>
            <p:spPr bwMode="auto">
              <a:xfrm>
                <a:off x="2211" y="1936"/>
                <a:ext cx="18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179" name="Group 123"/>
            <p:cNvGrpSpPr>
              <a:grpSpLocks/>
            </p:cNvGrpSpPr>
            <p:nvPr/>
          </p:nvGrpSpPr>
          <p:grpSpPr bwMode="auto">
            <a:xfrm>
              <a:off x="2125" y="1972"/>
              <a:ext cx="281" cy="327"/>
              <a:chOff x="2116" y="1750"/>
              <a:chExt cx="281" cy="327"/>
            </a:xfrm>
          </p:grpSpPr>
          <p:sp>
            <p:nvSpPr>
              <p:cNvPr id="6195" name="Text Box 124"/>
              <p:cNvSpPr txBox="1">
                <a:spLocks noChangeArrowheads="1"/>
              </p:cNvSpPr>
              <p:nvPr/>
            </p:nvSpPr>
            <p:spPr bwMode="auto">
              <a:xfrm>
                <a:off x="2116" y="1750"/>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800"/>
                  <a:t>]</a:t>
                </a:r>
              </a:p>
            </p:txBody>
          </p:sp>
          <p:sp>
            <p:nvSpPr>
              <p:cNvPr id="6196" name="Line 125"/>
              <p:cNvSpPr>
                <a:spLocks noChangeShapeType="1"/>
              </p:cNvSpPr>
              <p:nvPr/>
            </p:nvSpPr>
            <p:spPr bwMode="auto">
              <a:xfrm>
                <a:off x="2211" y="1936"/>
                <a:ext cx="18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180" name="Group 126"/>
            <p:cNvGrpSpPr>
              <a:grpSpLocks/>
            </p:cNvGrpSpPr>
            <p:nvPr/>
          </p:nvGrpSpPr>
          <p:grpSpPr bwMode="auto">
            <a:xfrm>
              <a:off x="2125" y="2194"/>
              <a:ext cx="281" cy="327"/>
              <a:chOff x="2116" y="1750"/>
              <a:chExt cx="281" cy="327"/>
            </a:xfrm>
          </p:grpSpPr>
          <p:sp>
            <p:nvSpPr>
              <p:cNvPr id="6193" name="Text Box 127"/>
              <p:cNvSpPr txBox="1">
                <a:spLocks noChangeArrowheads="1"/>
              </p:cNvSpPr>
              <p:nvPr/>
            </p:nvSpPr>
            <p:spPr bwMode="auto">
              <a:xfrm>
                <a:off x="2116" y="1750"/>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800"/>
                  <a:t>]</a:t>
                </a:r>
              </a:p>
            </p:txBody>
          </p:sp>
          <p:sp>
            <p:nvSpPr>
              <p:cNvPr id="6194" name="Line 128"/>
              <p:cNvSpPr>
                <a:spLocks noChangeShapeType="1"/>
              </p:cNvSpPr>
              <p:nvPr/>
            </p:nvSpPr>
            <p:spPr bwMode="auto">
              <a:xfrm>
                <a:off x="2211" y="1936"/>
                <a:ext cx="18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181" name="Group 129"/>
            <p:cNvGrpSpPr>
              <a:grpSpLocks/>
            </p:cNvGrpSpPr>
            <p:nvPr/>
          </p:nvGrpSpPr>
          <p:grpSpPr bwMode="auto">
            <a:xfrm>
              <a:off x="2125" y="2416"/>
              <a:ext cx="281" cy="327"/>
              <a:chOff x="2116" y="1750"/>
              <a:chExt cx="281" cy="327"/>
            </a:xfrm>
          </p:grpSpPr>
          <p:sp>
            <p:nvSpPr>
              <p:cNvPr id="6191" name="Text Box 130"/>
              <p:cNvSpPr txBox="1">
                <a:spLocks noChangeArrowheads="1"/>
              </p:cNvSpPr>
              <p:nvPr/>
            </p:nvSpPr>
            <p:spPr bwMode="auto">
              <a:xfrm>
                <a:off x="2116" y="1750"/>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800"/>
                  <a:t>]</a:t>
                </a:r>
              </a:p>
            </p:txBody>
          </p:sp>
          <p:sp>
            <p:nvSpPr>
              <p:cNvPr id="6192" name="Line 131"/>
              <p:cNvSpPr>
                <a:spLocks noChangeShapeType="1"/>
              </p:cNvSpPr>
              <p:nvPr/>
            </p:nvSpPr>
            <p:spPr bwMode="auto">
              <a:xfrm>
                <a:off x="2211" y="1936"/>
                <a:ext cx="18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182" name="Group 132"/>
            <p:cNvGrpSpPr>
              <a:grpSpLocks/>
            </p:cNvGrpSpPr>
            <p:nvPr/>
          </p:nvGrpSpPr>
          <p:grpSpPr bwMode="auto">
            <a:xfrm>
              <a:off x="2125" y="2638"/>
              <a:ext cx="281" cy="327"/>
              <a:chOff x="2116" y="1750"/>
              <a:chExt cx="281" cy="327"/>
            </a:xfrm>
          </p:grpSpPr>
          <p:sp>
            <p:nvSpPr>
              <p:cNvPr id="6189" name="Text Box 133"/>
              <p:cNvSpPr txBox="1">
                <a:spLocks noChangeArrowheads="1"/>
              </p:cNvSpPr>
              <p:nvPr/>
            </p:nvSpPr>
            <p:spPr bwMode="auto">
              <a:xfrm>
                <a:off x="2116" y="1750"/>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800"/>
                  <a:t>]</a:t>
                </a:r>
              </a:p>
            </p:txBody>
          </p:sp>
          <p:sp>
            <p:nvSpPr>
              <p:cNvPr id="6190" name="Line 134"/>
              <p:cNvSpPr>
                <a:spLocks noChangeShapeType="1"/>
              </p:cNvSpPr>
              <p:nvPr/>
            </p:nvSpPr>
            <p:spPr bwMode="auto">
              <a:xfrm>
                <a:off x="2211" y="1936"/>
                <a:ext cx="18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183" name="Group 135"/>
            <p:cNvGrpSpPr>
              <a:grpSpLocks/>
            </p:cNvGrpSpPr>
            <p:nvPr/>
          </p:nvGrpSpPr>
          <p:grpSpPr bwMode="auto">
            <a:xfrm>
              <a:off x="2125" y="2860"/>
              <a:ext cx="281" cy="327"/>
              <a:chOff x="2116" y="1750"/>
              <a:chExt cx="281" cy="327"/>
            </a:xfrm>
          </p:grpSpPr>
          <p:sp>
            <p:nvSpPr>
              <p:cNvPr id="6187" name="Text Box 136"/>
              <p:cNvSpPr txBox="1">
                <a:spLocks noChangeArrowheads="1"/>
              </p:cNvSpPr>
              <p:nvPr/>
            </p:nvSpPr>
            <p:spPr bwMode="auto">
              <a:xfrm>
                <a:off x="2116" y="1750"/>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800"/>
                  <a:t>]</a:t>
                </a:r>
              </a:p>
            </p:txBody>
          </p:sp>
          <p:sp>
            <p:nvSpPr>
              <p:cNvPr id="6188" name="Line 137"/>
              <p:cNvSpPr>
                <a:spLocks noChangeShapeType="1"/>
              </p:cNvSpPr>
              <p:nvPr/>
            </p:nvSpPr>
            <p:spPr bwMode="auto">
              <a:xfrm>
                <a:off x="2211" y="1936"/>
                <a:ext cx="18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184" name="Group 138"/>
            <p:cNvGrpSpPr>
              <a:grpSpLocks/>
            </p:cNvGrpSpPr>
            <p:nvPr/>
          </p:nvGrpSpPr>
          <p:grpSpPr bwMode="auto">
            <a:xfrm>
              <a:off x="2125" y="3082"/>
              <a:ext cx="281" cy="327"/>
              <a:chOff x="2116" y="1750"/>
              <a:chExt cx="281" cy="327"/>
            </a:xfrm>
          </p:grpSpPr>
          <p:sp>
            <p:nvSpPr>
              <p:cNvPr id="6185" name="Text Box 139"/>
              <p:cNvSpPr txBox="1">
                <a:spLocks noChangeArrowheads="1"/>
              </p:cNvSpPr>
              <p:nvPr/>
            </p:nvSpPr>
            <p:spPr bwMode="auto">
              <a:xfrm>
                <a:off x="2116" y="1750"/>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800"/>
                  <a:t>]</a:t>
                </a:r>
              </a:p>
            </p:txBody>
          </p:sp>
          <p:sp>
            <p:nvSpPr>
              <p:cNvPr id="6186" name="Line 140"/>
              <p:cNvSpPr>
                <a:spLocks noChangeShapeType="1"/>
              </p:cNvSpPr>
              <p:nvPr/>
            </p:nvSpPr>
            <p:spPr bwMode="auto">
              <a:xfrm>
                <a:off x="2211" y="1936"/>
                <a:ext cx="18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cxnSp>
        <p:nvCxnSpPr>
          <p:cNvPr id="226" name="Straight Connector 225"/>
          <p:cNvCxnSpPr/>
          <p:nvPr/>
        </p:nvCxnSpPr>
        <p:spPr>
          <a:xfrm>
            <a:off x="6400800" y="5624513"/>
            <a:ext cx="381000" cy="0"/>
          </a:xfrm>
          <a:prstGeom prst="line">
            <a:avLst/>
          </a:prstGeom>
          <a:ln w="15875">
            <a:solidFill>
              <a:srgbClr val="FFC000"/>
            </a:solidFill>
          </a:ln>
        </p:spPr>
        <p:style>
          <a:lnRef idx="1">
            <a:schemeClr val="accent1"/>
          </a:lnRef>
          <a:fillRef idx="0">
            <a:schemeClr val="accent1"/>
          </a:fillRef>
          <a:effectRef idx="0">
            <a:schemeClr val="accent1"/>
          </a:effectRef>
          <a:fontRef idx="minor">
            <a:schemeClr val="tx1"/>
          </a:fontRef>
        </p:style>
      </p:cxnSp>
      <p:sp>
        <p:nvSpPr>
          <p:cNvPr id="6260" name="Line 116"/>
          <p:cNvSpPr>
            <a:spLocks noChangeShapeType="1"/>
          </p:cNvSpPr>
          <p:nvPr/>
        </p:nvSpPr>
        <p:spPr bwMode="auto">
          <a:xfrm>
            <a:off x="114300" y="2590800"/>
            <a:ext cx="2895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61" name="Line 117"/>
          <p:cNvSpPr>
            <a:spLocks noChangeShapeType="1"/>
          </p:cNvSpPr>
          <p:nvPr/>
        </p:nvSpPr>
        <p:spPr bwMode="auto">
          <a:xfrm>
            <a:off x="1228725" y="1752600"/>
            <a:ext cx="0" cy="3657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62" name="Line 118"/>
          <p:cNvSpPr>
            <a:spLocks noChangeShapeType="1"/>
          </p:cNvSpPr>
          <p:nvPr/>
        </p:nvSpPr>
        <p:spPr bwMode="auto">
          <a:xfrm>
            <a:off x="1976438" y="1747838"/>
            <a:ext cx="0" cy="3657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387183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86"/>
                                        </p:tgtEl>
                                        <p:attrNameLst>
                                          <p:attrName>style.visibility</p:attrName>
                                        </p:attrNameLst>
                                      </p:cBhvr>
                                      <p:to>
                                        <p:strVal val="visible"/>
                                      </p:to>
                                    </p:set>
                                    <p:anim calcmode="lin" valueType="num">
                                      <p:cBhvr>
                                        <p:cTn id="11" dur="1000" fill="hold"/>
                                        <p:tgtEl>
                                          <p:spTgt spid="86"/>
                                        </p:tgtEl>
                                        <p:attrNameLst>
                                          <p:attrName>ppt_w</p:attrName>
                                        </p:attrNameLst>
                                      </p:cBhvr>
                                      <p:tavLst>
                                        <p:tav tm="0">
                                          <p:val>
                                            <p:fltVal val="0"/>
                                          </p:val>
                                        </p:tav>
                                        <p:tav tm="100000">
                                          <p:val>
                                            <p:strVal val="#ppt_w"/>
                                          </p:val>
                                        </p:tav>
                                      </p:tavLst>
                                    </p:anim>
                                    <p:anim calcmode="lin" valueType="num">
                                      <p:cBhvr>
                                        <p:cTn id="12" dur="1000" fill="hold"/>
                                        <p:tgtEl>
                                          <p:spTgt spid="86"/>
                                        </p:tgtEl>
                                        <p:attrNameLst>
                                          <p:attrName>ppt_h</p:attrName>
                                        </p:attrNameLst>
                                      </p:cBhvr>
                                      <p:tavLst>
                                        <p:tav tm="0">
                                          <p:val>
                                            <p:fltVal val="0"/>
                                          </p:val>
                                        </p:tav>
                                        <p:tav tm="100000">
                                          <p:val>
                                            <p:strVal val="#ppt_h"/>
                                          </p:val>
                                        </p:tav>
                                      </p:tavLst>
                                    </p:anim>
                                  </p:childTnLst>
                                </p:cTn>
                              </p:par>
                            </p:childTnLst>
                          </p:cTn>
                        </p:par>
                        <p:par>
                          <p:cTn id="13" fill="hold" nodeType="afterGroup">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83"/>
                                        </p:tgtEl>
                                        <p:attrNameLst>
                                          <p:attrName>style.visibility</p:attrName>
                                        </p:attrNameLst>
                                      </p:cBhvr>
                                      <p:to>
                                        <p:strVal val="visible"/>
                                      </p:to>
                                    </p:set>
                                    <p:animEffect transition="in" filter="wipe(up)">
                                      <p:cBhvr>
                                        <p:cTn id="16" dur="1000"/>
                                        <p:tgtEl>
                                          <p:spTgt spid="83"/>
                                        </p:tgtEl>
                                      </p:cBhvr>
                                    </p:animEffect>
                                  </p:childTnLst>
                                </p:cTn>
                              </p:par>
                              <p:par>
                                <p:cTn id="17" presetID="23" presetClass="entr" presetSubtype="16" fill="hold" grpId="0" nodeType="withEffect">
                                  <p:stCondLst>
                                    <p:cond delay="0"/>
                                  </p:stCondLst>
                                  <p:childTnLst>
                                    <p:set>
                                      <p:cBhvr>
                                        <p:cTn id="18" dur="1" fill="hold">
                                          <p:stCondLst>
                                            <p:cond delay="0"/>
                                          </p:stCondLst>
                                        </p:cTn>
                                        <p:tgtEl>
                                          <p:spTgt spid="95"/>
                                        </p:tgtEl>
                                        <p:attrNameLst>
                                          <p:attrName>style.visibility</p:attrName>
                                        </p:attrNameLst>
                                      </p:cBhvr>
                                      <p:to>
                                        <p:strVal val="visible"/>
                                      </p:to>
                                    </p:set>
                                    <p:anim calcmode="lin" valueType="num">
                                      <p:cBhvr>
                                        <p:cTn id="19" dur="500" fill="hold"/>
                                        <p:tgtEl>
                                          <p:spTgt spid="95"/>
                                        </p:tgtEl>
                                        <p:attrNameLst>
                                          <p:attrName>ppt_w</p:attrName>
                                        </p:attrNameLst>
                                      </p:cBhvr>
                                      <p:tavLst>
                                        <p:tav tm="0">
                                          <p:val>
                                            <p:fltVal val="0"/>
                                          </p:val>
                                        </p:tav>
                                        <p:tav tm="100000">
                                          <p:val>
                                            <p:strVal val="#ppt_w"/>
                                          </p:val>
                                        </p:tav>
                                      </p:tavLst>
                                    </p:anim>
                                    <p:anim calcmode="lin" valueType="num">
                                      <p:cBhvr>
                                        <p:cTn id="20" dur="500" fill="hold"/>
                                        <p:tgtEl>
                                          <p:spTgt spid="95"/>
                                        </p:tgtEl>
                                        <p:attrNameLst>
                                          <p:attrName>ppt_h</p:attrName>
                                        </p:attrNameLst>
                                      </p:cBhvr>
                                      <p:tavLst>
                                        <p:tav tm="0">
                                          <p:val>
                                            <p:fltVal val="0"/>
                                          </p:val>
                                        </p:tav>
                                        <p:tav tm="100000">
                                          <p:val>
                                            <p:strVal val="#ppt_h"/>
                                          </p:val>
                                        </p:tav>
                                      </p:tavLst>
                                    </p:anim>
                                  </p:childTnLst>
                                </p:cTn>
                              </p:par>
                              <p:par>
                                <p:cTn id="21" presetID="1" presetClass="entr" presetSubtype="0" fill="hold" grpId="0" nodeType="withEffect">
                                  <p:stCondLst>
                                    <p:cond delay="0"/>
                                  </p:stCondLst>
                                  <p:childTnLst>
                                    <p:set>
                                      <p:cBhvr>
                                        <p:cTn id="22" dur="1" fill="hold">
                                          <p:stCondLst>
                                            <p:cond delay="0"/>
                                          </p:stCondLst>
                                        </p:cTn>
                                        <p:tgtEl>
                                          <p:spTgt spid="626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26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262"/>
                                        </p:tgtEl>
                                        <p:attrNameLst>
                                          <p:attrName>style.visibility</p:attrName>
                                        </p:attrNameLst>
                                      </p:cBhvr>
                                      <p:to>
                                        <p:strVal val="visible"/>
                                      </p:to>
                                    </p:set>
                                  </p:childTnLst>
                                </p:cTn>
                              </p:par>
                            </p:childTnLst>
                          </p:cTn>
                        </p:par>
                        <p:par>
                          <p:cTn id="27" fill="hold" nodeType="afterGroup">
                            <p:stCondLst>
                              <p:cond delay="2000"/>
                            </p:stCondLst>
                            <p:childTnLst>
                              <p:par>
                                <p:cTn id="28" presetID="22" presetClass="entr" presetSubtype="1" fill="hold" grpId="0" nodeType="afterEffect">
                                  <p:stCondLst>
                                    <p:cond delay="0"/>
                                  </p:stCondLst>
                                  <p:childTnLst>
                                    <p:set>
                                      <p:cBhvr>
                                        <p:cTn id="29" dur="1" fill="hold">
                                          <p:stCondLst>
                                            <p:cond delay="0"/>
                                          </p:stCondLst>
                                        </p:cTn>
                                        <p:tgtEl>
                                          <p:spTgt spid="81"/>
                                        </p:tgtEl>
                                        <p:attrNameLst>
                                          <p:attrName>style.visibility</p:attrName>
                                        </p:attrNameLst>
                                      </p:cBhvr>
                                      <p:to>
                                        <p:strVal val="visible"/>
                                      </p:to>
                                    </p:set>
                                    <p:animEffect transition="in" filter="wipe(up)">
                                      <p:cBhvr>
                                        <p:cTn id="30" dur="1000"/>
                                        <p:tgtEl>
                                          <p:spTgt spid="81"/>
                                        </p:tgtEl>
                                      </p:cBhvr>
                                    </p:animEffect>
                                  </p:childTnLst>
                                </p:cTn>
                              </p:par>
                            </p:childTnLst>
                          </p:cTn>
                        </p:par>
                      </p:childTnLst>
                    </p:cTn>
                  </p:par>
                  <p:par>
                    <p:cTn id="31" fill="hold">
                      <p:stCondLst>
                        <p:cond delay="indefinite"/>
                      </p:stCondLst>
                      <p:childTnLst>
                        <p:par>
                          <p:cTn id="32" fill="hold" nodeType="after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84"/>
                                        </p:tgtEl>
                                        <p:attrNameLst>
                                          <p:attrName>style.visibility</p:attrName>
                                        </p:attrNameLst>
                                      </p:cBhvr>
                                      <p:to>
                                        <p:strVal val="visible"/>
                                      </p:to>
                                    </p:set>
                                    <p:animEffect transition="in" filter="wipe(up)">
                                      <p:cBhvr>
                                        <p:cTn id="35" dur="1000"/>
                                        <p:tgtEl>
                                          <p:spTgt spid="84"/>
                                        </p:tgtEl>
                                      </p:cBhvr>
                                    </p:animEffect>
                                  </p:childTnLst>
                                </p:cTn>
                              </p:par>
                            </p:childTnLst>
                          </p:cTn>
                        </p:par>
                        <p:par>
                          <p:cTn id="36" fill="hold">
                            <p:stCondLst>
                              <p:cond delay="1000"/>
                            </p:stCondLst>
                            <p:childTnLst>
                              <p:par>
                                <p:cTn id="37" presetID="22" presetClass="entr" presetSubtype="1" fill="hold" grpId="0" nodeType="afterEffect">
                                  <p:stCondLst>
                                    <p:cond delay="0"/>
                                  </p:stCondLst>
                                  <p:childTnLst>
                                    <p:set>
                                      <p:cBhvr>
                                        <p:cTn id="38" dur="1" fill="hold">
                                          <p:stCondLst>
                                            <p:cond delay="0"/>
                                          </p:stCondLst>
                                        </p:cTn>
                                        <p:tgtEl>
                                          <p:spTgt spid="82"/>
                                        </p:tgtEl>
                                        <p:attrNameLst>
                                          <p:attrName>style.visibility</p:attrName>
                                        </p:attrNameLst>
                                      </p:cBhvr>
                                      <p:to>
                                        <p:strVal val="visible"/>
                                      </p:to>
                                    </p:set>
                                    <p:animEffect transition="in" filter="wipe(up)">
                                      <p:cBhvr>
                                        <p:cTn id="39" dur="1000"/>
                                        <p:tgtEl>
                                          <p:spTgt spid="8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left)">
                                      <p:cBhvr>
                                        <p:cTn id="44" dur="1000"/>
                                        <p:tgtEl>
                                          <p:spTgt spid="15"/>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85"/>
                                        </p:tgtEl>
                                        <p:attrNameLst>
                                          <p:attrName>style.visibility</p:attrName>
                                        </p:attrNameLst>
                                      </p:cBhvr>
                                      <p:to>
                                        <p:strVal val="visible"/>
                                      </p:to>
                                    </p:set>
                                    <p:animEffect transition="in" filter="wipe(up)">
                                      <p:cBhvr>
                                        <p:cTn id="47" dur="1000"/>
                                        <p:tgtEl>
                                          <p:spTgt spid="8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88"/>
                                        </p:tgtEl>
                                        <p:attrNameLst>
                                          <p:attrName>style.visibility</p:attrName>
                                        </p:attrNameLst>
                                      </p:cBhvr>
                                      <p:to>
                                        <p:strVal val="visible"/>
                                      </p:to>
                                    </p:set>
                                    <p:animEffect transition="in" filter="wipe(down)">
                                      <p:cBhvr>
                                        <p:cTn id="52" dur="1000"/>
                                        <p:tgtEl>
                                          <p:spTgt spid="88"/>
                                        </p:tgtEl>
                                      </p:cBhvr>
                                    </p:animEffect>
                                  </p:childTnLst>
                                </p:cTn>
                              </p:par>
                            </p:childTnLst>
                          </p:cTn>
                        </p:par>
                        <p:par>
                          <p:cTn id="53" fill="hold">
                            <p:stCondLst>
                              <p:cond delay="1000"/>
                            </p:stCondLst>
                            <p:childTnLst>
                              <p:par>
                                <p:cTn id="54" presetID="22" presetClass="entr" presetSubtype="4" fill="hold" grpId="0" nodeType="afterEffect">
                                  <p:stCondLst>
                                    <p:cond delay="0"/>
                                  </p:stCondLst>
                                  <p:childTnLst>
                                    <p:set>
                                      <p:cBhvr>
                                        <p:cTn id="55" dur="1" fill="hold">
                                          <p:stCondLst>
                                            <p:cond delay="0"/>
                                          </p:stCondLst>
                                        </p:cTn>
                                        <p:tgtEl>
                                          <p:spTgt spid="90"/>
                                        </p:tgtEl>
                                        <p:attrNameLst>
                                          <p:attrName>style.visibility</p:attrName>
                                        </p:attrNameLst>
                                      </p:cBhvr>
                                      <p:to>
                                        <p:strVal val="visible"/>
                                      </p:to>
                                    </p:set>
                                    <p:animEffect transition="in" filter="wipe(down)">
                                      <p:cBhvr>
                                        <p:cTn id="56" dur="2000"/>
                                        <p:tgtEl>
                                          <p:spTgt spid="90"/>
                                        </p:tgtEl>
                                      </p:cBhvr>
                                    </p:animEffect>
                                  </p:childTnLst>
                                </p:cTn>
                              </p:par>
                            </p:childTnLst>
                          </p:cTn>
                        </p:par>
                        <p:par>
                          <p:cTn id="57" fill="hold">
                            <p:stCondLst>
                              <p:cond delay="3000"/>
                            </p:stCondLst>
                            <p:childTnLst>
                              <p:par>
                                <p:cTn id="58" presetID="22" presetClass="entr" presetSubtype="4" fill="hold" grpId="0" nodeType="afterEffect">
                                  <p:stCondLst>
                                    <p:cond delay="0"/>
                                  </p:stCondLst>
                                  <p:childTnLst>
                                    <p:set>
                                      <p:cBhvr>
                                        <p:cTn id="59" dur="1" fill="hold">
                                          <p:stCondLst>
                                            <p:cond delay="0"/>
                                          </p:stCondLst>
                                        </p:cTn>
                                        <p:tgtEl>
                                          <p:spTgt spid="91"/>
                                        </p:tgtEl>
                                        <p:attrNameLst>
                                          <p:attrName>style.visibility</p:attrName>
                                        </p:attrNameLst>
                                      </p:cBhvr>
                                      <p:to>
                                        <p:strVal val="visible"/>
                                      </p:to>
                                    </p:set>
                                    <p:animEffect transition="in" filter="wipe(down)">
                                      <p:cBhvr>
                                        <p:cTn id="60" dur="1000"/>
                                        <p:tgtEl>
                                          <p:spTgt spid="91"/>
                                        </p:tgtEl>
                                      </p:cBhvr>
                                    </p:animEffect>
                                  </p:childTnLst>
                                </p:cTn>
                              </p:par>
                            </p:childTnLst>
                          </p:cTn>
                        </p:par>
                        <p:par>
                          <p:cTn id="61" fill="hold">
                            <p:stCondLst>
                              <p:cond delay="4000"/>
                            </p:stCondLst>
                            <p:childTnLst>
                              <p:par>
                                <p:cTn id="62" presetID="22" presetClass="entr" presetSubtype="4" fill="hold" grpId="0" nodeType="afterEffect">
                                  <p:stCondLst>
                                    <p:cond delay="0"/>
                                  </p:stCondLst>
                                  <p:childTnLst>
                                    <p:set>
                                      <p:cBhvr>
                                        <p:cTn id="63" dur="1" fill="hold">
                                          <p:stCondLst>
                                            <p:cond delay="0"/>
                                          </p:stCondLst>
                                        </p:cTn>
                                        <p:tgtEl>
                                          <p:spTgt spid="92"/>
                                        </p:tgtEl>
                                        <p:attrNameLst>
                                          <p:attrName>style.visibility</p:attrName>
                                        </p:attrNameLst>
                                      </p:cBhvr>
                                      <p:to>
                                        <p:strVal val="visible"/>
                                      </p:to>
                                    </p:set>
                                    <p:animEffect transition="in" filter="wipe(down)">
                                      <p:cBhvr>
                                        <p:cTn id="64" dur="1000"/>
                                        <p:tgtEl>
                                          <p:spTgt spid="92"/>
                                        </p:tgtEl>
                                      </p:cBhvr>
                                    </p:animEffect>
                                  </p:childTnLst>
                                </p:cTn>
                              </p:par>
                            </p:childTnLst>
                          </p:cTn>
                        </p:par>
                        <p:par>
                          <p:cTn id="65" fill="hold">
                            <p:stCondLst>
                              <p:cond delay="5000"/>
                            </p:stCondLst>
                            <p:childTnLst>
                              <p:par>
                                <p:cTn id="66" presetID="22" presetClass="entr" presetSubtype="1" fill="hold" grpId="0" nodeType="afterEffect">
                                  <p:stCondLst>
                                    <p:cond delay="0"/>
                                  </p:stCondLst>
                                  <p:childTnLst>
                                    <p:set>
                                      <p:cBhvr>
                                        <p:cTn id="67" dur="1" fill="hold">
                                          <p:stCondLst>
                                            <p:cond delay="0"/>
                                          </p:stCondLst>
                                        </p:cTn>
                                        <p:tgtEl>
                                          <p:spTgt spid="93"/>
                                        </p:tgtEl>
                                        <p:attrNameLst>
                                          <p:attrName>style.visibility</p:attrName>
                                        </p:attrNameLst>
                                      </p:cBhvr>
                                      <p:to>
                                        <p:strVal val="visible"/>
                                      </p:to>
                                    </p:set>
                                    <p:animEffect transition="in" filter="wipe(up)">
                                      <p:cBhvr>
                                        <p:cTn id="68" dur="1000"/>
                                        <p:tgtEl>
                                          <p:spTgt spid="93"/>
                                        </p:tgtEl>
                                      </p:cBhvr>
                                    </p:animEffect>
                                  </p:childTnLst>
                                </p:cTn>
                              </p:par>
                            </p:childTnLst>
                          </p:cTn>
                        </p:par>
                        <p:par>
                          <p:cTn id="69" fill="hold">
                            <p:stCondLst>
                              <p:cond delay="6000"/>
                            </p:stCondLst>
                            <p:childTnLst>
                              <p:par>
                                <p:cTn id="70" presetID="22" presetClass="entr" presetSubtype="8" fill="hold" grpId="0" nodeType="afterEffect">
                                  <p:stCondLst>
                                    <p:cond delay="0"/>
                                  </p:stCondLst>
                                  <p:childTnLst>
                                    <p:set>
                                      <p:cBhvr>
                                        <p:cTn id="71" dur="1" fill="hold">
                                          <p:stCondLst>
                                            <p:cond delay="0"/>
                                          </p:stCondLst>
                                        </p:cTn>
                                        <p:tgtEl>
                                          <p:spTgt spid="89"/>
                                        </p:tgtEl>
                                        <p:attrNameLst>
                                          <p:attrName>style.visibility</p:attrName>
                                        </p:attrNameLst>
                                      </p:cBhvr>
                                      <p:to>
                                        <p:strVal val="visible"/>
                                      </p:to>
                                    </p:set>
                                    <p:animEffect transition="in" filter="wipe(left)">
                                      <p:cBhvr>
                                        <p:cTn id="72" dur="2000"/>
                                        <p:tgtEl>
                                          <p:spTgt spid="89"/>
                                        </p:tgtEl>
                                      </p:cBhvr>
                                    </p:animEffect>
                                  </p:childTnLst>
                                </p:cTn>
                              </p:par>
                              <p:par>
                                <p:cTn id="73" presetID="1" presetClass="entr" presetSubtype="0" fill="hold" grpId="0" nodeType="withEffect">
                                  <p:stCondLst>
                                    <p:cond delay="0"/>
                                  </p:stCondLst>
                                  <p:childTnLst>
                                    <p:set>
                                      <p:cBhvr>
                                        <p:cTn id="74" dur="1" fill="hold">
                                          <p:stCondLst>
                                            <p:cond delay="0"/>
                                          </p:stCondLst>
                                        </p:cTn>
                                        <p:tgtEl>
                                          <p:spTgt spid="9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96"/>
                                        </p:tgtEl>
                                        <p:attrNameLst>
                                          <p:attrName>style.visibility</p:attrName>
                                        </p:attrNameLst>
                                      </p:cBhvr>
                                      <p:to>
                                        <p:strVal val="visible"/>
                                      </p:to>
                                    </p:set>
                                    <p:animEffect transition="in" filter="wipe(down)">
                                      <p:cBhvr>
                                        <p:cTn id="79" dur="1000"/>
                                        <p:tgtEl>
                                          <p:spTgt spid="96"/>
                                        </p:tgtEl>
                                      </p:cBhvr>
                                    </p:animEffect>
                                  </p:childTnLst>
                                </p:cTn>
                              </p:par>
                            </p:childTnLst>
                          </p:cTn>
                        </p:par>
                        <p:par>
                          <p:cTn id="80" fill="hold">
                            <p:stCondLst>
                              <p:cond delay="1000"/>
                            </p:stCondLst>
                            <p:childTnLst>
                              <p:par>
                                <p:cTn id="81" presetID="22" presetClass="entr" presetSubtype="4" fill="hold" grpId="0" nodeType="afterEffect">
                                  <p:stCondLst>
                                    <p:cond delay="0"/>
                                  </p:stCondLst>
                                  <p:childTnLst>
                                    <p:set>
                                      <p:cBhvr>
                                        <p:cTn id="82" dur="1" fill="hold">
                                          <p:stCondLst>
                                            <p:cond delay="0"/>
                                          </p:stCondLst>
                                        </p:cTn>
                                        <p:tgtEl>
                                          <p:spTgt spid="98"/>
                                        </p:tgtEl>
                                        <p:attrNameLst>
                                          <p:attrName>style.visibility</p:attrName>
                                        </p:attrNameLst>
                                      </p:cBhvr>
                                      <p:to>
                                        <p:strVal val="visible"/>
                                      </p:to>
                                    </p:set>
                                    <p:animEffect transition="in" filter="wipe(down)">
                                      <p:cBhvr>
                                        <p:cTn id="83" dur="1000"/>
                                        <p:tgtEl>
                                          <p:spTgt spid="98"/>
                                        </p:tgtEl>
                                      </p:cBhvr>
                                    </p:animEffect>
                                  </p:childTnLst>
                                </p:cTn>
                              </p:par>
                            </p:childTnLst>
                          </p:cTn>
                        </p:par>
                        <p:par>
                          <p:cTn id="84" fill="hold">
                            <p:stCondLst>
                              <p:cond delay="2000"/>
                            </p:stCondLst>
                            <p:childTnLst>
                              <p:par>
                                <p:cTn id="85" presetID="22" presetClass="entr" presetSubtype="4" fill="hold" grpId="0" nodeType="afterEffect">
                                  <p:stCondLst>
                                    <p:cond delay="0"/>
                                  </p:stCondLst>
                                  <p:childTnLst>
                                    <p:set>
                                      <p:cBhvr>
                                        <p:cTn id="86" dur="1" fill="hold">
                                          <p:stCondLst>
                                            <p:cond delay="0"/>
                                          </p:stCondLst>
                                        </p:cTn>
                                        <p:tgtEl>
                                          <p:spTgt spid="99"/>
                                        </p:tgtEl>
                                        <p:attrNameLst>
                                          <p:attrName>style.visibility</p:attrName>
                                        </p:attrNameLst>
                                      </p:cBhvr>
                                      <p:to>
                                        <p:strVal val="visible"/>
                                      </p:to>
                                    </p:set>
                                    <p:animEffect transition="in" filter="wipe(down)">
                                      <p:cBhvr>
                                        <p:cTn id="87" dur="1000"/>
                                        <p:tgtEl>
                                          <p:spTgt spid="99"/>
                                        </p:tgtEl>
                                      </p:cBhvr>
                                    </p:animEffect>
                                  </p:childTnLst>
                                </p:cTn>
                              </p:par>
                            </p:childTnLst>
                          </p:cTn>
                        </p:par>
                        <p:par>
                          <p:cTn id="88" fill="hold">
                            <p:stCondLst>
                              <p:cond delay="3000"/>
                            </p:stCondLst>
                            <p:childTnLst>
                              <p:par>
                                <p:cTn id="89" presetID="22" presetClass="entr" presetSubtype="4" fill="hold" grpId="0" nodeType="afterEffect">
                                  <p:stCondLst>
                                    <p:cond delay="0"/>
                                  </p:stCondLst>
                                  <p:childTnLst>
                                    <p:set>
                                      <p:cBhvr>
                                        <p:cTn id="90" dur="1" fill="hold">
                                          <p:stCondLst>
                                            <p:cond delay="0"/>
                                          </p:stCondLst>
                                        </p:cTn>
                                        <p:tgtEl>
                                          <p:spTgt spid="100"/>
                                        </p:tgtEl>
                                        <p:attrNameLst>
                                          <p:attrName>style.visibility</p:attrName>
                                        </p:attrNameLst>
                                      </p:cBhvr>
                                      <p:to>
                                        <p:strVal val="visible"/>
                                      </p:to>
                                    </p:set>
                                    <p:animEffect transition="in" filter="wipe(down)">
                                      <p:cBhvr>
                                        <p:cTn id="91" dur="1000"/>
                                        <p:tgtEl>
                                          <p:spTgt spid="100"/>
                                        </p:tgtEl>
                                      </p:cBhvr>
                                    </p:animEffect>
                                  </p:childTnLst>
                                </p:cTn>
                              </p:par>
                            </p:childTnLst>
                          </p:cTn>
                        </p:par>
                        <p:par>
                          <p:cTn id="92" fill="hold">
                            <p:stCondLst>
                              <p:cond delay="4000"/>
                            </p:stCondLst>
                            <p:childTnLst>
                              <p:par>
                                <p:cTn id="93" presetID="22" presetClass="entr" presetSubtype="4" fill="hold" grpId="0" nodeType="afterEffect">
                                  <p:stCondLst>
                                    <p:cond delay="0"/>
                                  </p:stCondLst>
                                  <p:childTnLst>
                                    <p:set>
                                      <p:cBhvr>
                                        <p:cTn id="94" dur="1" fill="hold">
                                          <p:stCondLst>
                                            <p:cond delay="0"/>
                                          </p:stCondLst>
                                        </p:cTn>
                                        <p:tgtEl>
                                          <p:spTgt spid="102"/>
                                        </p:tgtEl>
                                        <p:attrNameLst>
                                          <p:attrName>style.visibility</p:attrName>
                                        </p:attrNameLst>
                                      </p:cBhvr>
                                      <p:to>
                                        <p:strVal val="visible"/>
                                      </p:to>
                                    </p:set>
                                    <p:animEffect transition="in" filter="wipe(down)">
                                      <p:cBhvr>
                                        <p:cTn id="95" dur="1000"/>
                                        <p:tgtEl>
                                          <p:spTgt spid="102"/>
                                        </p:tgtEl>
                                      </p:cBhvr>
                                    </p:animEffect>
                                  </p:childTnLst>
                                </p:cTn>
                              </p:par>
                            </p:childTnLst>
                          </p:cTn>
                        </p:par>
                        <p:par>
                          <p:cTn id="96" fill="hold">
                            <p:stCondLst>
                              <p:cond delay="5000"/>
                            </p:stCondLst>
                            <p:childTnLst>
                              <p:par>
                                <p:cTn id="97" presetID="22" presetClass="entr" presetSubtype="4" fill="hold" nodeType="afterEffect">
                                  <p:stCondLst>
                                    <p:cond delay="0"/>
                                  </p:stCondLst>
                                  <p:childTnLst>
                                    <p:set>
                                      <p:cBhvr>
                                        <p:cTn id="98" dur="1" fill="hold">
                                          <p:stCondLst>
                                            <p:cond delay="0"/>
                                          </p:stCondLst>
                                        </p:cTn>
                                        <p:tgtEl>
                                          <p:spTgt spid="226"/>
                                        </p:tgtEl>
                                        <p:attrNameLst>
                                          <p:attrName>style.visibility</p:attrName>
                                        </p:attrNameLst>
                                      </p:cBhvr>
                                      <p:to>
                                        <p:strVal val="visible"/>
                                      </p:to>
                                    </p:set>
                                    <p:animEffect transition="in" filter="wipe(down)">
                                      <p:cBhvr>
                                        <p:cTn id="99" dur="500"/>
                                        <p:tgtEl>
                                          <p:spTgt spid="226"/>
                                        </p:tgtEl>
                                      </p:cBhvr>
                                    </p:animEffect>
                                  </p:childTnLst>
                                </p:cTn>
                              </p:par>
                            </p:childTnLst>
                          </p:cTn>
                        </p:par>
                        <p:par>
                          <p:cTn id="100" fill="hold">
                            <p:stCondLst>
                              <p:cond delay="5500"/>
                            </p:stCondLst>
                            <p:childTnLst>
                              <p:par>
                                <p:cTn id="101" presetID="22" presetClass="entr" presetSubtype="1" fill="hold" grpId="0" nodeType="afterEffect">
                                  <p:stCondLst>
                                    <p:cond delay="0"/>
                                  </p:stCondLst>
                                  <p:childTnLst>
                                    <p:set>
                                      <p:cBhvr>
                                        <p:cTn id="102" dur="1" fill="hold">
                                          <p:stCondLst>
                                            <p:cond delay="0"/>
                                          </p:stCondLst>
                                        </p:cTn>
                                        <p:tgtEl>
                                          <p:spTgt spid="103"/>
                                        </p:tgtEl>
                                        <p:attrNameLst>
                                          <p:attrName>style.visibility</p:attrName>
                                        </p:attrNameLst>
                                      </p:cBhvr>
                                      <p:to>
                                        <p:strVal val="visible"/>
                                      </p:to>
                                    </p:set>
                                    <p:animEffect transition="in" filter="wipe(up)">
                                      <p:cBhvr>
                                        <p:cTn id="103" dur="1000"/>
                                        <p:tgtEl>
                                          <p:spTgt spid="103"/>
                                        </p:tgtEl>
                                      </p:cBhvr>
                                    </p:animEffect>
                                  </p:childTnLst>
                                </p:cTn>
                              </p:par>
                            </p:childTnLst>
                          </p:cTn>
                        </p:par>
                        <p:par>
                          <p:cTn id="104" fill="hold">
                            <p:stCondLst>
                              <p:cond delay="6500"/>
                            </p:stCondLst>
                            <p:childTnLst>
                              <p:par>
                                <p:cTn id="105" presetID="22" presetClass="entr" presetSubtype="8" fill="hold" grpId="0" nodeType="afterEffect">
                                  <p:stCondLst>
                                    <p:cond delay="0"/>
                                  </p:stCondLst>
                                  <p:childTnLst>
                                    <p:set>
                                      <p:cBhvr>
                                        <p:cTn id="106" dur="1" fill="hold">
                                          <p:stCondLst>
                                            <p:cond delay="0"/>
                                          </p:stCondLst>
                                        </p:cTn>
                                        <p:tgtEl>
                                          <p:spTgt spid="101"/>
                                        </p:tgtEl>
                                        <p:attrNameLst>
                                          <p:attrName>style.visibility</p:attrName>
                                        </p:attrNameLst>
                                      </p:cBhvr>
                                      <p:to>
                                        <p:strVal val="visible"/>
                                      </p:to>
                                    </p:set>
                                    <p:animEffect transition="in" filter="wipe(left)">
                                      <p:cBhvr>
                                        <p:cTn id="107" dur="2000"/>
                                        <p:tgtEl>
                                          <p:spTgt spid="101"/>
                                        </p:tgtEl>
                                      </p:cBhvr>
                                    </p:animEffect>
                                  </p:childTnLst>
                                </p:cTn>
                              </p:par>
                            </p:childTnLst>
                          </p:cTn>
                        </p:par>
                        <p:par>
                          <p:cTn id="108" fill="hold">
                            <p:stCondLst>
                              <p:cond delay="8500"/>
                            </p:stCondLst>
                            <p:childTnLst>
                              <p:par>
                                <p:cTn id="109" presetID="1" presetClass="entr" presetSubtype="0" fill="hold" grpId="0" nodeType="afterEffect">
                                  <p:stCondLst>
                                    <p:cond delay="0"/>
                                  </p:stCondLst>
                                  <p:childTnLst>
                                    <p:set>
                                      <p:cBhvr>
                                        <p:cTn id="110"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102" grpId="0" animBg="1"/>
      <p:bldP spid="93" grpId="0" animBg="1"/>
      <p:bldP spid="92" grpId="0" animBg="1"/>
      <p:bldP spid="91" grpId="0" animBg="1"/>
      <p:bldP spid="90" grpId="0" animBg="1"/>
      <p:bldP spid="81" grpId="0"/>
      <p:bldP spid="82" grpId="0"/>
      <p:bldP spid="83" grpId="0"/>
      <p:bldP spid="84" grpId="0"/>
      <p:bldP spid="85" grpId="0" animBg="1"/>
      <p:bldP spid="86" grpId="0"/>
      <p:bldP spid="88" grpId="0" animBg="1"/>
      <p:bldP spid="89" grpId="0" animBg="1"/>
      <p:bldP spid="94" grpId="0"/>
      <p:bldP spid="95" grpId="0"/>
      <p:bldP spid="96" grpId="0" animBg="1"/>
      <p:bldP spid="97" grpId="0"/>
      <p:bldP spid="98" grpId="0" animBg="1"/>
      <p:bldP spid="99" grpId="0" animBg="1"/>
      <p:bldP spid="100" grpId="0" animBg="1"/>
      <p:bldP spid="101" grpId="0" animBg="1"/>
      <p:bldP spid="6260" grpId="0" animBg="1"/>
      <p:bldP spid="6261" grpId="0" animBg="1"/>
      <p:bldP spid="626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Quiz</a:t>
            </a:r>
            <a:endParaRPr lang="en-US" dirty="0"/>
          </a:p>
        </p:txBody>
      </p:sp>
      <p:sp>
        <p:nvSpPr>
          <p:cNvPr id="3" name="Content Placeholder 2"/>
          <p:cNvSpPr>
            <a:spLocks noGrp="1"/>
          </p:cNvSpPr>
          <p:nvPr>
            <p:ph idx="1"/>
          </p:nvPr>
        </p:nvSpPr>
        <p:spPr>
          <a:xfrm>
            <a:off x="685800" y="1567543"/>
            <a:ext cx="7772400" cy="4310743"/>
          </a:xfrm>
        </p:spPr>
        <p:txBody>
          <a:bodyPr/>
          <a:lstStyle/>
          <a:p>
            <a:pPr marL="0" indent="0">
              <a:buNone/>
            </a:pPr>
            <a:r>
              <a:rPr lang="en-US" dirty="0"/>
              <a:t>Marginal utility in </a:t>
            </a:r>
            <a:r>
              <a:rPr lang="en-US" dirty="0" smtClean="0"/>
              <a:t>the example </a:t>
            </a:r>
            <a:r>
              <a:rPr lang="en-US" dirty="0"/>
              <a:t>is positive, but declining, when </a:t>
            </a:r>
            <a:r>
              <a:rPr lang="en-US" dirty="0" smtClean="0"/>
              <a:t>total utility is </a:t>
            </a:r>
            <a:r>
              <a:rPr lang="en-US" dirty="0"/>
              <a:t>positive and:</a:t>
            </a:r>
          </a:p>
          <a:p>
            <a:pPr marL="0" indent="0">
              <a:buNone/>
            </a:pPr>
            <a:r>
              <a:rPr lang="en-US" dirty="0"/>
              <a:t>a. rising at an increasing rate.</a:t>
            </a:r>
          </a:p>
          <a:p>
            <a:pPr marL="0" indent="0">
              <a:buNone/>
            </a:pPr>
            <a:r>
              <a:rPr lang="en-US" dirty="0"/>
              <a:t>b. falling at an increasing rate.</a:t>
            </a:r>
          </a:p>
          <a:p>
            <a:pPr marL="0" indent="0">
              <a:buNone/>
            </a:pPr>
            <a:r>
              <a:rPr lang="en-US" dirty="0"/>
              <a:t>c. rising at a decreasing rate.</a:t>
            </a:r>
          </a:p>
          <a:p>
            <a:pPr marL="0" indent="0">
              <a:buNone/>
            </a:pPr>
            <a:r>
              <a:rPr lang="en-US" dirty="0"/>
              <a:t>d. falling at a decreasing rate.</a:t>
            </a:r>
            <a:endParaRPr lang="en-US" dirty="0"/>
          </a:p>
        </p:txBody>
      </p:sp>
    </p:spTree>
    <p:extLst>
      <p:ext uri="{BB962C8B-B14F-4D97-AF65-F5344CB8AC3E}">
        <p14:creationId xmlns:p14="http://schemas.microsoft.com/office/powerpoint/2010/main" val="17326894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
          <p:cNvSpPr>
            <a:spLocks noChangeArrowheads="1"/>
          </p:cNvSpPr>
          <p:nvPr/>
        </p:nvSpPr>
        <p:spPr bwMode="auto">
          <a:xfrm>
            <a:off x="0" y="0"/>
            <a:ext cx="9144000" cy="838200"/>
          </a:xfrm>
          <a:prstGeom prst="rect">
            <a:avLst/>
          </a:prstGeom>
          <a:solidFill>
            <a:srgbClr val="20589C"/>
          </a:solidFill>
          <a:ln w="9525">
            <a:solidFill>
              <a:srgbClr val="20589C"/>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b="1">
              <a:latin typeface="Dotum" charset="-127"/>
            </a:endParaRPr>
          </a:p>
        </p:txBody>
      </p:sp>
      <p:sp>
        <p:nvSpPr>
          <p:cNvPr id="7171" name="Rectangle 2"/>
          <p:cNvSpPr>
            <a:spLocks noGrp="1" noChangeArrowheads="1"/>
          </p:cNvSpPr>
          <p:nvPr>
            <p:ph type="title"/>
          </p:nvPr>
        </p:nvSpPr>
        <p:spPr>
          <a:xfrm>
            <a:off x="0" y="0"/>
            <a:ext cx="9144000" cy="838200"/>
          </a:xfrm>
        </p:spPr>
        <p:txBody>
          <a:bodyPr/>
          <a:lstStyle/>
          <a:p>
            <a:pPr eaLnBrk="1" hangingPunct="1"/>
            <a:r>
              <a:rPr lang="en-US" altLang="en-US" sz="3600" b="1">
                <a:solidFill>
                  <a:schemeClr val="bg1"/>
                </a:solidFill>
                <a:latin typeface="Tahoma" charset="0"/>
              </a:rPr>
              <a:t>Theory of Consumer Behavior</a:t>
            </a:r>
          </a:p>
        </p:txBody>
      </p:sp>
      <p:sp>
        <p:nvSpPr>
          <p:cNvPr id="7172" name="Rectangle 3"/>
          <p:cNvSpPr>
            <a:spLocks noGrp="1" noChangeArrowheads="1"/>
          </p:cNvSpPr>
          <p:nvPr>
            <p:ph type="body" idx="1"/>
          </p:nvPr>
        </p:nvSpPr>
        <p:spPr>
          <a:xfrm>
            <a:off x="762000" y="1066800"/>
            <a:ext cx="7516586" cy="4525963"/>
          </a:xfrm>
        </p:spPr>
        <p:txBody>
          <a:bodyPr/>
          <a:lstStyle/>
          <a:p>
            <a:pPr eaLnBrk="1" hangingPunct="1">
              <a:lnSpc>
                <a:spcPct val="150000"/>
              </a:lnSpc>
              <a:buClr>
                <a:srgbClr val="3399FF"/>
              </a:buClr>
              <a:buSzPct val="125000"/>
            </a:pPr>
            <a:r>
              <a:rPr lang="en-US" altLang="en-US" sz="3600" dirty="0" smtClean="0"/>
              <a:t>Rational </a:t>
            </a:r>
            <a:r>
              <a:rPr lang="en-US" altLang="en-US" sz="3600" dirty="0"/>
              <a:t>behavior</a:t>
            </a:r>
          </a:p>
          <a:p>
            <a:pPr eaLnBrk="1" hangingPunct="1">
              <a:lnSpc>
                <a:spcPct val="150000"/>
              </a:lnSpc>
              <a:buClr>
                <a:srgbClr val="3399FF"/>
              </a:buClr>
              <a:buSzPct val="125000"/>
            </a:pPr>
            <a:r>
              <a:rPr lang="en-US" altLang="en-US" sz="3600" dirty="0"/>
              <a:t>Preferences</a:t>
            </a:r>
          </a:p>
          <a:p>
            <a:pPr eaLnBrk="1" hangingPunct="1">
              <a:lnSpc>
                <a:spcPct val="150000"/>
              </a:lnSpc>
              <a:buClr>
                <a:srgbClr val="3399FF"/>
              </a:buClr>
              <a:buSzPct val="125000"/>
            </a:pPr>
            <a:r>
              <a:rPr lang="en-US" altLang="en-US" sz="3600" dirty="0"/>
              <a:t>Budget constraint</a:t>
            </a:r>
          </a:p>
          <a:p>
            <a:pPr eaLnBrk="1" hangingPunct="1">
              <a:lnSpc>
                <a:spcPct val="150000"/>
              </a:lnSpc>
              <a:buClr>
                <a:srgbClr val="3399FF"/>
              </a:buClr>
              <a:buSzPct val="125000"/>
            </a:pPr>
            <a:r>
              <a:rPr lang="en-US" altLang="en-US" sz="3600" dirty="0"/>
              <a:t>Prices</a:t>
            </a:r>
          </a:p>
          <a:p>
            <a:pPr eaLnBrk="1" hangingPunct="1">
              <a:lnSpc>
                <a:spcPct val="150000"/>
              </a:lnSpc>
              <a:buClr>
                <a:srgbClr val="3399FF"/>
              </a:buClr>
              <a:buSzPct val="125000"/>
            </a:pPr>
            <a:endParaRPr lang="en-US" altLang="en-US" sz="3600" dirty="0"/>
          </a:p>
        </p:txBody>
      </p:sp>
      <p:sp>
        <p:nvSpPr>
          <p:cNvPr id="7173" name="Rectangle 4"/>
          <p:cNvSpPr>
            <a:spLocks noChangeArrowheads="1"/>
          </p:cNvSpPr>
          <p:nvPr/>
        </p:nvSpPr>
        <p:spPr bwMode="auto">
          <a:xfrm rot="5400000">
            <a:off x="4457700" y="2171700"/>
            <a:ext cx="228600" cy="9144000"/>
          </a:xfrm>
          <a:prstGeom prst="rect">
            <a:avLst/>
          </a:prstGeom>
          <a:solidFill>
            <a:srgbClr val="522890"/>
          </a:solidFill>
          <a:ln w="9525">
            <a:solidFill>
              <a:srgbClr val="522890"/>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7174" name="Rectangle 5"/>
          <p:cNvSpPr>
            <a:spLocks noChangeArrowheads="1"/>
          </p:cNvSpPr>
          <p:nvPr/>
        </p:nvSpPr>
        <p:spPr bwMode="auto">
          <a:xfrm>
            <a:off x="0" y="6629400"/>
            <a:ext cx="4841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sz="1200" b="1">
                <a:solidFill>
                  <a:srgbClr val="FFFFFF"/>
                </a:solidFill>
              </a:rPr>
              <a:t>LO2</a:t>
            </a:r>
          </a:p>
        </p:txBody>
      </p:sp>
    </p:spTree>
    <p:extLst>
      <p:ext uri="{BB962C8B-B14F-4D97-AF65-F5344CB8AC3E}">
        <p14:creationId xmlns:p14="http://schemas.microsoft.com/office/powerpoint/2010/main" val="249420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animEffect transition="in" filter="dissolve">
                                      <p:cBhvr>
                                        <p:cTn id="7" dur="500"/>
                                        <p:tgtEl>
                                          <p:spTgt spid="71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172">
                                            <p:txEl>
                                              <p:pRg st="1" end="1"/>
                                            </p:txEl>
                                          </p:spTgt>
                                        </p:tgtEl>
                                        <p:attrNameLst>
                                          <p:attrName>style.visibility</p:attrName>
                                        </p:attrNameLst>
                                      </p:cBhvr>
                                      <p:to>
                                        <p:strVal val="visible"/>
                                      </p:to>
                                    </p:set>
                                    <p:animEffect transition="in" filter="dissolve">
                                      <p:cBhvr>
                                        <p:cTn id="12" dur="500"/>
                                        <p:tgtEl>
                                          <p:spTgt spid="717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172">
                                            <p:txEl>
                                              <p:pRg st="2" end="2"/>
                                            </p:txEl>
                                          </p:spTgt>
                                        </p:tgtEl>
                                        <p:attrNameLst>
                                          <p:attrName>style.visibility</p:attrName>
                                        </p:attrNameLst>
                                      </p:cBhvr>
                                      <p:to>
                                        <p:strVal val="visible"/>
                                      </p:to>
                                    </p:set>
                                    <p:animEffect transition="in" filter="dissolve">
                                      <p:cBhvr>
                                        <p:cTn id="17" dur="500"/>
                                        <p:tgtEl>
                                          <p:spTgt spid="717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172">
                                            <p:txEl>
                                              <p:pRg st="3" end="3"/>
                                            </p:txEl>
                                          </p:spTgt>
                                        </p:tgtEl>
                                        <p:attrNameLst>
                                          <p:attrName>style.visibility</p:attrName>
                                        </p:attrNameLst>
                                      </p:cBhvr>
                                      <p:to>
                                        <p:strVal val="visible"/>
                                      </p:to>
                                    </p:set>
                                    <p:animEffect transition="in" filter="dissolve">
                                      <p:cBhvr>
                                        <p:cTn id="22" dur="500"/>
                                        <p:tgtEl>
                                          <p:spTgt spid="717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
          <p:cNvSpPr>
            <a:spLocks noChangeArrowheads="1"/>
          </p:cNvSpPr>
          <p:nvPr/>
        </p:nvSpPr>
        <p:spPr bwMode="auto">
          <a:xfrm>
            <a:off x="0" y="0"/>
            <a:ext cx="9144000" cy="838200"/>
          </a:xfrm>
          <a:prstGeom prst="rect">
            <a:avLst/>
          </a:prstGeom>
          <a:solidFill>
            <a:srgbClr val="20589C"/>
          </a:solidFill>
          <a:ln w="9525">
            <a:solidFill>
              <a:srgbClr val="20589C"/>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b="1">
              <a:latin typeface="Dotum" charset="-127"/>
            </a:endParaRPr>
          </a:p>
        </p:txBody>
      </p:sp>
      <p:sp>
        <p:nvSpPr>
          <p:cNvPr id="8195" name="Rectangle 2"/>
          <p:cNvSpPr>
            <a:spLocks noGrp="1" noChangeArrowheads="1"/>
          </p:cNvSpPr>
          <p:nvPr>
            <p:ph type="title"/>
          </p:nvPr>
        </p:nvSpPr>
        <p:spPr>
          <a:xfrm>
            <a:off x="0" y="0"/>
            <a:ext cx="9144000" cy="838200"/>
          </a:xfrm>
        </p:spPr>
        <p:txBody>
          <a:bodyPr/>
          <a:lstStyle/>
          <a:p>
            <a:pPr eaLnBrk="1" hangingPunct="1"/>
            <a:r>
              <a:rPr lang="en-US" altLang="en-US" sz="3600" b="1">
                <a:solidFill>
                  <a:schemeClr val="bg1"/>
                </a:solidFill>
                <a:latin typeface="Tahoma" charset="0"/>
              </a:rPr>
              <a:t>Utility Maximizing Rule</a:t>
            </a:r>
          </a:p>
        </p:txBody>
      </p:sp>
      <p:sp>
        <p:nvSpPr>
          <p:cNvPr id="8196" name="Rectangle 3"/>
          <p:cNvSpPr>
            <a:spLocks noGrp="1" noChangeArrowheads="1"/>
          </p:cNvSpPr>
          <p:nvPr>
            <p:ph type="body" idx="1"/>
          </p:nvPr>
        </p:nvSpPr>
        <p:spPr>
          <a:xfrm>
            <a:off x="457200" y="1066800"/>
            <a:ext cx="8229600" cy="5250873"/>
          </a:xfrm>
        </p:spPr>
        <p:txBody>
          <a:bodyPr>
            <a:normAutofit fontScale="77500" lnSpcReduction="20000"/>
          </a:bodyPr>
          <a:lstStyle/>
          <a:p>
            <a:pPr>
              <a:lnSpc>
                <a:spcPct val="120000"/>
              </a:lnSpc>
              <a:spcBef>
                <a:spcPts val="600"/>
              </a:spcBef>
              <a:spcAft>
                <a:spcPts val="600"/>
              </a:spcAft>
            </a:pPr>
            <a:r>
              <a:rPr lang="en-US" sz="3600" dirty="0" smtClean="0"/>
              <a:t>To maximize </a:t>
            </a:r>
            <a:r>
              <a:rPr lang="en-US" sz="3600" dirty="0"/>
              <a:t>satisfaction, the consumer should allocate his or </a:t>
            </a:r>
            <a:r>
              <a:rPr lang="en-US" sz="3600" dirty="0" smtClean="0"/>
              <a:t>her</a:t>
            </a:r>
            <a:r>
              <a:rPr lang="en-US" sz="3200" dirty="0" smtClean="0"/>
              <a:t> </a:t>
            </a:r>
            <a:r>
              <a:rPr lang="en-US" sz="3200" dirty="0"/>
              <a:t>money income so that the last dollar spent on each </a:t>
            </a:r>
            <a:r>
              <a:rPr lang="en-US" sz="3200" dirty="0" smtClean="0"/>
              <a:t>product yields </a:t>
            </a:r>
            <a:r>
              <a:rPr lang="en-US" sz="3200" dirty="0"/>
              <a:t>the same amount of extra (marginal) utility</a:t>
            </a:r>
            <a:r>
              <a:rPr lang="en-US" sz="3200" dirty="0" smtClean="0"/>
              <a:t>.</a:t>
            </a:r>
          </a:p>
          <a:p>
            <a:pPr>
              <a:lnSpc>
                <a:spcPct val="120000"/>
              </a:lnSpc>
              <a:spcBef>
                <a:spcPts val="600"/>
              </a:spcBef>
              <a:spcAft>
                <a:spcPts val="600"/>
              </a:spcAft>
            </a:pPr>
            <a:r>
              <a:rPr lang="en-US" sz="3600" dirty="0" smtClean="0"/>
              <a:t>When </a:t>
            </a:r>
            <a:r>
              <a:rPr lang="en-US" sz="3600" dirty="0"/>
              <a:t>the consumer has “</a:t>
            </a:r>
            <a:r>
              <a:rPr lang="en-US" sz="3600" dirty="0" smtClean="0"/>
              <a:t>balanced his </a:t>
            </a:r>
            <a:r>
              <a:rPr lang="en-US" sz="3600" dirty="0"/>
              <a:t>margins” using this rule, he has achieved </a:t>
            </a:r>
            <a:r>
              <a:rPr lang="en-US" sz="3600" b="1" dirty="0" smtClean="0"/>
              <a:t>consumer equilibrium</a:t>
            </a:r>
            <a:r>
              <a:rPr lang="en-US" sz="3600" dirty="0" smtClean="0"/>
              <a:t> and </a:t>
            </a:r>
            <a:r>
              <a:rPr lang="en-US" sz="3600" dirty="0"/>
              <a:t>has no incentive to alter his expenditure </a:t>
            </a:r>
            <a:r>
              <a:rPr lang="en-US" sz="3600" dirty="0" smtClean="0"/>
              <a:t>pattern.</a:t>
            </a:r>
          </a:p>
          <a:p>
            <a:pPr>
              <a:lnSpc>
                <a:spcPct val="120000"/>
              </a:lnSpc>
              <a:spcBef>
                <a:spcPts val="600"/>
              </a:spcBef>
              <a:spcAft>
                <a:spcPts val="600"/>
              </a:spcAft>
            </a:pPr>
            <a:r>
              <a:rPr lang="en-US" altLang="en-US" sz="3600" dirty="0" smtClean="0"/>
              <a:t>Algebraically</a:t>
            </a:r>
            <a:endParaRPr lang="en-US" altLang="en-US" sz="3600" dirty="0"/>
          </a:p>
          <a:p>
            <a:pPr eaLnBrk="1" hangingPunct="1">
              <a:lnSpc>
                <a:spcPct val="120000"/>
              </a:lnSpc>
              <a:spcBef>
                <a:spcPts val="600"/>
              </a:spcBef>
              <a:spcAft>
                <a:spcPts val="600"/>
              </a:spcAft>
              <a:buClr>
                <a:srgbClr val="3399FF"/>
              </a:buClr>
              <a:buSzPct val="125000"/>
              <a:buFontTx/>
              <a:buNone/>
            </a:pPr>
            <a:r>
              <a:rPr lang="en-US" altLang="en-US" sz="2800" dirty="0"/>
              <a:t>		</a:t>
            </a:r>
            <a:r>
              <a:rPr lang="en-US" altLang="en-US" sz="2800" u="sng" dirty="0"/>
              <a:t>MU of product A</a:t>
            </a:r>
            <a:r>
              <a:rPr lang="en-US" altLang="en-US" sz="2800" dirty="0"/>
              <a:t>		 </a:t>
            </a:r>
            <a:r>
              <a:rPr lang="en-US" altLang="en-US" sz="2800" u="sng" dirty="0"/>
              <a:t>MU of product B</a:t>
            </a:r>
          </a:p>
          <a:p>
            <a:pPr eaLnBrk="1" hangingPunct="1">
              <a:lnSpc>
                <a:spcPct val="120000"/>
              </a:lnSpc>
              <a:spcBef>
                <a:spcPts val="600"/>
              </a:spcBef>
              <a:spcAft>
                <a:spcPts val="600"/>
              </a:spcAft>
              <a:buClr>
                <a:srgbClr val="3399FF"/>
              </a:buClr>
              <a:buSzPct val="125000"/>
              <a:buFontTx/>
              <a:buNone/>
            </a:pPr>
            <a:r>
              <a:rPr lang="en-US" altLang="en-US" sz="2800" dirty="0"/>
              <a:t>		     Price of A		      </a:t>
            </a:r>
            <a:r>
              <a:rPr lang="en-US" altLang="en-US" sz="2800" dirty="0" smtClean="0"/>
              <a:t>	     Price </a:t>
            </a:r>
            <a:r>
              <a:rPr lang="en-US" altLang="en-US" sz="2800" dirty="0"/>
              <a:t>of B</a:t>
            </a:r>
          </a:p>
        </p:txBody>
      </p:sp>
      <p:sp>
        <p:nvSpPr>
          <p:cNvPr id="8197" name="Rectangle 4"/>
          <p:cNvSpPr>
            <a:spLocks noChangeArrowheads="1"/>
          </p:cNvSpPr>
          <p:nvPr/>
        </p:nvSpPr>
        <p:spPr bwMode="auto">
          <a:xfrm rot="5400000">
            <a:off x="4457700" y="2171700"/>
            <a:ext cx="228600" cy="9144000"/>
          </a:xfrm>
          <a:prstGeom prst="rect">
            <a:avLst/>
          </a:prstGeom>
          <a:solidFill>
            <a:srgbClr val="522890"/>
          </a:solidFill>
          <a:ln w="9525">
            <a:solidFill>
              <a:srgbClr val="522890"/>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8198" name="Rectangle 5"/>
          <p:cNvSpPr>
            <a:spLocks noChangeArrowheads="1"/>
          </p:cNvSpPr>
          <p:nvPr/>
        </p:nvSpPr>
        <p:spPr bwMode="auto">
          <a:xfrm>
            <a:off x="0" y="6629400"/>
            <a:ext cx="4841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sz="1200" b="1">
                <a:solidFill>
                  <a:srgbClr val="FFFFFF"/>
                </a:solidFill>
              </a:rPr>
              <a:t>LO2</a:t>
            </a:r>
          </a:p>
        </p:txBody>
      </p:sp>
      <p:sp>
        <p:nvSpPr>
          <p:cNvPr id="8199" name="TextBox 6"/>
          <p:cNvSpPr txBox="1">
            <a:spLocks noChangeArrowheads="1"/>
          </p:cNvSpPr>
          <p:nvPr/>
        </p:nvSpPr>
        <p:spPr bwMode="auto">
          <a:xfrm>
            <a:off x="4305300" y="5372187"/>
            <a:ext cx="533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2400" b="1"/>
              <a:t>=</a:t>
            </a:r>
          </a:p>
        </p:txBody>
      </p:sp>
      <p:sp>
        <p:nvSpPr>
          <p:cNvPr id="1035" name="Text Box 11"/>
          <p:cNvSpPr txBox="1">
            <a:spLocks noChangeArrowheads="1"/>
          </p:cNvSpPr>
          <p:nvPr/>
        </p:nvSpPr>
        <p:spPr bwMode="auto">
          <a:xfrm>
            <a:off x="8475663" y="6629400"/>
            <a:ext cx="439737" cy="304800"/>
          </a:xfrm>
          <a:prstGeom prst="rect">
            <a:avLst/>
          </a:prstGeom>
          <a:noFill/>
          <a:ln w="9525">
            <a:noFill/>
            <a:miter lim="800000"/>
            <a:headEnd/>
            <a:tailEnd/>
          </a:ln>
          <a:effec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400">
                <a:solidFill>
                  <a:schemeClr val="bg1"/>
                </a:solidFill>
                <a:ea typeface="Arial" charset="0"/>
                <a:cs typeface="Arial" charset="0"/>
              </a:rPr>
              <a:t>6-</a:t>
            </a:r>
            <a:fld id="{2539AE3D-12EE-5144-B00A-C39A5AB8FF8A}" type="slidenum">
              <a:rPr lang="en-US" altLang="en-US" sz="1400">
                <a:solidFill>
                  <a:schemeClr val="bg1"/>
                </a:solidFill>
                <a:ea typeface="Arial" charset="0"/>
                <a:cs typeface="Arial" charset="0"/>
              </a:rPr>
              <a:pPr eaLnBrk="1" hangingPunct="1"/>
              <a:t>8</a:t>
            </a:fld>
            <a:endParaRPr lang="en-US" altLang="en-US" sz="1400">
              <a:solidFill>
                <a:schemeClr val="bg1"/>
              </a:solidFill>
              <a:ea typeface="Arial" charset="0"/>
              <a:cs typeface="Arial" charset="0"/>
            </a:endParaRPr>
          </a:p>
        </p:txBody>
      </p:sp>
    </p:spTree>
    <p:extLst>
      <p:ext uri="{BB962C8B-B14F-4D97-AF65-F5344CB8AC3E}">
        <p14:creationId xmlns:p14="http://schemas.microsoft.com/office/powerpoint/2010/main" val="1720644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196">
                                            <p:txEl>
                                              <p:pRg st="0" end="0"/>
                                            </p:txEl>
                                          </p:spTgt>
                                        </p:tgtEl>
                                        <p:attrNameLst>
                                          <p:attrName>style.visibility</p:attrName>
                                        </p:attrNameLst>
                                      </p:cBhvr>
                                      <p:to>
                                        <p:strVal val="visible"/>
                                      </p:to>
                                    </p:set>
                                    <p:animEffect transition="in" filter="dissolve">
                                      <p:cBhvr>
                                        <p:cTn id="7" dur="500"/>
                                        <p:tgtEl>
                                          <p:spTgt spid="81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196">
                                            <p:txEl>
                                              <p:pRg st="1" end="1"/>
                                            </p:txEl>
                                          </p:spTgt>
                                        </p:tgtEl>
                                        <p:attrNameLst>
                                          <p:attrName>style.visibility</p:attrName>
                                        </p:attrNameLst>
                                      </p:cBhvr>
                                      <p:to>
                                        <p:strVal val="visible"/>
                                      </p:to>
                                    </p:set>
                                    <p:animEffect transition="in" filter="dissolve">
                                      <p:cBhvr>
                                        <p:cTn id="12" dur="500"/>
                                        <p:tgtEl>
                                          <p:spTgt spid="81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196">
                                            <p:txEl>
                                              <p:pRg st="2" end="2"/>
                                            </p:txEl>
                                          </p:spTgt>
                                        </p:tgtEl>
                                        <p:attrNameLst>
                                          <p:attrName>style.visibility</p:attrName>
                                        </p:attrNameLst>
                                      </p:cBhvr>
                                      <p:to>
                                        <p:strVal val="visible"/>
                                      </p:to>
                                    </p:set>
                                    <p:animEffect transition="in" filter="dissolve">
                                      <p:cBhvr>
                                        <p:cTn id="17" dur="500"/>
                                        <p:tgtEl>
                                          <p:spTgt spid="8196">
                                            <p:txEl>
                                              <p:pRg st="2" end="2"/>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8196">
                                            <p:txEl>
                                              <p:pRg st="3" end="3"/>
                                            </p:txEl>
                                          </p:spTgt>
                                        </p:tgtEl>
                                        <p:attrNameLst>
                                          <p:attrName>style.visibility</p:attrName>
                                        </p:attrNameLst>
                                      </p:cBhvr>
                                      <p:to>
                                        <p:strVal val="visible"/>
                                      </p:to>
                                    </p:set>
                                    <p:animEffect transition="in" filter="dissolve">
                                      <p:cBhvr>
                                        <p:cTn id="20" dur="500"/>
                                        <p:tgtEl>
                                          <p:spTgt spid="8196">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8196">
                                            <p:txEl>
                                              <p:pRg st="4" end="4"/>
                                            </p:txEl>
                                          </p:spTgt>
                                        </p:tgtEl>
                                        <p:attrNameLst>
                                          <p:attrName>style.visibility</p:attrName>
                                        </p:attrNameLst>
                                      </p:cBhvr>
                                      <p:to>
                                        <p:strVal val="visible"/>
                                      </p:to>
                                    </p:set>
                                    <p:animEffect transition="in" filter="dissolve">
                                      <p:cBhvr>
                                        <p:cTn id="23" dur="500"/>
                                        <p:tgtEl>
                                          <p:spTgt spid="8196">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8199"/>
                                        </p:tgtEl>
                                        <p:attrNameLst>
                                          <p:attrName>style.visibility</p:attrName>
                                        </p:attrNameLst>
                                      </p:cBhvr>
                                      <p:to>
                                        <p:strVal val="visible"/>
                                      </p:to>
                                    </p:set>
                                    <p:animEffect transition="in" filter="dissolve">
                                      <p:cBhvr>
                                        <p:cTn id="26" dur="500"/>
                                        <p:tgtEl>
                                          <p:spTgt spid="8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35250"/>
            <a:ext cx="7772400" cy="968611"/>
          </a:xfrm>
        </p:spPr>
        <p:txBody>
          <a:bodyPr/>
          <a:lstStyle/>
          <a:p>
            <a:r>
              <a:rPr lang="en-US"/>
              <a:t>Numerical Example</a:t>
            </a:r>
            <a:endParaRPr lang="en-US"/>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44866" t="21262" r="17701" b="18994"/>
          <a:stretch/>
        </p:blipFill>
        <p:spPr>
          <a:xfrm>
            <a:off x="1207423" y="1203861"/>
            <a:ext cx="6729153" cy="5574567"/>
          </a:xfrm>
        </p:spPr>
      </p:pic>
    </p:spTree>
    <p:extLst>
      <p:ext uri="{BB962C8B-B14F-4D97-AF65-F5344CB8AC3E}">
        <p14:creationId xmlns:p14="http://schemas.microsoft.com/office/powerpoint/2010/main" val="15422535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Wood 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20834</TotalTime>
  <Words>611</Words>
  <Application>Microsoft Macintosh PowerPoint</Application>
  <PresentationFormat>On-screen Show (4:3)</PresentationFormat>
  <Paragraphs>136</Paragraphs>
  <Slides>13</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Bookman Old Style</vt:lpstr>
      <vt:lpstr>Cambria</vt:lpstr>
      <vt:lpstr>Century Gothic</vt:lpstr>
      <vt:lpstr>Dotum</vt:lpstr>
      <vt:lpstr>Rockwell Extra Bold</vt:lpstr>
      <vt:lpstr>Wingdings</vt:lpstr>
      <vt:lpstr>Arial</vt:lpstr>
      <vt:lpstr>Calibri</vt:lpstr>
      <vt:lpstr>Tahoma</vt:lpstr>
      <vt:lpstr>Wood Type</vt:lpstr>
      <vt:lpstr>Consumer Behavior</vt:lpstr>
      <vt:lpstr>Law of Diminishing Marginal Utility</vt:lpstr>
      <vt:lpstr>Law of Diminishing Marginal Utility</vt:lpstr>
      <vt:lpstr>Law of Diminishing Marginal Utility</vt:lpstr>
      <vt:lpstr>Total Utility and Marginal Utility</vt:lpstr>
      <vt:lpstr>Quick Quiz</vt:lpstr>
      <vt:lpstr>Theory of Consumer Behavior</vt:lpstr>
      <vt:lpstr>Utility Maximizing Rule</vt:lpstr>
      <vt:lpstr>Numerical Example</vt:lpstr>
      <vt:lpstr>Decision-Making Process</vt:lpstr>
      <vt:lpstr>There’s No Accounting for Taste (p. 144)</vt:lpstr>
      <vt:lpstr>Applications and Extensions</vt:lpstr>
      <vt:lpstr>Reading Assignment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Central Concepts of Economics</dc:title>
  <dc:creator>Sadeeqa Khan</dc:creator>
  <cp:lastModifiedBy>Sadeeqa Khan</cp:lastModifiedBy>
  <cp:revision>78</cp:revision>
  <dcterms:created xsi:type="dcterms:W3CDTF">2023-01-10T17:16:02Z</dcterms:created>
  <dcterms:modified xsi:type="dcterms:W3CDTF">2023-03-09T04:52:50Z</dcterms:modified>
</cp:coreProperties>
</file>