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tmp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55" r:id="rId1"/>
  </p:sldMasterIdLst>
  <p:notesMasterIdLst>
    <p:notesMasterId r:id="rId30"/>
  </p:notes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75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192"/>
    <p:restoredTop sz="94194"/>
  </p:normalViewPr>
  <p:slideViewPr>
    <p:cSldViewPr snapToGrid="0" snapToObjects="1">
      <p:cViewPr varScale="1">
        <p:scale>
          <a:sx n="61" d="100"/>
          <a:sy n="61" d="100"/>
        </p:scale>
        <p:origin x="216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6AD52-0B8D-9541-8F76-B9DF65FDE998}" type="datetimeFigureOut">
              <a:rPr lang="en-US" smtClean="0"/>
              <a:t>4/25/23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2662A-A6F0-6944-BCD4-20EAC7A16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01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DF6A874-12AA-6F4B-BE83-7CCC4782D3EA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9053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078783B-B891-4DEC-861C-8E28BCA1AE91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8341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078783B-B891-4DEC-861C-8E28BCA1AE91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8353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5C12B13-ECBC-43CA-A248-9056A642A407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413312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46555E2-7E49-483E-BCDF-D8CA10928840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endParaRPr lang="en-US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29999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D23FED6-E098-4EA3-BCAF-FF9BA48924BC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899101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DA05B4A-926F-415B-B001-2E86E10B73DC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3444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B8838C3-A039-44A2-A08C-C689C5E8E17D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187442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7ABA77D-3F13-E045-86C9-B78388A265BA}" type="slidenum">
              <a:rPr lang="en-US" altLang="en-US"/>
              <a:pPr eaLnBrk="1" hangingPunct="1"/>
              <a:t>20</a:t>
            </a:fld>
            <a:endParaRPr lang="en-US" altLang="en-US"/>
          </a:p>
        </p:txBody>
      </p:sp>
      <p:sp>
        <p:nvSpPr>
          <p:cNvPr id="368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70391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96DB0EF-CD07-AD40-997C-49A0D31F5A27}" type="slidenum">
              <a:rPr lang="en-US" altLang="en-US"/>
              <a:pPr eaLnBrk="1" hangingPunct="1"/>
              <a:t>21</a:t>
            </a:fld>
            <a:endParaRPr lang="en-US" altLang="en-US"/>
          </a:p>
        </p:txBody>
      </p:sp>
      <p:sp>
        <p:nvSpPr>
          <p:cNvPr id="378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2688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BCC0437-8FFA-AE46-9451-965274ABE7ED}" type="slidenum">
              <a:rPr lang="en-US" altLang="en-US"/>
              <a:pPr eaLnBrk="1" hangingPunct="1"/>
              <a:t>22</a:t>
            </a:fld>
            <a:endParaRPr lang="en-US" altLang="en-US"/>
          </a:p>
        </p:txBody>
      </p:sp>
      <p:sp>
        <p:nvSpPr>
          <p:cNvPr id="389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buClr>
                <a:srgbClr val="3399FF"/>
              </a:buClr>
              <a:buSzPct val="125000"/>
            </a:pPr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422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F7D1442-B112-7640-81C1-1A0061E6894A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4714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CCED9AF-90CC-C841-A5AD-C96B607A3174}" type="slidenum">
              <a:rPr lang="en-US" altLang="en-US"/>
              <a:pPr eaLnBrk="1" hangingPunct="1"/>
              <a:t>23</a:t>
            </a:fld>
            <a:endParaRPr lang="en-US" altLang="en-US"/>
          </a:p>
        </p:txBody>
      </p:sp>
      <p:sp>
        <p:nvSpPr>
          <p:cNvPr id="399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buClr>
                <a:srgbClr val="3399FF"/>
              </a:buClr>
              <a:buSzPct val="125000"/>
            </a:pPr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6198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2435D91-F296-1244-A308-51FB1020FB99}" type="slidenum">
              <a:rPr lang="en-US" altLang="en-US"/>
              <a:pPr eaLnBrk="1" hangingPunct="1"/>
              <a:t>24</a:t>
            </a:fld>
            <a:endParaRPr lang="en-US" altLang="en-US"/>
          </a:p>
        </p:txBody>
      </p:sp>
      <p:sp>
        <p:nvSpPr>
          <p:cNvPr id="409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71634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DFB8B74-FBF4-3E44-9F03-4E7E2866224F}" type="slidenum">
              <a:rPr lang="en-US" altLang="en-US"/>
              <a:pPr eaLnBrk="1" hangingPunct="1"/>
              <a:t>25</a:t>
            </a:fld>
            <a:endParaRPr lang="en-US" altLang="en-US"/>
          </a:p>
        </p:txBody>
      </p:sp>
      <p:sp>
        <p:nvSpPr>
          <p:cNvPr id="419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28277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DFB8B74-FBF4-3E44-9F03-4E7E2866224F}" type="slidenum">
              <a:rPr lang="en-US" altLang="en-US"/>
              <a:pPr eaLnBrk="1" hangingPunct="1"/>
              <a:t>26</a:t>
            </a:fld>
            <a:endParaRPr lang="en-US" altLang="en-US"/>
          </a:p>
        </p:txBody>
      </p:sp>
      <p:sp>
        <p:nvSpPr>
          <p:cNvPr id="419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07489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DFB8B74-FBF4-3E44-9F03-4E7E2866224F}" type="slidenum">
              <a:rPr lang="en-US" altLang="en-US"/>
              <a:pPr eaLnBrk="1" hangingPunct="1"/>
              <a:t>27</a:t>
            </a:fld>
            <a:endParaRPr lang="en-US" altLang="en-US"/>
          </a:p>
        </p:txBody>
      </p:sp>
      <p:sp>
        <p:nvSpPr>
          <p:cNvPr id="419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9608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F7D1442-B112-7640-81C1-1A0061E6894A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02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F7D1442-B112-7640-81C1-1A0061E6894A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88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86FBBD4-3598-F14B-B3E8-93DD3E2B711F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8449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EC06F33-7A20-4F2E-8593-7024913DF080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501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C3C9086-1017-42CD-8D22-152E980CE066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endParaRPr lang="en-US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045571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6DAE3CE-485B-43BE-9A05-0A46C4F7723B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6741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6DAE3CE-485B-43BE-9A05-0A46C4F7723B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289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0626" y="1346947"/>
            <a:ext cx="7667244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90626" y="4282763"/>
            <a:ext cx="7667244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90626" y="1484779"/>
            <a:ext cx="7667244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47522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66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C414-B55F-754A-8277-EA816CACB2F8}" type="datetimeFigureOut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9C1FAF24-E5CB-344C-8677-3FB6DEBF2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973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C414-B55F-754A-8277-EA816CACB2F8}" type="datetimeFigureOut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AF24-E5CB-344C-8677-3FB6DEBF2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1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C414-B55F-754A-8277-EA816CACB2F8}" type="datetimeFigureOut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AF24-E5CB-344C-8677-3FB6DEBF2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253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968611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67543"/>
            <a:ext cx="7772400" cy="5070367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/>
            </a:lvl1pPr>
            <a:lvl2pPr>
              <a:lnSpc>
                <a:spcPct val="100000"/>
              </a:lnSpc>
              <a:defRPr sz="2400"/>
            </a:lvl2pPr>
            <a:lvl3pPr>
              <a:lnSpc>
                <a:spcPct val="100000"/>
              </a:lnSpc>
              <a:defRPr sz="20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C414-B55F-754A-8277-EA816CACB2F8}" type="datetimeFigureOut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AF24-E5CB-344C-8677-3FB6DEBF2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72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6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/>
          <a:p>
            <a:fld id="{E424C414-B55F-754A-8277-EA816CACB2F8}" type="datetimeFigureOut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7031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9C1FAF24-E5CB-344C-8677-3FB6DEBF2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00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C414-B55F-754A-8277-EA816CACB2F8}" type="datetimeFigureOut">
              <a:rPr lang="en-US" smtClean="0"/>
              <a:t>4/25/23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AF24-E5CB-344C-8677-3FB6DEBF2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33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C414-B55F-754A-8277-EA816CACB2F8}" type="datetimeFigureOut">
              <a:rPr lang="en-US" smtClean="0"/>
              <a:t>4/25/23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AF24-E5CB-344C-8677-3FB6DEBF2C7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679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C414-B55F-754A-8277-EA816CACB2F8}" type="datetimeFigureOut">
              <a:rPr lang="en-US" smtClean="0"/>
              <a:t>4/25/23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AF24-E5CB-344C-8677-3FB6DEBF2C7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1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C414-B55F-754A-8277-EA816CACB2F8}" type="datetimeFigureOut">
              <a:rPr lang="en-US" smtClean="0"/>
              <a:t>4/25/23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AF24-E5CB-344C-8677-3FB6DEBF2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4791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C414-B55F-754A-8277-EA816CACB2F8}" type="datetimeFigureOut">
              <a:rPr lang="en-US" smtClean="0"/>
              <a:t>4/25/23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AF24-E5CB-344C-8677-3FB6DEBF2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40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E424C414-B55F-754A-8277-EA816CACB2F8}" type="datetimeFigureOut">
              <a:rPr lang="en-US" smtClean="0"/>
              <a:t>4/25/23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AF24-E5CB-344C-8677-3FB6DEBF2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28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E424C414-B55F-754A-8277-EA816CACB2F8}" type="datetimeFigureOut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j-lt"/>
              </a:defRPr>
            </a:lvl1pPr>
          </a:lstStyle>
          <a:p>
            <a:fld id="{9C1FAF24-E5CB-344C-8677-3FB6DEBF2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57" r:id="rId2"/>
    <p:sldLayoutId id="2147484058" r:id="rId3"/>
    <p:sldLayoutId id="2147484059" r:id="rId4"/>
    <p:sldLayoutId id="2147484060" r:id="rId5"/>
    <p:sldLayoutId id="2147484061" r:id="rId6"/>
    <p:sldLayoutId id="2147484062" r:id="rId7"/>
    <p:sldLayoutId id="2147484063" r:id="rId8"/>
    <p:sldLayoutId id="2147484064" r:id="rId9"/>
    <p:sldLayoutId id="2147484065" r:id="rId10"/>
    <p:sldLayoutId id="21474840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tm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tm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Businesses and the Costs of Production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438107"/>
            <a:ext cx="5918454" cy="1069848"/>
          </a:xfrm>
        </p:spPr>
        <p:txBody>
          <a:bodyPr>
            <a:noAutofit/>
          </a:bodyPr>
          <a:lstStyle/>
          <a:p>
            <a:r>
              <a:rPr lang="en-US" sz="2000" dirty="0" smtClean="0"/>
              <a:t>From:</a:t>
            </a:r>
          </a:p>
          <a:p>
            <a:r>
              <a:rPr lang="en-US" sz="2000" dirty="0" smtClean="0"/>
              <a:t>Book 1: Chapter 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0362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20589C"/>
          </a:solidFill>
          <a:ln w="9525">
            <a:solidFill>
              <a:srgbClr val="20589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b="1">
              <a:latin typeface="Dotum" pitchFamily="34" charset="-127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sz="3600" b="1" smtClean="0">
                <a:solidFill>
                  <a:schemeClr val="bg1"/>
                </a:solidFill>
                <a:latin typeface="Tahoma" panose="020B0604030504040204" pitchFamily="34" charset="0"/>
              </a:rPr>
              <a:t>The Law of Diminishing Returns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 rot="5400000">
            <a:off x="4457700" y="2171700"/>
            <a:ext cx="228600" cy="9144000"/>
          </a:xfrm>
          <a:prstGeom prst="rect">
            <a:avLst/>
          </a:prstGeom>
          <a:solidFill>
            <a:srgbClr val="522890"/>
          </a:solidFill>
          <a:ln w="9525">
            <a:solidFill>
              <a:srgbClr val="52289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97" name="Rectangle 6"/>
          <p:cNvSpPr>
            <a:spLocks noChangeArrowheads="1"/>
          </p:cNvSpPr>
          <p:nvPr/>
        </p:nvSpPr>
        <p:spPr bwMode="auto">
          <a:xfrm>
            <a:off x="0" y="6629400"/>
            <a:ext cx="4841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rgbClr val="FFFFFF"/>
                </a:solidFill>
              </a:rPr>
              <a:t>LO2</a:t>
            </a:r>
          </a:p>
        </p:txBody>
      </p:sp>
      <p:pic>
        <p:nvPicPr>
          <p:cNvPr id="5" name="Picture 4" descr="Book1 Economics (Campbell R. McConnell, Stanley L. Brue etc.).pdf - Adobe Acrobat Pro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52" t="15973" r="41579" b="40626"/>
          <a:stretch/>
        </p:blipFill>
        <p:spPr>
          <a:xfrm>
            <a:off x="0" y="720391"/>
            <a:ext cx="4663036" cy="3119688"/>
          </a:xfrm>
          <a:prstGeom prst="rect">
            <a:avLst/>
          </a:prstGeom>
        </p:spPr>
      </p:pic>
      <p:pic>
        <p:nvPicPr>
          <p:cNvPr id="59" name="Picture 58" descr="Book1 Economics (Campbell R. McConnell, Stanley L. Brue etc.).pdf - Adobe Acrobat Pro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52" t="59410" r="41579"/>
          <a:stretch/>
        </p:blipFill>
        <p:spPr>
          <a:xfrm>
            <a:off x="3910263" y="3354615"/>
            <a:ext cx="5233737" cy="327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45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20589C"/>
          </a:solidFill>
          <a:ln w="9525">
            <a:solidFill>
              <a:srgbClr val="20589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b="1">
              <a:latin typeface="Dotum" pitchFamily="34" charset="-127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sz="3600" b="1" smtClean="0">
                <a:solidFill>
                  <a:schemeClr val="bg1"/>
                </a:solidFill>
                <a:latin typeface="Tahoma" panose="020B0604030504040204" pitchFamily="34" charset="0"/>
              </a:rPr>
              <a:t>Short-Run Production Costs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4637" y="1099457"/>
            <a:ext cx="8594725" cy="5211763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Clr>
                <a:srgbClr val="3399FF"/>
              </a:buClr>
              <a:buSzPct val="125000"/>
              <a:buNone/>
            </a:pPr>
            <a:r>
              <a:rPr lang="en-US" sz="3000" b="1" dirty="0"/>
              <a:t>Fixed, Variable, and Total Costs</a:t>
            </a:r>
            <a:endParaRPr lang="en-US" altLang="en-US" sz="3000" dirty="0" smtClean="0"/>
          </a:p>
          <a:p>
            <a:pPr eaLnBrk="1" hangingPunct="1">
              <a:buClr>
                <a:srgbClr val="3399FF"/>
              </a:buClr>
              <a:buSzPct val="125000"/>
            </a:pPr>
            <a:r>
              <a:rPr lang="en-US" altLang="en-US" sz="3200" dirty="0" smtClean="0"/>
              <a:t>Fixed Costs (TFC)</a:t>
            </a:r>
          </a:p>
          <a:p>
            <a:pPr lvl="1" eaLnBrk="1" hangingPunct="1">
              <a:buClr>
                <a:srgbClr val="3399FF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altLang="en-US" sz="2800" dirty="0" smtClean="0"/>
              <a:t>Costs do not vary with output</a:t>
            </a:r>
          </a:p>
          <a:p>
            <a:pPr eaLnBrk="1" hangingPunct="1">
              <a:buClr>
                <a:srgbClr val="3399FF"/>
              </a:buClr>
              <a:buSzPct val="125000"/>
            </a:pPr>
            <a:r>
              <a:rPr lang="en-US" altLang="en-US" sz="3200" dirty="0" smtClean="0"/>
              <a:t>Variable Costs (TVC)</a:t>
            </a:r>
          </a:p>
          <a:p>
            <a:pPr lvl="1" eaLnBrk="1" hangingPunct="1">
              <a:buClr>
                <a:srgbClr val="3399FF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altLang="en-US" sz="2800" dirty="0" smtClean="0"/>
              <a:t>Costs vary with output</a:t>
            </a:r>
          </a:p>
          <a:p>
            <a:pPr eaLnBrk="1" hangingPunct="1">
              <a:buClr>
                <a:srgbClr val="3399FF"/>
              </a:buClr>
              <a:buSzPct val="125000"/>
            </a:pPr>
            <a:r>
              <a:rPr lang="en-US" altLang="en-US" sz="3200" dirty="0" smtClean="0"/>
              <a:t>Total Costs (TC)</a:t>
            </a:r>
          </a:p>
          <a:p>
            <a:pPr lvl="1" eaLnBrk="1" hangingPunct="1">
              <a:buClr>
                <a:srgbClr val="3399FF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altLang="en-US" sz="2800" dirty="0" smtClean="0"/>
              <a:t>Sum of TFC and TVC</a:t>
            </a:r>
          </a:p>
          <a:p>
            <a:pPr lvl="1" eaLnBrk="1" hangingPunct="1">
              <a:buClr>
                <a:srgbClr val="3399FF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altLang="en-US" sz="2800" dirty="0" smtClean="0"/>
              <a:t>TC = TFC + TVC</a:t>
            </a:r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 rot="5400000">
            <a:off x="4457700" y="2171700"/>
            <a:ext cx="228600" cy="9144000"/>
          </a:xfrm>
          <a:prstGeom prst="rect">
            <a:avLst/>
          </a:prstGeom>
          <a:solidFill>
            <a:srgbClr val="522890"/>
          </a:solidFill>
          <a:ln w="9525">
            <a:solidFill>
              <a:srgbClr val="52289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2" name="Rectangle 5"/>
          <p:cNvSpPr>
            <a:spLocks noChangeArrowheads="1"/>
          </p:cNvSpPr>
          <p:nvPr/>
        </p:nvSpPr>
        <p:spPr bwMode="auto">
          <a:xfrm>
            <a:off x="0" y="6629400"/>
            <a:ext cx="4841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rgbClr val="FFFFFF"/>
                </a:solidFill>
              </a:rPr>
              <a:t>LO3</a:t>
            </a:r>
          </a:p>
        </p:txBody>
      </p:sp>
    </p:spTree>
    <p:extLst>
      <p:ext uri="{BB962C8B-B14F-4D97-AF65-F5344CB8AC3E}">
        <p14:creationId xmlns:p14="http://schemas.microsoft.com/office/powerpoint/2010/main" val="334211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20589C"/>
          </a:solidFill>
          <a:ln w="9525">
            <a:solidFill>
              <a:srgbClr val="20589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b="1">
              <a:latin typeface="Dotum" pitchFamily="34" charset="-127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sz="3600" b="1" smtClean="0">
                <a:solidFill>
                  <a:schemeClr val="bg1"/>
                </a:solidFill>
                <a:latin typeface="Tahoma" panose="020B0604030504040204" pitchFamily="34" charset="0"/>
              </a:rPr>
              <a:t>Short-Run Production Costs</a:t>
            </a:r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 rot="5400000">
            <a:off x="4457700" y="2171700"/>
            <a:ext cx="228600" cy="9144000"/>
          </a:xfrm>
          <a:prstGeom prst="rect">
            <a:avLst/>
          </a:prstGeom>
          <a:solidFill>
            <a:srgbClr val="522890"/>
          </a:solidFill>
          <a:ln w="9525">
            <a:solidFill>
              <a:srgbClr val="52289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2" name="Rectangle 5"/>
          <p:cNvSpPr>
            <a:spLocks noChangeArrowheads="1"/>
          </p:cNvSpPr>
          <p:nvPr/>
        </p:nvSpPr>
        <p:spPr bwMode="auto">
          <a:xfrm>
            <a:off x="0" y="6629400"/>
            <a:ext cx="4841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rgbClr val="FFFFFF"/>
                </a:solidFill>
              </a:rPr>
              <a:t>LO3</a:t>
            </a:r>
          </a:p>
        </p:txBody>
      </p:sp>
      <p:pic>
        <p:nvPicPr>
          <p:cNvPr id="3" name="Picture 2" descr="Book1 Economics (Campbell R. McConnell, Stanley L. Brue etc.).pdf - Adobe Acrobat Pro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7" t="15669" r="7023" b="14785"/>
          <a:stretch/>
        </p:blipFill>
        <p:spPr>
          <a:xfrm>
            <a:off x="130629" y="1338943"/>
            <a:ext cx="8914116" cy="423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30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20589C"/>
          </a:solidFill>
          <a:ln w="9525">
            <a:solidFill>
              <a:srgbClr val="20589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b="1">
              <a:latin typeface="Dotum" pitchFamily="34" charset="-127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sz="3600" b="1" smtClean="0">
                <a:solidFill>
                  <a:schemeClr val="bg1"/>
                </a:solidFill>
                <a:latin typeface="Tahoma" panose="020B0604030504040204" pitchFamily="34" charset="0"/>
              </a:rPr>
              <a:t>Short-Run Production Costs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 rot="5400000">
            <a:off x="4457700" y="2171700"/>
            <a:ext cx="228600" cy="9144000"/>
          </a:xfrm>
          <a:prstGeom prst="rect">
            <a:avLst/>
          </a:prstGeom>
          <a:solidFill>
            <a:srgbClr val="522890"/>
          </a:solidFill>
          <a:ln w="9525">
            <a:solidFill>
              <a:srgbClr val="52289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45" name="Rectangle 6"/>
          <p:cNvSpPr>
            <a:spLocks noChangeArrowheads="1"/>
          </p:cNvSpPr>
          <p:nvPr/>
        </p:nvSpPr>
        <p:spPr bwMode="auto">
          <a:xfrm>
            <a:off x="0" y="6629400"/>
            <a:ext cx="4841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rgbClr val="FFFFFF"/>
                </a:solidFill>
              </a:rPr>
              <a:t>LO3</a:t>
            </a:r>
          </a:p>
        </p:txBody>
      </p:sp>
      <p:grpSp>
        <p:nvGrpSpPr>
          <p:cNvPr id="2" name="Group 101"/>
          <p:cNvGrpSpPr>
            <a:grpSpLocks/>
          </p:cNvGrpSpPr>
          <p:nvPr/>
        </p:nvGrpSpPr>
        <p:grpSpPr bwMode="auto">
          <a:xfrm>
            <a:off x="1600200" y="1143000"/>
            <a:ext cx="5751513" cy="5032375"/>
            <a:chOff x="1462" y="773"/>
            <a:chExt cx="3623" cy="3170"/>
          </a:xfrm>
        </p:grpSpPr>
        <p:sp>
          <p:nvSpPr>
            <p:cNvPr id="10261" name="Text Box 35"/>
            <p:cNvSpPr txBox="1">
              <a:spLocks noChangeArrowheads="1"/>
            </p:cNvSpPr>
            <p:nvPr/>
          </p:nvSpPr>
          <p:spPr bwMode="auto">
            <a:xfrm rot="-5400000">
              <a:off x="1320" y="2190"/>
              <a:ext cx="5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1"/>
                <a:t>Costs</a:t>
              </a:r>
            </a:p>
          </p:txBody>
        </p:sp>
        <p:grpSp>
          <p:nvGrpSpPr>
            <p:cNvPr id="10262" name="Group 87"/>
            <p:cNvGrpSpPr>
              <a:grpSpLocks/>
            </p:cNvGrpSpPr>
            <p:nvPr/>
          </p:nvGrpSpPr>
          <p:grpSpPr bwMode="auto">
            <a:xfrm>
              <a:off x="2012" y="3709"/>
              <a:ext cx="2818" cy="214"/>
              <a:chOff x="2012" y="3569"/>
              <a:chExt cx="2818" cy="214"/>
            </a:xfrm>
          </p:grpSpPr>
          <p:sp>
            <p:nvSpPr>
              <p:cNvPr id="10306" name="Text Box 37"/>
              <p:cNvSpPr txBox="1">
                <a:spLocks noChangeArrowheads="1"/>
              </p:cNvSpPr>
              <p:nvPr/>
            </p:nvSpPr>
            <p:spPr bwMode="auto">
              <a:xfrm>
                <a:off x="2273" y="3571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600" b="1"/>
                  <a:t>1</a:t>
                </a:r>
              </a:p>
            </p:txBody>
          </p:sp>
          <p:sp>
            <p:nvSpPr>
              <p:cNvPr id="10307" name="Text Box 38"/>
              <p:cNvSpPr txBox="1">
                <a:spLocks noChangeArrowheads="1"/>
              </p:cNvSpPr>
              <p:nvPr/>
            </p:nvSpPr>
            <p:spPr bwMode="auto">
              <a:xfrm>
                <a:off x="2530" y="3571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600" b="1"/>
                  <a:t>2</a:t>
                </a:r>
              </a:p>
            </p:txBody>
          </p:sp>
          <p:sp>
            <p:nvSpPr>
              <p:cNvPr id="10308" name="Text Box 39"/>
              <p:cNvSpPr txBox="1">
                <a:spLocks noChangeArrowheads="1"/>
              </p:cNvSpPr>
              <p:nvPr/>
            </p:nvSpPr>
            <p:spPr bwMode="auto">
              <a:xfrm>
                <a:off x="2794" y="3571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600" b="1"/>
                  <a:t>3</a:t>
                </a:r>
              </a:p>
            </p:txBody>
          </p:sp>
          <p:sp>
            <p:nvSpPr>
              <p:cNvPr id="10309" name="Text Box 40"/>
              <p:cNvSpPr txBox="1">
                <a:spLocks noChangeArrowheads="1"/>
              </p:cNvSpPr>
              <p:nvPr/>
            </p:nvSpPr>
            <p:spPr bwMode="auto">
              <a:xfrm>
                <a:off x="3044" y="3571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600" b="1"/>
                  <a:t>4</a:t>
                </a:r>
              </a:p>
            </p:txBody>
          </p:sp>
          <p:sp>
            <p:nvSpPr>
              <p:cNvPr id="10310" name="Text Box 41"/>
              <p:cNvSpPr txBox="1">
                <a:spLocks noChangeArrowheads="1"/>
              </p:cNvSpPr>
              <p:nvPr/>
            </p:nvSpPr>
            <p:spPr bwMode="auto">
              <a:xfrm>
                <a:off x="3301" y="3571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600" b="1"/>
                  <a:t>5</a:t>
                </a:r>
              </a:p>
            </p:txBody>
          </p:sp>
          <p:sp>
            <p:nvSpPr>
              <p:cNvPr id="10311" name="Text Box 42"/>
              <p:cNvSpPr txBox="1">
                <a:spLocks noChangeArrowheads="1"/>
              </p:cNvSpPr>
              <p:nvPr/>
            </p:nvSpPr>
            <p:spPr bwMode="auto">
              <a:xfrm>
                <a:off x="3558" y="3571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600" b="1"/>
                  <a:t>6</a:t>
                </a:r>
              </a:p>
            </p:txBody>
          </p:sp>
          <p:sp>
            <p:nvSpPr>
              <p:cNvPr id="10312" name="Text Box 43"/>
              <p:cNvSpPr txBox="1">
                <a:spLocks noChangeArrowheads="1"/>
              </p:cNvSpPr>
              <p:nvPr/>
            </p:nvSpPr>
            <p:spPr bwMode="auto">
              <a:xfrm>
                <a:off x="3815" y="3571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600" b="1"/>
                  <a:t>7</a:t>
                </a:r>
              </a:p>
            </p:txBody>
          </p:sp>
          <p:sp>
            <p:nvSpPr>
              <p:cNvPr id="10313" name="Text Box 44"/>
              <p:cNvSpPr txBox="1">
                <a:spLocks noChangeArrowheads="1"/>
              </p:cNvSpPr>
              <p:nvPr/>
            </p:nvSpPr>
            <p:spPr bwMode="auto">
              <a:xfrm>
                <a:off x="4072" y="3571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600" b="1"/>
                  <a:t>8</a:t>
                </a:r>
              </a:p>
            </p:txBody>
          </p:sp>
          <p:sp>
            <p:nvSpPr>
              <p:cNvPr id="10314" name="Text Box 45"/>
              <p:cNvSpPr txBox="1">
                <a:spLocks noChangeArrowheads="1"/>
              </p:cNvSpPr>
              <p:nvPr/>
            </p:nvSpPr>
            <p:spPr bwMode="auto">
              <a:xfrm>
                <a:off x="4329" y="3571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600" b="1"/>
                  <a:t>9</a:t>
                </a:r>
              </a:p>
            </p:txBody>
          </p:sp>
          <p:sp>
            <p:nvSpPr>
              <p:cNvPr id="10315" name="Text Box 67"/>
              <p:cNvSpPr txBox="1">
                <a:spLocks noChangeArrowheads="1"/>
              </p:cNvSpPr>
              <p:nvPr/>
            </p:nvSpPr>
            <p:spPr bwMode="auto">
              <a:xfrm>
                <a:off x="4572" y="3569"/>
                <a:ext cx="25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600" b="1"/>
                  <a:t>10</a:t>
                </a:r>
              </a:p>
            </p:txBody>
          </p:sp>
          <p:sp>
            <p:nvSpPr>
              <p:cNvPr id="10316" name="Text Box 69"/>
              <p:cNvSpPr txBox="1">
                <a:spLocks noChangeArrowheads="1"/>
              </p:cNvSpPr>
              <p:nvPr/>
            </p:nvSpPr>
            <p:spPr bwMode="auto">
              <a:xfrm>
                <a:off x="2012" y="3569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600" b="1"/>
                  <a:t>0</a:t>
                </a:r>
              </a:p>
            </p:txBody>
          </p:sp>
        </p:grpSp>
        <p:grpSp>
          <p:nvGrpSpPr>
            <p:cNvPr id="10263" name="Group 89"/>
            <p:cNvGrpSpPr>
              <a:grpSpLocks/>
            </p:cNvGrpSpPr>
            <p:nvPr/>
          </p:nvGrpSpPr>
          <p:grpSpPr bwMode="auto">
            <a:xfrm>
              <a:off x="2112" y="874"/>
              <a:ext cx="2834" cy="2833"/>
              <a:chOff x="2112" y="657"/>
              <a:chExt cx="2834" cy="2833"/>
            </a:xfrm>
          </p:grpSpPr>
          <p:grpSp>
            <p:nvGrpSpPr>
              <p:cNvPr id="10280" name="Group 73"/>
              <p:cNvGrpSpPr>
                <a:grpSpLocks/>
              </p:cNvGrpSpPr>
              <p:nvPr/>
            </p:nvGrpSpPr>
            <p:grpSpPr bwMode="auto">
              <a:xfrm>
                <a:off x="2112" y="657"/>
                <a:ext cx="2823" cy="2833"/>
                <a:chOff x="2112" y="1980"/>
                <a:chExt cx="2823" cy="1510"/>
              </a:xfrm>
            </p:grpSpPr>
            <p:sp>
              <p:nvSpPr>
                <p:cNvPr id="10294" name="Line 54"/>
                <p:cNvSpPr>
                  <a:spLocks noChangeShapeType="1"/>
                </p:cNvSpPr>
                <p:nvPr/>
              </p:nvSpPr>
              <p:spPr bwMode="auto">
                <a:xfrm>
                  <a:off x="2112" y="1980"/>
                  <a:ext cx="0" cy="1510"/>
                </a:xfrm>
                <a:prstGeom prst="line">
                  <a:avLst/>
                </a:prstGeom>
                <a:noFill/>
                <a:ln w="19050">
                  <a:solidFill>
                    <a:srgbClr val="C0C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95" name="Line 55"/>
                <p:cNvSpPr>
                  <a:spLocks noChangeShapeType="1"/>
                </p:cNvSpPr>
                <p:nvPr/>
              </p:nvSpPr>
              <p:spPr bwMode="auto">
                <a:xfrm>
                  <a:off x="2368" y="1980"/>
                  <a:ext cx="0" cy="1510"/>
                </a:xfrm>
                <a:prstGeom prst="line">
                  <a:avLst/>
                </a:prstGeom>
                <a:noFill/>
                <a:ln w="19050">
                  <a:solidFill>
                    <a:srgbClr val="C0C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96" name="Line 56"/>
                <p:cNvSpPr>
                  <a:spLocks noChangeShapeType="1"/>
                </p:cNvSpPr>
                <p:nvPr/>
              </p:nvSpPr>
              <p:spPr bwMode="auto">
                <a:xfrm>
                  <a:off x="2625" y="1980"/>
                  <a:ext cx="0" cy="1510"/>
                </a:xfrm>
                <a:prstGeom prst="line">
                  <a:avLst/>
                </a:prstGeom>
                <a:noFill/>
                <a:ln w="19050">
                  <a:solidFill>
                    <a:srgbClr val="C0C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97" name="Line 57"/>
                <p:cNvSpPr>
                  <a:spLocks noChangeShapeType="1"/>
                </p:cNvSpPr>
                <p:nvPr/>
              </p:nvSpPr>
              <p:spPr bwMode="auto">
                <a:xfrm>
                  <a:off x="2881" y="1980"/>
                  <a:ext cx="0" cy="1510"/>
                </a:xfrm>
                <a:prstGeom prst="line">
                  <a:avLst/>
                </a:prstGeom>
                <a:noFill/>
                <a:ln w="19050">
                  <a:solidFill>
                    <a:srgbClr val="C0C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98" name="Line 58"/>
                <p:cNvSpPr>
                  <a:spLocks noChangeShapeType="1"/>
                </p:cNvSpPr>
                <p:nvPr/>
              </p:nvSpPr>
              <p:spPr bwMode="auto">
                <a:xfrm>
                  <a:off x="3138" y="1980"/>
                  <a:ext cx="0" cy="1510"/>
                </a:xfrm>
                <a:prstGeom prst="line">
                  <a:avLst/>
                </a:prstGeom>
                <a:noFill/>
                <a:ln w="19050">
                  <a:solidFill>
                    <a:srgbClr val="C0C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99" name="Line 59"/>
                <p:cNvSpPr>
                  <a:spLocks noChangeShapeType="1"/>
                </p:cNvSpPr>
                <p:nvPr/>
              </p:nvSpPr>
              <p:spPr bwMode="auto">
                <a:xfrm>
                  <a:off x="3394" y="1980"/>
                  <a:ext cx="0" cy="1510"/>
                </a:xfrm>
                <a:prstGeom prst="line">
                  <a:avLst/>
                </a:prstGeom>
                <a:noFill/>
                <a:ln w="19050">
                  <a:solidFill>
                    <a:srgbClr val="C0C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00" name="Line 60"/>
                <p:cNvSpPr>
                  <a:spLocks noChangeShapeType="1"/>
                </p:cNvSpPr>
                <p:nvPr/>
              </p:nvSpPr>
              <p:spPr bwMode="auto">
                <a:xfrm>
                  <a:off x="3650" y="1980"/>
                  <a:ext cx="0" cy="1510"/>
                </a:xfrm>
                <a:prstGeom prst="line">
                  <a:avLst/>
                </a:prstGeom>
                <a:noFill/>
                <a:ln w="19050">
                  <a:solidFill>
                    <a:srgbClr val="C0C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01" name="Line 61"/>
                <p:cNvSpPr>
                  <a:spLocks noChangeShapeType="1"/>
                </p:cNvSpPr>
                <p:nvPr/>
              </p:nvSpPr>
              <p:spPr bwMode="auto">
                <a:xfrm>
                  <a:off x="3907" y="1980"/>
                  <a:ext cx="0" cy="1510"/>
                </a:xfrm>
                <a:prstGeom prst="line">
                  <a:avLst/>
                </a:prstGeom>
                <a:noFill/>
                <a:ln w="19050">
                  <a:solidFill>
                    <a:srgbClr val="C0C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02" name="Line 62"/>
                <p:cNvSpPr>
                  <a:spLocks noChangeShapeType="1"/>
                </p:cNvSpPr>
                <p:nvPr/>
              </p:nvSpPr>
              <p:spPr bwMode="auto">
                <a:xfrm>
                  <a:off x="4163" y="1980"/>
                  <a:ext cx="0" cy="1510"/>
                </a:xfrm>
                <a:prstGeom prst="line">
                  <a:avLst/>
                </a:prstGeom>
                <a:noFill/>
                <a:ln w="19050">
                  <a:solidFill>
                    <a:srgbClr val="C0C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03" name="Line 63"/>
                <p:cNvSpPr>
                  <a:spLocks noChangeShapeType="1"/>
                </p:cNvSpPr>
                <p:nvPr/>
              </p:nvSpPr>
              <p:spPr bwMode="auto">
                <a:xfrm>
                  <a:off x="4422" y="1980"/>
                  <a:ext cx="0" cy="1510"/>
                </a:xfrm>
                <a:prstGeom prst="line">
                  <a:avLst/>
                </a:prstGeom>
                <a:noFill/>
                <a:ln w="19050">
                  <a:solidFill>
                    <a:srgbClr val="C0C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04" name="Line 64"/>
                <p:cNvSpPr>
                  <a:spLocks noChangeShapeType="1"/>
                </p:cNvSpPr>
                <p:nvPr/>
              </p:nvSpPr>
              <p:spPr bwMode="auto">
                <a:xfrm>
                  <a:off x="4678" y="1980"/>
                  <a:ext cx="0" cy="1510"/>
                </a:xfrm>
                <a:prstGeom prst="line">
                  <a:avLst/>
                </a:prstGeom>
                <a:noFill/>
                <a:ln w="19050">
                  <a:solidFill>
                    <a:srgbClr val="C0C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05" name="Line 72"/>
                <p:cNvSpPr>
                  <a:spLocks noChangeShapeType="1"/>
                </p:cNvSpPr>
                <p:nvPr/>
              </p:nvSpPr>
              <p:spPr bwMode="auto">
                <a:xfrm>
                  <a:off x="4935" y="1980"/>
                  <a:ext cx="0" cy="1510"/>
                </a:xfrm>
                <a:prstGeom prst="line">
                  <a:avLst/>
                </a:prstGeom>
                <a:noFill/>
                <a:ln w="19050">
                  <a:solidFill>
                    <a:srgbClr val="C0C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281" name="Group 74"/>
              <p:cNvGrpSpPr>
                <a:grpSpLocks/>
              </p:cNvGrpSpPr>
              <p:nvPr/>
            </p:nvGrpSpPr>
            <p:grpSpPr bwMode="auto">
              <a:xfrm rot="-5400000">
                <a:off x="2121" y="664"/>
                <a:ext cx="2823" cy="2827"/>
                <a:chOff x="2112" y="1980"/>
                <a:chExt cx="2823" cy="1510"/>
              </a:xfrm>
            </p:grpSpPr>
            <p:sp>
              <p:nvSpPr>
                <p:cNvPr id="10282" name="Line 75"/>
                <p:cNvSpPr>
                  <a:spLocks noChangeShapeType="1"/>
                </p:cNvSpPr>
                <p:nvPr/>
              </p:nvSpPr>
              <p:spPr bwMode="auto">
                <a:xfrm>
                  <a:off x="2112" y="1980"/>
                  <a:ext cx="0" cy="1510"/>
                </a:xfrm>
                <a:prstGeom prst="line">
                  <a:avLst/>
                </a:prstGeom>
                <a:noFill/>
                <a:ln w="19050">
                  <a:solidFill>
                    <a:srgbClr val="C0C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83" name="Line 76"/>
                <p:cNvSpPr>
                  <a:spLocks noChangeShapeType="1"/>
                </p:cNvSpPr>
                <p:nvPr/>
              </p:nvSpPr>
              <p:spPr bwMode="auto">
                <a:xfrm>
                  <a:off x="2368" y="1980"/>
                  <a:ext cx="0" cy="1510"/>
                </a:xfrm>
                <a:prstGeom prst="line">
                  <a:avLst/>
                </a:prstGeom>
                <a:noFill/>
                <a:ln w="19050">
                  <a:solidFill>
                    <a:srgbClr val="C0C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84" name="Line 77"/>
                <p:cNvSpPr>
                  <a:spLocks noChangeShapeType="1"/>
                </p:cNvSpPr>
                <p:nvPr/>
              </p:nvSpPr>
              <p:spPr bwMode="auto">
                <a:xfrm>
                  <a:off x="2625" y="1980"/>
                  <a:ext cx="0" cy="1510"/>
                </a:xfrm>
                <a:prstGeom prst="line">
                  <a:avLst/>
                </a:prstGeom>
                <a:noFill/>
                <a:ln w="19050">
                  <a:solidFill>
                    <a:srgbClr val="C0C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85" name="Line 78"/>
                <p:cNvSpPr>
                  <a:spLocks noChangeShapeType="1"/>
                </p:cNvSpPr>
                <p:nvPr/>
              </p:nvSpPr>
              <p:spPr bwMode="auto">
                <a:xfrm>
                  <a:off x="2881" y="1980"/>
                  <a:ext cx="0" cy="1510"/>
                </a:xfrm>
                <a:prstGeom prst="line">
                  <a:avLst/>
                </a:prstGeom>
                <a:noFill/>
                <a:ln w="19050">
                  <a:solidFill>
                    <a:srgbClr val="C0C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86" name="Line 79"/>
                <p:cNvSpPr>
                  <a:spLocks noChangeShapeType="1"/>
                </p:cNvSpPr>
                <p:nvPr/>
              </p:nvSpPr>
              <p:spPr bwMode="auto">
                <a:xfrm>
                  <a:off x="3138" y="1980"/>
                  <a:ext cx="0" cy="1510"/>
                </a:xfrm>
                <a:prstGeom prst="line">
                  <a:avLst/>
                </a:prstGeom>
                <a:noFill/>
                <a:ln w="19050">
                  <a:solidFill>
                    <a:srgbClr val="C0C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87" name="Line 80"/>
                <p:cNvSpPr>
                  <a:spLocks noChangeShapeType="1"/>
                </p:cNvSpPr>
                <p:nvPr/>
              </p:nvSpPr>
              <p:spPr bwMode="auto">
                <a:xfrm>
                  <a:off x="3394" y="1980"/>
                  <a:ext cx="0" cy="1510"/>
                </a:xfrm>
                <a:prstGeom prst="line">
                  <a:avLst/>
                </a:prstGeom>
                <a:noFill/>
                <a:ln w="19050">
                  <a:solidFill>
                    <a:srgbClr val="C0C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88" name="Line 81"/>
                <p:cNvSpPr>
                  <a:spLocks noChangeShapeType="1"/>
                </p:cNvSpPr>
                <p:nvPr/>
              </p:nvSpPr>
              <p:spPr bwMode="auto">
                <a:xfrm>
                  <a:off x="3650" y="1980"/>
                  <a:ext cx="0" cy="1510"/>
                </a:xfrm>
                <a:prstGeom prst="line">
                  <a:avLst/>
                </a:prstGeom>
                <a:noFill/>
                <a:ln w="19050">
                  <a:solidFill>
                    <a:srgbClr val="C0C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89" name="Line 82"/>
                <p:cNvSpPr>
                  <a:spLocks noChangeShapeType="1"/>
                </p:cNvSpPr>
                <p:nvPr/>
              </p:nvSpPr>
              <p:spPr bwMode="auto">
                <a:xfrm>
                  <a:off x="3907" y="1980"/>
                  <a:ext cx="0" cy="1510"/>
                </a:xfrm>
                <a:prstGeom prst="line">
                  <a:avLst/>
                </a:prstGeom>
                <a:noFill/>
                <a:ln w="19050">
                  <a:solidFill>
                    <a:srgbClr val="C0C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90" name="Line 83"/>
                <p:cNvSpPr>
                  <a:spLocks noChangeShapeType="1"/>
                </p:cNvSpPr>
                <p:nvPr/>
              </p:nvSpPr>
              <p:spPr bwMode="auto">
                <a:xfrm>
                  <a:off x="4163" y="1980"/>
                  <a:ext cx="0" cy="1510"/>
                </a:xfrm>
                <a:prstGeom prst="line">
                  <a:avLst/>
                </a:prstGeom>
                <a:noFill/>
                <a:ln w="19050">
                  <a:solidFill>
                    <a:srgbClr val="C0C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91" name="Line 84"/>
                <p:cNvSpPr>
                  <a:spLocks noChangeShapeType="1"/>
                </p:cNvSpPr>
                <p:nvPr/>
              </p:nvSpPr>
              <p:spPr bwMode="auto">
                <a:xfrm>
                  <a:off x="4422" y="1980"/>
                  <a:ext cx="0" cy="1510"/>
                </a:xfrm>
                <a:prstGeom prst="line">
                  <a:avLst/>
                </a:prstGeom>
                <a:noFill/>
                <a:ln w="19050">
                  <a:solidFill>
                    <a:srgbClr val="C0C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92" name="Line 85"/>
                <p:cNvSpPr>
                  <a:spLocks noChangeShapeType="1"/>
                </p:cNvSpPr>
                <p:nvPr/>
              </p:nvSpPr>
              <p:spPr bwMode="auto">
                <a:xfrm>
                  <a:off x="4678" y="1980"/>
                  <a:ext cx="0" cy="1510"/>
                </a:xfrm>
                <a:prstGeom prst="line">
                  <a:avLst/>
                </a:prstGeom>
                <a:noFill/>
                <a:ln w="19050">
                  <a:solidFill>
                    <a:srgbClr val="C0C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93" name="Line 86"/>
                <p:cNvSpPr>
                  <a:spLocks noChangeShapeType="1"/>
                </p:cNvSpPr>
                <p:nvPr/>
              </p:nvSpPr>
              <p:spPr bwMode="auto">
                <a:xfrm>
                  <a:off x="4935" y="1980"/>
                  <a:ext cx="0" cy="1510"/>
                </a:xfrm>
                <a:prstGeom prst="line">
                  <a:avLst/>
                </a:prstGeom>
                <a:noFill/>
                <a:ln w="19050">
                  <a:solidFill>
                    <a:srgbClr val="C0C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0264" name="Group 88"/>
            <p:cNvGrpSpPr>
              <a:grpSpLocks/>
            </p:cNvGrpSpPr>
            <p:nvPr/>
          </p:nvGrpSpPr>
          <p:grpSpPr bwMode="auto">
            <a:xfrm>
              <a:off x="2106" y="868"/>
              <a:ext cx="2839" cy="2833"/>
              <a:chOff x="2106" y="658"/>
              <a:chExt cx="2839" cy="2833"/>
            </a:xfrm>
          </p:grpSpPr>
          <p:sp>
            <p:nvSpPr>
              <p:cNvPr id="10278" name="Line 66"/>
              <p:cNvSpPr>
                <a:spLocks noChangeShapeType="1"/>
              </p:cNvSpPr>
              <p:nvPr/>
            </p:nvSpPr>
            <p:spPr bwMode="auto">
              <a:xfrm>
                <a:off x="2113" y="3484"/>
                <a:ext cx="28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9" name="Line 65"/>
              <p:cNvSpPr>
                <a:spLocks noChangeShapeType="1"/>
              </p:cNvSpPr>
              <p:nvPr/>
            </p:nvSpPr>
            <p:spPr bwMode="auto">
              <a:xfrm>
                <a:off x="2106" y="658"/>
                <a:ext cx="0" cy="28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265" name="Text Box 90"/>
            <p:cNvSpPr txBox="1">
              <a:spLocks noChangeArrowheads="1"/>
            </p:cNvSpPr>
            <p:nvPr/>
          </p:nvSpPr>
          <p:spPr bwMode="auto">
            <a:xfrm>
              <a:off x="4857" y="3712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1" i="1"/>
                <a:t>Q</a:t>
              </a:r>
            </a:p>
          </p:txBody>
        </p:sp>
        <p:grpSp>
          <p:nvGrpSpPr>
            <p:cNvPr id="10266" name="Group 100"/>
            <p:cNvGrpSpPr>
              <a:grpSpLocks/>
            </p:cNvGrpSpPr>
            <p:nvPr/>
          </p:nvGrpSpPr>
          <p:grpSpPr bwMode="auto">
            <a:xfrm>
              <a:off x="1654" y="773"/>
              <a:ext cx="471" cy="2773"/>
              <a:chOff x="1654" y="773"/>
              <a:chExt cx="471" cy="2773"/>
            </a:xfrm>
          </p:grpSpPr>
          <p:sp>
            <p:nvSpPr>
              <p:cNvPr id="10267" name="Text Box 31"/>
              <p:cNvSpPr txBox="1">
                <a:spLocks noChangeArrowheads="1"/>
              </p:cNvSpPr>
              <p:nvPr/>
            </p:nvSpPr>
            <p:spPr bwMode="auto">
              <a:xfrm>
                <a:off x="1796" y="3334"/>
                <a:ext cx="32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600" b="1"/>
                  <a:t>100</a:t>
                </a:r>
              </a:p>
            </p:txBody>
          </p:sp>
          <p:sp>
            <p:nvSpPr>
              <p:cNvPr id="10268" name="Text Box 32"/>
              <p:cNvSpPr txBox="1">
                <a:spLocks noChangeArrowheads="1"/>
              </p:cNvSpPr>
              <p:nvPr/>
            </p:nvSpPr>
            <p:spPr bwMode="auto">
              <a:xfrm>
                <a:off x="1796" y="3080"/>
                <a:ext cx="32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600" b="1"/>
                  <a:t>200</a:t>
                </a:r>
              </a:p>
            </p:txBody>
          </p:sp>
          <p:sp>
            <p:nvSpPr>
              <p:cNvPr id="10269" name="Text Box 91"/>
              <p:cNvSpPr txBox="1">
                <a:spLocks noChangeArrowheads="1"/>
              </p:cNvSpPr>
              <p:nvPr/>
            </p:nvSpPr>
            <p:spPr bwMode="auto">
              <a:xfrm>
                <a:off x="1796" y="2819"/>
                <a:ext cx="32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600" b="1"/>
                  <a:t>300</a:t>
                </a:r>
              </a:p>
            </p:txBody>
          </p:sp>
          <p:sp>
            <p:nvSpPr>
              <p:cNvPr id="10270" name="Text Box 92"/>
              <p:cNvSpPr txBox="1">
                <a:spLocks noChangeArrowheads="1"/>
              </p:cNvSpPr>
              <p:nvPr/>
            </p:nvSpPr>
            <p:spPr bwMode="auto">
              <a:xfrm>
                <a:off x="1796" y="2565"/>
                <a:ext cx="32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600" b="1"/>
                  <a:t>400</a:t>
                </a:r>
              </a:p>
            </p:txBody>
          </p:sp>
          <p:sp>
            <p:nvSpPr>
              <p:cNvPr id="10271" name="Text Box 93"/>
              <p:cNvSpPr txBox="1">
                <a:spLocks noChangeArrowheads="1"/>
              </p:cNvSpPr>
              <p:nvPr/>
            </p:nvSpPr>
            <p:spPr bwMode="auto">
              <a:xfrm>
                <a:off x="1796" y="2311"/>
                <a:ext cx="32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600" b="1"/>
                  <a:t>500</a:t>
                </a:r>
              </a:p>
            </p:txBody>
          </p:sp>
          <p:sp>
            <p:nvSpPr>
              <p:cNvPr id="10272" name="Text Box 94"/>
              <p:cNvSpPr txBox="1">
                <a:spLocks noChangeArrowheads="1"/>
              </p:cNvSpPr>
              <p:nvPr/>
            </p:nvSpPr>
            <p:spPr bwMode="auto">
              <a:xfrm>
                <a:off x="1796" y="2057"/>
                <a:ext cx="32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600" b="1"/>
                  <a:t>600</a:t>
                </a:r>
              </a:p>
            </p:txBody>
          </p:sp>
          <p:sp>
            <p:nvSpPr>
              <p:cNvPr id="10273" name="Text Box 95"/>
              <p:cNvSpPr txBox="1">
                <a:spLocks noChangeArrowheads="1"/>
              </p:cNvSpPr>
              <p:nvPr/>
            </p:nvSpPr>
            <p:spPr bwMode="auto">
              <a:xfrm>
                <a:off x="1796" y="1796"/>
                <a:ext cx="32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600" b="1"/>
                  <a:t>700</a:t>
                </a:r>
              </a:p>
            </p:txBody>
          </p:sp>
          <p:sp>
            <p:nvSpPr>
              <p:cNvPr id="10274" name="Text Box 96"/>
              <p:cNvSpPr txBox="1">
                <a:spLocks noChangeArrowheads="1"/>
              </p:cNvSpPr>
              <p:nvPr/>
            </p:nvSpPr>
            <p:spPr bwMode="auto">
              <a:xfrm>
                <a:off x="1796" y="1542"/>
                <a:ext cx="32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600" b="1"/>
                  <a:t>800</a:t>
                </a:r>
              </a:p>
            </p:txBody>
          </p:sp>
          <p:sp>
            <p:nvSpPr>
              <p:cNvPr id="10275" name="Text Box 97"/>
              <p:cNvSpPr txBox="1">
                <a:spLocks noChangeArrowheads="1"/>
              </p:cNvSpPr>
              <p:nvPr/>
            </p:nvSpPr>
            <p:spPr bwMode="auto">
              <a:xfrm>
                <a:off x="1796" y="1288"/>
                <a:ext cx="32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600" b="1"/>
                  <a:t>900</a:t>
                </a:r>
              </a:p>
            </p:txBody>
          </p:sp>
          <p:sp>
            <p:nvSpPr>
              <p:cNvPr id="10276" name="Text Box 98"/>
              <p:cNvSpPr txBox="1">
                <a:spLocks noChangeArrowheads="1"/>
              </p:cNvSpPr>
              <p:nvPr/>
            </p:nvSpPr>
            <p:spPr bwMode="auto">
              <a:xfrm>
                <a:off x="1725" y="1027"/>
                <a:ext cx="40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600" b="1"/>
                  <a:t>1000</a:t>
                </a:r>
              </a:p>
            </p:txBody>
          </p:sp>
          <p:sp>
            <p:nvSpPr>
              <p:cNvPr id="10277" name="Text Box 99"/>
              <p:cNvSpPr txBox="1">
                <a:spLocks noChangeArrowheads="1"/>
              </p:cNvSpPr>
              <p:nvPr/>
            </p:nvSpPr>
            <p:spPr bwMode="auto">
              <a:xfrm>
                <a:off x="1654" y="773"/>
                <a:ext cx="47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600" b="1"/>
                  <a:t>$1100</a:t>
                </a:r>
              </a:p>
            </p:txBody>
          </p:sp>
        </p:grpSp>
      </p:grpSp>
      <p:sp>
        <p:nvSpPr>
          <p:cNvPr id="132" name="Line 102"/>
          <p:cNvSpPr>
            <a:spLocks noChangeShapeType="1"/>
          </p:cNvSpPr>
          <p:nvPr/>
        </p:nvSpPr>
        <p:spPr bwMode="auto">
          <a:xfrm>
            <a:off x="2630488" y="5378450"/>
            <a:ext cx="415925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" name="Text Box 103"/>
          <p:cNvSpPr txBox="1">
            <a:spLocks noChangeArrowheads="1"/>
          </p:cNvSpPr>
          <p:nvPr/>
        </p:nvSpPr>
        <p:spPr bwMode="auto">
          <a:xfrm>
            <a:off x="6467475" y="5349875"/>
            <a:ext cx="62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TFC</a:t>
            </a:r>
          </a:p>
        </p:txBody>
      </p:sp>
      <p:sp>
        <p:nvSpPr>
          <p:cNvPr id="134" name="Freeform 104"/>
          <p:cNvSpPr>
            <a:spLocks/>
          </p:cNvSpPr>
          <p:nvPr/>
        </p:nvSpPr>
        <p:spPr bwMode="auto">
          <a:xfrm>
            <a:off x="2638425" y="1938338"/>
            <a:ext cx="4094163" cy="3832225"/>
          </a:xfrm>
          <a:custGeom>
            <a:avLst/>
            <a:gdLst>
              <a:gd name="T0" fmla="*/ 0 w 2579"/>
              <a:gd name="T1" fmla="*/ 2147483647 h 2414"/>
              <a:gd name="T2" fmla="*/ 2147483647 w 2579"/>
              <a:gd name="T3" fmla="*/ 2147483647 h 2414"/>
              <a:gd name="T4" fmla="*/ 2147483647 w 2579"/>
              <a:gd name="T5" fmla="*/ 2147483647 h 2414"/>
              <a:gd name="T6" fmla="*/ 2147483647 w 2579"/>
              <a:gd name="T7" fmla="*/ 2147483647 h 2414"/>
              <a:gd name="T8" fmla="*/ 2147483647 w 2579"/>
              <a:gd name="T9" fmla="*/ 2147483647 h 2414"/>
              <a:gd name="T10" fmla="*/ 2147483647 w 2579"/>
              <a:gd name="T11" fmla="*/ 2147483647 h 2414"/>
              <a:gd name="T12" fmla="*/ 2147483647 w 2579"/>
              <a:gd name="T13" fmla="*/ 2147483647 h 2414"/>
              <a:gd name="T14" fmla="*/ 2147483647 w 2579"/>
              <a:gd name="T15" fmla="*/ 2147483647 h 2414"/>
              <a:gd name="T16" fmla="*/ 2147483647 w 2579"/>
              <a:gd name="T17" fmla="*/ 2147483647 h 2414"/>
              <a:gd name="T18" fmla="*/ 2147483647 w 2579"/>
              <a:gd name="T19" fmla="*/ 2147483647 h 2414"/>
              <a:gd name="T20" fmla="*/ 2147483647 w 2579"/>
              <a:gd name="T21" fmla="*/ 0 h 241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579"/>
              <a:gd name="T34" fmla="*/ 0 h 2414"/>
              <a:gd name="T35" fmla="*/ 2579 w 2579"/>
              <a:gd name="T36" fmla="*/ 2414 h 241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579" h="2414">
                <a:moveTo>
                  <a:pt x="0" y="2414"/>
                </a:moveTo>
                <a:cubicBezTo>
                  <a:pt x="87" y="2327"/>
                  <a:pt x="175" y="2240"/>
                  <a:pt x="261" y="2160"/>
                </a:cubicBezTo>
                <a:cubicBezTo>
                  <a:pt x="347" y="2080"/>
                  <a:pt x="431" y="1999"/>
                  <a:pt x="515" y="1934"/>
                </a:cubicBezTo>
                <a:cubicBezTo>
                  <a:pt x="599" y="1869"/>
                  <a:pt x="681" y="1821"/>
                  <a:pt x="768" y="1769"/>
                </a:cubicBezTo>
                <a:cubicBezTo>
                  <a:pt x="855" y="1717"/>
                  <a:pt x="949" y="1671"/>
                  <a:pt x="1036" y="1619"/>
                </a:cubicBezTo>
                <a:cubicBezTo>
                  <a:pt x="1123" y="1567"/>
                  <a:pt x="1206" y="1518"/>
                  <a:pt x="1290" y="1454"/>
                </a:cubicBezTo>
                <a:cubicBezTo>
                  <a:pt x="1374" y="1390"/>
                  <a:pt x="1457" y="1317"/>
                  <a:pt x="1543" y="1235"/>
                </a:cubicBezTo>
                <a:cubicBezTo>
                  <a:pt x="1629" y="1153"/>
                  <a:pt x="1717" y="1056"/>
                  <a:pt x="1804" y="960"/>
                </a:cubicBezTo>
                <a:cubicBezTo>
                  <a:pt x="1891" y="864"/>
                  <a:pt x="1978" y="757"/>
                  <a:pt x="2064" y="659"/>
                </a:cubicBezTo>
                <a:cubicBezTo>
                  <a:pt x="2150" y="561"/>
                  <a:pt x="2232" y="481"/>
                  <a:pt x="2318" y="371"/>
                </a:cubicBezTo>
                <a:cubicBezTo>
                  <a:pt x="2404" y="261"/>
                  <a:pt x="2491" y="130"/>
                  <a:pt x="2579" y="0"/>
                </a:cubicBezTo>
              </a:path>
            </a:pathLst>
          </a:custGeom>
          <a:noFill/>
          <a:ln w="57150">
            <a:solidFill>
              <a:srgbClr val="4BADB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5" name="Freeform 105"/>
          <p:cNvSpPr>
            <a:spLocks/>
          </p:cNvSpPr>
          <p:nvPr/>
        </p:nvSpPr>
        <p:spPr bwMode="auto">
          <a:xfrm>
            <a:off x="2638425" y="1546225"/>
            <a:ext cx="4094163" cy="3832225"/>
          </a:xfrm>
          <a:custGeom>
            <a:avLst/>
            <a:gdLst>
              <a:gd name="T0" fmla="*/ 0 w 2579"/>
              <a:gd name="T1" fmla="*/ 2147483647 h 2414"/>
              <a:gd name="T2" fmla="*/ 2147483647 w 2579"/>
              <a:gd name="T3" fmla="*/ 2147483647 h 2414"/>
              <a:gd name="T4" fmla="*/ 2147483647 w 2579"/>
              <a:gd name="T5" fmla="*/ 2147483647 h 2414"/>
              <a:gd name="T6" fmla="*/ 2147483647 w 2579"/>
              <a:gd name="T7" fmla="*/ 2147483647 h 2414"/>
              <a:gd name="T8" fmla="*/ 2147483647 w 2579"/>
              <a:gd name="T9" fmla="*/ 2147483647 h 2414"/>
              <a:gd name="T10" fmla="*/ 2147483647 w 2579"/>
              <a:gd name="T11" fmla="*/ 2147483647 h 2414"/>
              <a:gd name="T12" fmla="*/ 2147483647 w 2579"/>
              <a:gd name="T13" fmla="*/ 2147483647 h 2414"/>
              <a:gd name="T14" fmla="*/ 2147483647 w 2579"/>
              <a:gd name="T15" fmla="*/ 2147483647 h 2414"/>
              <a:gd name="T16" fmla="*/ 2147483647 w 2579"/>
              <a:gd name="T17" fmla="*/ 2147483647 h 2414"/>
              <a:gd name="T18" fmla="*/ 2147483647 w 2579"/>
              <a:gd name="T19" fmla="*/ 2147483647 h 2414"/>
              <a:gd name="T20" fmla="*/ 2147483647 w 2579"/>
              <a:gd name="T21" fmla="*/ 0 h 241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579"/>
              <a:gd name="T34" fmla="*/ 0 h 2414"/>
              <a:gd name="T35" fmla="*/ 2579 w 2579"/>
              <a:gd name="T36" fmla="*/ 2414 h 241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579" h="2414">
                <a:moveTo>
                  <a:pt x="0" y="2414"/>
                </a:moveTo>
                <a:cubicBezTo>
                  <a:pt x="87" y="2327"/>
                  <a:pt x="175" y="2240"/>
                  <a:pt x="261" y="2160"/>
                </a:cubicBezTo>
                <a:cubicBezTo>
                  <a:pt x="347" y="2080"/>
                  <a:pt x="431" y="1999"/>
                  <a:pt x="515" y="1934"/>
                </a:cubicBezTo>
                <a:cubicBezTo>
                  <a:pt x="599" y="1869"/>
                  <a:pt x="681" y="1821"/>
                  <a:pt x="768" y="1769"/>
                </a:cubicBezTo>
                <a:cubicBezTo>
                  <a:pt x="855" y="1717"/>
                  <a:pt x="949" y="1671"/>
                  <a:pt x="1036" y="1619"/>
                </a:cubicBezTo>
                <a:cubicBezTo>
                  <a:pt x="1123" y="1567"/>
                  <a:pt x="1206" y="1518"/>
                  <a:pt x="1290" y="1454"/>
                </a:cubicBezTo>
                <a:cubicBezTo>
                  <a:pt x="1374" y="1390"/>
                  <a:pt x="1457" y="1317"/>
                  <a:pt x="1543" y="1235"/>
                </a:cubicBezTo>
                <a:cubicBezTo>
                  <a:pt x="1629" y="1153"/>
                  <a:pt x="1717" y="1056"/>
                  <a:pt x="1804" y="960"/>
                </a:cubicBezTo>
                <a:cubicBezTo>
                  <a:pt x="1891" y="864"/>
                  <a:pt x="1978" y="757"/>
                  <a:pt x="2064" y="659"/>
                </a:cubicBezTo>
                <a:cubicBezTo>
                  <a:pt x="2150" y="561"/>
                  <a:pt x="2232" y="481"/>
                  <a:pt x="2318" y="371"/>
                </a:cubicBezTo>
                <a:cubicBezTo>
                  <a:pt x="2404" y="261"/>
                  <a:pt x="2491" y="130"/>
                  <a:pt x="2579" y="0"/>
                </a:cubicBezTo>
              </a:path>
            </a:pathLst>
          </a:custGeom>
          <a:noFill/>
          <a:ln w="571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" name="Text Box 106"/>
          <p:cNvSpPr txBox="1">
            <a:spLocks noChangeArrowheads="1"/>
          </p:cNvSpPr>
          <p:nvPr/>
        </p:nvSpPr>
        <p:spPr bwMode="auto">
          <a:xfrm>
            <a:off x="6642100" y="1517650"/>
            <a:ext cx="488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TC</a:t>
            </a:r>
          </a:p>
        </p:txBody>
      </p:sp>
      <p:sp>
        <p:nvSpPr>
          <p:cNvPr id="137" name="Text Box 107"/>
          <p:cNvSpPr txBox="1">
            <a:spLocks noChangeArrowheads="1"/>
          </p:cNvSpPr>
          <p:nvPr/>
        </p:nvSpPr>
        <p:spPr bwMode="auto">
          <a:xfrm>
            <a:off x="6538913" y="2098675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TVC</a:t>
            </a:r>
          </a:p>
        </p:txBody>
      </p:sp>
      <p:sp>
        <p:nvSpPr>
          <p:cNvPr id="138" name="Text Box 108"/>
          <p:cNvSpPr txBox="1">
            <a:spLocks noChangeArrowheads="1"/>
          </p:cNvSpPr>
          <p:nvPr/>
        </p:nvSpPr>
        <p:spPr bwMode="auto">
          <a:xfrm>
            <a:off x="4352925" y="4391025"/>
            <a:ext cx="7302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5000"/>
              </a:lnSpc>
            </a:pPr>
            <a:r>
              <a:rPr lang="en-US" altLang="en-US" b="1"/>
              <a:t>Total</a:t>
            </a:r>
          </a:p>
          <a:p>
            <a:pPr algn="ctr" eaLnBrk="1" hangingPunct="1">
              <a:lnSpc>
                <a:spcPct val="85000"/>
              </a:lnSpc>
            </a:pPr>
            <a:r>
              <a:rPr lang="en-US" altLang="en-US" b="1"/>
              <a:t>Cost</a:t>
            </a:r>
          </a:p>
        </p:txBody>
      </p:sp>
      <p:sp>
        <p:nvSpPr>
          <p:cNvPr id="139" name="AutoShape 109"/>
          <p:cNvSpPr>
            <a:spLocks/>
          </p:cNvSpPr>
          <p:nvPr/>
        </p:nvSpPr>
        <p:spPr bwMode="auto">
          <a:xfrm>
            <a:off x="5011738" y="3332163"/>
            <a:ext cx="284162" cy="2406650"/>
          </a:xfrm>
          <a:prstGeom prst="leftBrace">
            <a:avLst>
              <a:gd name="adj1" fmla="val 7057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0" name="AutoShape 110"/>
          <p:cNvSpPr>
            <a:spLocks/>
          </p:cNvSpPr>
          <p:nvPr/>
        </p:nvSpPr>
        <p:spPr bwMode="auto">
          <a:xfrm flipH="1">
            <a:off x="5308600" y="3698875"/>
            <a:ext cx="284163" cy="2036763"/>
          </a:xfrm>
          <a:prstGeom prst="leftBrace">
            <a:avLst>
              <a:gd name="adj1" fmla="val 5973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1" name="AutoShape 111"/>
          <p:cNvSpPr>
            <a:spLocks/>
          </p:cNvSpPr>
          <p:nvPr/>
        </p:nvSpPr>
        <p:spPr bwMode="auto">
          <a:xfrm flipH="1">
            <a:off x="5316538" y="3319463"/>
            <a:ext cx="284162" cy="360362"/>
          </a:xfrm>
          <a:prstGeom prst="leftBrace">
            <a:avLst>
              <a:gd name="adj1" fmla="val 10568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2" name="Text Box 112"/>
          <p:cNvSpPr txBox="1">
            <a:spLocks noChangeArrowheads="1"/>
          </p:cNvSpPr>
          <p:nvPr/>
        </p:nvSpPr>
        <p:spPr bwMode="auto">
          <a:xfrm>
            <a:off x="5489575" y="4432300"/>
            <a:ext cx="10731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5000"/>
              </a:lnSpc>
            </a:pPr>
            <a:r>
              <a:rPr lang="en-US" altLang="en-US" b="1"/>
              <a:t>Variable</a:t>
            </a:r>
          </a:p>
          <a:p>
            <a:pPr algn="ctr" eaLnBrk="1" hangingPunct="1">
              <a:lnSpc>
                <a:spcPct val="85000"/>
              </a:lnSpc>
            </a:pPr>
            <a:r>
              <a:rPr lang="en-US" altLang="en-US" b="1"/>
              <a:t>Cost</a:t>
            </a:r>
          </a:p>
        </p:txBody>
      </p:sp>
      <p:sp>
        <p:nvSpPr>
          <p:cNvPr id="143" name="Text Box 113"/>
          <p:cNvSpPr txBox="1">
            <a:spLocks noChangeArrowheads="1"/>
          </p:cNvSpPr>
          <p:nvPr/>
        </p:nvSpPr>
        <p:spPr bwMode="auto">
          <a:xfrm>
            <a:off x="5565775" y="3362325"/>
            <a:ext cx="7810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5000"/>
              </a:lnSpc>
            </a:pPr>
            <a:r>
              <a:rPr lang="en-US" altLang="en-US" b="1"/>
              <a:t>Fixed</a:t>
            </a:r>
          </a:p>
          <a:p>
            <a:pPr algn="ctr" eaLnBrk="1" hangingPunct="1">
              <a:lnSpc>
                <a:spcPct val="85000"/>
              </a:lnSpc>
            </a:pPr>
            <a:r>
              <a:rPr lang="en-US" altLang="en-US" b="1"/>
              <a:t>Cost</a:t>
            </a:r>
          </a:p>
        </p:txBody>
      </p:sp>
      <p:sp>
        <p:nvSpPr>
          <p:cNvPr id="144" name="AutoShape 114"/>
          <p:cNvSpPr>
            <a:spLocks noChangeArrowheads="1"/>
          </p:cNvSpPr>
          <p:nvPr/>
        </p:nvSpPr>
        <p:spPr bwMode="auto">
          <a:xfrm>
            <a:off x="3741738" y="4435475"/>
            <a:ext cx="296862" cy="193675"/>
          </a:xfrm>
          <a:prstGeom prst="up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45" name="AutoShape 115"/>
          <p:cNvSpPr>
            <a:spLocks noChangeArrowheads="1"/>
          </p:cNvSpPr>
          <p:nvPr/>
        </p:nvSpPr>
        <p:spPr bwMode="auto">
          <a:xfrm>
            <a:off x="5716588" y="2749550"/>
            <a:ext cx="303212" cy="155575"/>
          </a:xfrm>
          <a:prstGeom prst="up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871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2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0.05393 L -2.22222E-6 3.33333E-6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6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  <p:bldP spid="136" grpId="0"/>
      <p:bldP spid="137" grpId="0"/>
      <p:bldP spid="138" grpId="0"/>
      <p:bldP spid="139" grpId="0" animBg="1"/>
      <p:bldP spid="140" grpId="0" animBg="1"/>
      <p:bldP spid="141" grpId="0" animBg="1"/>
      <p:bldP spid="142" grpId="0"/>
      <p:bldP spid="143" grpId="0"/>
      <p:bldP spid="144" grpId="0" animBg="1"/>
      <p:bldP spid="144" grpId="1" animBg="1"/>
      <p:bldP spid="145" grpId="0" animBg="1"/>
      <p:bldP spid="145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20589C"/>
          </a:solidFill>
          <a:ln w="9525">
            <a:solidFill>
              <a:srgbClr val="20589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b="1">
              <a:latin typeface="Dotum" pitchFamily="34" charset="-127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sz="3600" b="1" smtClean="0">
                <a:solidFill>
                  <a:schemeClr val="bg1"/>
                </a:solidFill>
                <a:latin typeface="Tahoma" panose="020B0604030504040204" pitchFamily="34" charset="0"/>
              </a:rPr>
              <a:t>Per-Unit, or Average, Costs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4937125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spcAft>
                <a:spcPts val="1200"/>
              </a:spcAft>
              <a:buClr>
                <a:srgbClr val="3399FF"/>
              </a:buClr>
              <a:buSzPct val="125000"/>
              <a:tabLst>
                <a:tab pos="228600" algn="l"/>
              </a:tabLst>
            </a:pPr>
            <a:r>
              <a:rPr lang="en-US" altLang="en-US" sz="3600" dirty="0" smtClean="0"/>
              <a:t>Average Fixed Costs	</a:t>
            </a:r>
          </a:p>
          <a:p>
            <a:pPr lvl="1">
              <a:spcAft>
                <a:spcPts val="1200"/>
              </a:spcAft>
              <a:buClr>
                <a:srgbClr val="3399FF"/>
              </a:buClr>
              <a:buSzPct val="125000"/>
              <a:tabLst>
                <a:tab pos="228600" algn="l"/>
              </a:tabLst>
            </a:pPr>
            <a:r>
              <a:rPr lang="en-US" altLang="en-US" sz="3200" dirty="0" smtClean="0"/>
              <a:t>AFC = TFC/Q</a:t>
            </a:r>
          </a:p>
          <a:p>
            <a:pPr eaLnBrk="1" hangingPunct="1">
              <a:spcAft>
                <a:spcPts val="1200"/>
              </a:spcAft>
              <a:buClr>
                <a:srgbClr val="3399FF"/>
              </a:buClr>
              <a:buSzPct val="125000"/>
              <a:tabLst>
                <a:tab pos="228600" algn="l"/>
              </a:tabLst>
            </a:pPr>
            <a:r>
              <a:rPr lang="en-US" altLang="en-US" sz="3600" dirty="0" smtClean="0"/>
              <a:t>Average Variable Costs	</a:t>
            </a:r>
          </a:p>
          <a:p>
            <a:pPr lvl="1">
              <a:spcAft>
                <a:spcPts val="1200"/>
              </a:spcAft>
              <a:buClr>
                <a:srgbClr val="3399FF"/>
              </a:buClr>
              <a:buSzPct val="125000"/>
              <a:tabLst>
                <a:tab pos="228600" algn="l"/>
              </a:tabLst>
            </a:pPr>
            <a:r>
              <a:rPr lang="en-US" altLang="en-US" sz="3200" dirty="0" smtClean="0"/>
              <a:t>AVC = TVC/Q</a:t>
            </a:r>
          </a:p>
          <a:p>
            <a:pPr eaLnBrk="1" hangingPunct="1">
              <a:spcAft>
                <a:spcPts val="1200"/>
              </a:spcAft>
              <a:buClr>
                <a:srgbClr val="3399FF"/>
              </a:buClr>
              <a:buSzPct val="125000"/>
              <a:tabLst>
                <a:tab pos="228600" algn="l"/>
              </a:tabLst>
            </a:pPr>
            <a:r>
              <a:rPr lang="en-US" altLang="en-US" sz="3600" dirty="0" smtClean="0"/>
              <a:t>Average Total Costs		</a:t>
            </a:r>
          </a:p>
          <a:p>
            <a:r>
              <a:rPr lang="en-US" altLang="en-US" sz="3200" dirty="0" smtClean="0"/>
              <a:t>ATC = TC/Q </a:t>
            </a:r>
            <a:r>
              <a:rPr lang="en-US" dirty="0"/>
              <a:t> </a:t>
            </a:r>
            <a:r>
              <a:rPr lang="en-US" dirty="0" smtClean="0"/>
              <a:t>= (TFC/</a:t>
            </a:r>
            <a:r>
              <a:rPr lang="de-DE" dirty="0" smtClean="0"/>
              <a:t>Q)  + (TVC/</a:t>
            </a:r>
            <a:r>
              <a:rPr lang="en-US" dirty="0" smtClean="0"/>
              <a:t>Q) = </a:t>
            </a:r>
            <a:r>
              <a:rPr lang="en-US" dirty="0"/>
              <a:t>AFC + AVC</a:t>
            </a:r>
            <a:endParaRPr lang="en-US" altLang="en-US" sz="8000" dirty="0" smtClean="0"/>
          </a:p>
          <a:p>
            <a:pPr eaLnBrk="1" hangingPunct="1">
              <a:spcAft>
                <a:spcPts val="1200"/>
              </a:spcAft>
              <a:buClr>
                <a:srgbClr val="3399FF"/>
              </a:buClr>
              <a:buSzPct val="125000"/>
              <a:tabLst>
                <a:tab pos="228600" algn="l"/>
              </a:tabLst>
            </a:pPr>
            <a:r>
              <a:rPr lang="en-US" altLang="en-US" sz="3600" dirty="0" smtClean="0"/>
              <a:t>Marginal Costs			</a:t>
            </a:r>
          </a:p>
          <a:p>
            <a:pPr lvl="1">
              <a:spcAft>
                <a:spcPts val="1200"/>
              </a:spcAft>
              <a:buClr>
                <a:srgbClr val="3399FF"/>
              </a:buClr>
              <a:buSzPct val="125000"/>
              <a:tabLst>
                <a:tab pos="228600" algn="l"/>
              </a:tabLst>
            </a:pPr>
            <a:r>
              <a:rPr lang="en-US" altLang="en-US" sz="3200" dirty="0" smtClean="0"/>
              <a:t>MC = </a:t>
            </a:r>
            <a:r>
              <a:rPr lang="el-GR" altLang="en-US" sz="3200" dirty="0" smtClean="0"/>
              <a:t>Δ</a:t>
            </a:r>
            <a:r>
              <a:rPr lang="en-US" altLang="en-US" sz="3200" dirty="0" smtClean="0"/>
              <a:t>TC/</a:t>
            </a:r>
            <a:r>
              <a:rPr lang="el-GR" altLang="en-US" sz="3200" dirty="0" smtClean="0"/>
              <a:t>Δ</a:t>
            </a:r>
            <a:r>
              <a:rPr lang="en-US" altLang="en-US" sz="3200" dirty="0" smtClean="0"/>
              <a:t>Q</a:t>
            </a:r>
          </a:p>
          <a:p>
            <a:pPr eaLnBrk="1" hangingPunct="1">
              <a:buClr>
                <a:srgbClr val="3399FF"/>
              </a:buClr>
              <a:buSzPct val="125000"/>
              <a:buFontTx/>
              <a:buNone/>
              <a:tabLst>
                <a:tab pos="228600" algn="l"/>
              </a:tabLst>
            </a:pPr>
            <a:endParaRPr lang="en-US" altLang="en-US" sz="2800" dirty="0" smtClean="0"/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 rot="5400000">
            <a:off x="4457700" y="2171700"/>
            <a:ext cx="228600" cy="9144000"/>
          </a:xfrm>
          <a:prstGeom prst="rect">
            <a:avLst/>
          </a:prstGeom>
          <a:solidFill>
            <a:srgbClr val="522890"/>
          </a:solidFill>
          <a:ln w="9525">
            <a:solidFill>
              <a:srgbClr val="52289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0" y="6629400"/>
            <a:ext cx="4841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rgbClr val="FFFFFF"/>
                </a:solidFill>
              </a:rPr>
              <a:t>LO3</a:t>
            </a:r>
          </a:p>
        </p:txBody>
      </p:sp>
    </p:spTree>
    <p:extLst>
      <p:ext uri="{BB962C8B-B14F-4D97-AF65-F5344CB8AC3E}">
        <p14:creationId xmlns:p14="http://schemas.microsoft.com/office/powerpoint/2010/main" val="91074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5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20589C"/>
          </a:solidFill>
          <a:ln w="9525">
            <a:solidFill>
              <a:srgbClr val="20589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b="1">
              <a:latin typeface="Dotum" pitchFamily="34" charset="-127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sz="3600" b="1" smtClean="0">
                <a:solidFill>
                  <a:schemeClr val="bg1"/>
                </a:solidFill>
                <a:latin typeface="Tahoma" panose="020B0604030504040204" pitchFamily="34" charset="0"/>
              </a:rPr>
              <a:t>Per-Unit, or Average, Costs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 rot="5400000">
            <a:off x="4457700" y="2200275"/>
            <a:ext cx="228600" cy="9144000"/>
          </a:xfrm>
          <a:prstGeom prst="rect">
            <a:avLst/>
          </a:prstGeom>
          <a:solidFill>
            <a:srgbClr val="522890"/>
          </a:solidFill>
          <a:ln w="9525">
            <a:solidFill>
              <a:srgbClr val="52289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0" y="6657975"/>
            <a:ext cx="4841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rgbClr val="FFFFFF"/>
                </a:solidFill>
              </a:rPr>
              <a:t>LO3</a:t>
            </a:r>
          </a:p>
        </p:txBody>
      </p:sp>
      <p:grpSp>
        <p:nvGrpSpPr>
          <p:cNvPr id="2" name="Group 81"/>
          <p:cNvGrpSpPr>
            <a:grpSpLocks/>
          </p:cNvGrpSpPr>
          <p:nvPr/>
        </p:nvGrpSpPr>
        <p:grpSpPr bwMode="auto">
          <a:xfrm>
            <a:off x="1447800" y="1143000"/>
            <a:ext cx="5751513" cy="5045075"/>
            <a:chOff x="1497" y="821"/>
            <a:chExt cx="3623" cy="3178"/>
          </a:xfrm>
        </p:grpSpPr>
        <p:sp>
          <p:nvSpPr>
            <p:cNvPr id="12305" name="Text Box 5"/>
            <p:cNvSpPr txBox="1">
              <a:spLocks noChangeArrowheads="1"/>
            </p:cNvSpPr>
            <p:nvPr/>
          </p:nvSpPr>
          <p:spPr bwMode="auto">
            <a:xfrm rot="-5400000">
              <a:off x="1355" y="2246"/>
              <a:ext cx="5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1"/>
                <a:t>Costs</a:t>
              </a:r>
            </a:p>
          </p:txBody>
        </p:sp>
        <p:grpSp>
          <p:nvGrpSpPr>
            <p:cNvPr id="12306" name="Group 6"/>
            <p:cNvGrpSpPr>
              <a:grpSpLocks/>
            </p:cNvGrpSpPr>
            <p:nvPr/>
          </p:nvGrpSpPr>
          <p:grpSpPr bwMode="auto">
            <a:xfrm>
              <a:off x="2047" y="3765"/>
              <a:ext cx="2818" cy="214"/>
              <a:chOff x="2012" y="3569"/>
              <a:chExt cx="2818" cy="214"/>
            </a:xfrm>
          </p:grpSpPr>
          <p:sp>
            <p:nvSpPr>
              <p:cNvPr id="12335" name="Text Box 7"/>
              <p:cNvSpPr txBox="1">
                <a:spLocks noChangeArrowheads="1"/>
              </p:cNvSpPr>
              <p:nvPr/>
            </p:nvSpPr>
            <p:spPr bwMode="auto">
              <a:xfrm>
                <a:off x="2273" y="3571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600" b="1"/>
                  <a:t>1</a:t>
                </a:r>
              </a:p>
            </p:txBody>
          </p:sp>
          <p:sp>
            <p:nvSpPr>
              <p:cNvPr id="12336" name="Text Box 8"/>
              <p:cNvSpPr txBox="1">
                <a:spLocks noChangeArrowheads="1"/>
              </p:cNvSpPr>
              <p:nvPr/>
            </p:nvSpPr>
            <p:spPr bwMode="auto">
              <a:xfrm>
                <a:off x="2530" y="3571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600" b="1"/>
                  <a:t>2</a:t>
                </a:r>
              </a:p>
            </p:txBody>
          </p:sp>
          <p:sp>
            <p:nvSpPr>
              <p:cNvPr id="12337" name="Text Box 9"/>
              <p:cNvSpPr txBox="1">
                <a:spLocks noChangeArrowheads="1"/>
              </p:cNvSpPr>
              <p:nvPr/>
            </p:nvSpPr>
            <p:spPr bwMode="auto">
              <a:xfrm>
                <a:off x="2794" y="3571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600" b="1"/>
                  <a:t>3</a:t>
                </a:r>
              </a:p>
            </p:txBody>
          </p:sp>
          <p:sp>
            <p:nvSpPr>
              <p:cNvPr id="12338" name="Text Box 10"/>
              <p:cNvSpPr txBox="1">
                <a:spLocks noChangeArrowheads="1"/>
              </p:cNvSpPr>
              <p:nvPr/>
            </p:nvSpPr>
            <p:spPr bwMode="auto">
              <a:xfrm>
                <a:off x="3044" y="3571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600" b="1"/>
                  <a:t>4</a:t>
                </a:r>
              </a:p>
            </p:txBody>
          </p:sp>
          <p:sp>
            <p:nvSpPr>
              <p:cNvPr id="12339" name="Text Box 11"/>
              <p:cNvSpPr txBox="1">
                <a:spLocks noChangeArrowheads="1"/>
              </p:cNvSpPr>
              <p:nvPr/>
            </p:nvSpPr>
            <p:spPr bwMode="auto">
              <a:xfrm>
                <a:off x="3301" y="3571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600" b="1"/>
                  <a:t>5</a:t>
                </a:r>
              </a:p>
            </p:txBody>
          </p:sp>
          <p:sp>
            <p:nvSpPr>
              <p:cNvPr id="12340" name="Text Box 12"/>
              <p:cNvSpPr txBox="1">
                <a:spLocks noChangeArrowheads="1"/>
              </p:cNvSpPr>
              <p:nvPr/>
            </p:nvSpPr>
            <p:spPr bwMode="auto">
              <a:xfrm>
                <a:off x="3558" y="3571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600" b="1"/>
                  <a:t>6</a:t>
                </a:r>
              </a:p>
            </p:txBody>
          </p:sp>
          <p:sp>
            <p:nvSpPr>
              <p:cNvPr id="12341" name="Text Box 13"/>
              <p:cNvSpPr txBox="1">
                <a:spLocks noChangeArrowheads="1"/>
              </p:cNvSpPr>
              <p:nvPr/>
            </p:nvSpPr>
            <p:spPr bwMode="auto">
              <a:xfrm>
                <a:off x="3815" y="3571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600" b="1"/>
                  <a:t>7</a:t>
                </a:r>
              </a:p>
            </p:txBody>
          </p:sp>
          <p:sp>
            <p:nvSpPr>
              <p:cNvPr id="12342" name="Text Box 14"/>
              <p:cNvSpPr txBox="1">
                <a:spLocks noChangeArrowheads="1"/>
              </p:cNvSpPr>
              <p:nvPr/>
            </p:nvSpPr>
            <p:spPr bwMode="auto">
              <a:xfrm>
                <a:off x="4072" y="3571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600" b="1"/>
                  <a:t>8</a:t>
                </a:r>
              </a:p>
            </p:txBody>
          </p:sp>
          <p:sp>
            <p:nvSpPr>
              <p:cNvPr id="12343" name="Text Box 15"/>
              <p:cNvSpPr txBox="1">
                <a:spLocks noChangeArrowheads="1"/>
              </p:cNvSpPr>
              <p:nvPr/>
            </p:nvSpPr>
            <p:spPr bwMode="auto">
              <a:xfrm>
                <a:off x="4329" y="3571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600" b="1"/>
                  <a:t>9</a:t>
                </a:r>
              </a:p>
            </p:txBody>
          </p:sp>
          <p:sp>
            <p:nvSpPr>
              <p:cNvPr id="12344" name="Text Box 16"/>
              <p:cNvSpPr txBox="1">
                <a:spLocks noChangeArrowheads="1"/>
              </p:cNvSpPr>
              <p:nvPr/>
            </p:nvSpPr>
            <p:spPr bwMode="auto">
              <a:xfrm>
                <a:off x="4572" y="3569"/>
                <a:ext cx="25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600" b="1"/>
                  <a:t>10</a:t>
                </a:r>
              </a:p>
            </p:txBody>
          </p:sp>
          <p:sp>
            <p:nvSpPr>
              <p:cNvPr id="12345" name="Text Box 17"/>
              <p:cNvSpPr txBox="1">
                <a:spLocks noChangeArrowheads="1"/>
              </p:cNvSpPr>
              <p:nvPr/>
            </p:nvSpPr>
            <p:spPr bwMode="auto">
              <a:xfrm>
                <a:off x="2012" y="3569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600" b="1"/>
                  <a:t>0</a:t>
                </a:r>
              </a:p>
            </p:txBody>
          </p:sp>
        </p:grpSp>
        <p:grpSp>
          <p:nvGrpSpPr>
            <p:cNvPr id="12307" name="Group 19"/>
            <p:cNvGrpSpPr>
              <a:grpSpLocks/>
            </p:cNvGrpSpPr>
            <p:nvPr/>
          </p:nvGrpSpPr>
          <p:grpSpPr bwMode="auto">
            <a:xfrm>
              <a:off x="2147" y="930"/>
              <a:ext cx="2823" cy="2833"/>
              <a:chOff x="2112" y="1980"/>
              <a:chExt cx="2823" cy="1510"/>
            </a:xfrm>
          </p:grpSpPr>
          <p:sp>
            <p:nvSpPr>
              <p:cNvPr id="12323" name="Line 20"/>
              <p:cNvSpPr>
                <a:spLocks noChangeShapeType="1"/>
              </p:cNvSpPr>
              <p:nvPr/>
            </p:nvSpPr>
            <p:spPr bwMode="auto">
              <a:xfrm>
                <a:off x="2112" y="1980"/>
                <a:ext cx="0" cy="1510"/>
              </a:xfrm>
              <a:prstGeom prst="line">
                <a:avLst/>
              </a:prstGeom>
              <a:noFill/>
              <a:ln w="19050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4" name="Line 21"/>
              <p:cNvSpPr>
                <a:spLocks noChangeShapeType="1"/>
              </p:cNvSpPr>
              <p:nvPr/>
            </p:nvSpPr>
            <p:spPr bwMode="auto">
              <a:xfrm>
                <a:off x="2368" y="1980"/>
                <a:ext cx="0" cy="1510"/>
              </a:xfrm>
              <a:prstGeom prst="line">
                <a:avLst/>
              </a:prstGeom>
              <a:noFill/>
              <a:ln w="19050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5" name="Line 22"/>
              <p:cNvSpPr>
                <a:spLocks noChangeShapeType="1"/>
              </p:cNvSpPr>
              <p:nvPr/>
            </p:nvSpPr>
            <p:spPr bwMode="auto">
              <a:xfrm>
                <a:off x="2625" y="1980"/>
                <a:ext cx="0" cy="1510"/>
              </a:xfrm>
              <a:prstGeom prst="line">
                <a:avLst/>
              </a:prstGeom>
              <a:noFill/>
              <a:ln w="19050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6" name="Line 23"/>
              <p:cNvSpPr>
                <a:spLocks noChangeShapeType="1"/>
              </p:cNvSpPr>
              <p:nvPr/>
            </p:nvSpPr>
            <p:spPr bwMode="auto">
              <a:xfrm>
                <a:off x="2881" y="1980"/>
                <a:ext cx="0" cy="1510"/>
              </a:xfrm>
              <a:prstGeom prst="line">
                <a:avLst/>
              </a:prstGeom>
              <a:noFill/>
              <a:ln w="19050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7" name="Line 24"/>
              <p:cNvSpPr>
                <a:spLocks noChangeShapeType="1"/>
              </p:cNvSpPr>
              <p:nvPr/>
            </p:nvSpPr>
            <p:spPr bwMode="auto">
              <a:xfrm>
                <a:off x="3138" y="1980"/>
                <a:ext cx="0" cy="1510"/>
              </a:xfrm>
              <a:prstGeom prst="line">
                <a:avLst/>
              </a:prstGeom>
              <a:noFill/>
              <a:ln w="19050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8" name="Line 25"/>
              <p:cNvSpPr>
                <a:spLocks noChangeShapeType="1"/>
              </p:cNvSpPr>
              <p:nvPr/>
            </p:nvSpPr>
            <p:spPr bwMode="auto">
              <a:xfrm>
                <a:off x="3394" y="1980"/>
                <a:ext cx="0" cy="1510"/>
              </a:xfrm>
              <a:prstGeom prst="line">
                <a:avLst/>
              </a:prstGeom>
              <a:noFill/>
              <a:ln w="19050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9" name="Line 26"/>
              <p:cNvSpPr>
                <a:spLocks noChangeShapeType="1"/>
              </p:cNvSpPr>
              <p:nvPr/>
            </p:nvSpPr>
            <p:spPr bwMode="auto">
              <a:xfrm>
                <a:off x="3650" y="1980"/>
                <a:ext cx="0" cy="1510"/>
              </a:xfrm>
              <a:prstGeom prst="line">
                <a:avLst/>
              </a:prstGeom>
              <a:noFill/>
              <a:ln w="19050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30" name="Line 27"/>
              <p:cNvSpPr>
                <a:spLocks noChangeShapeType="1"/>
              </p:cNvSpPr>
              <p:nvPr/>
            </p:nvSpPr>
            <p:spPr bwMode="auto">
              <a:xfrm>
                <a:off x="3907" y="1980"/>
                <a:ext cx="0" cy="1510"/>
              </a:xfrm>
              <a:prstGeom prst="line">
                <a:avLst/>
              </a:prstGeom>
              <a:noFill/>
              <a:ln w="19050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31" name="Line 28"/>
              <p:cNvSpPr>
                <a:spLocks noChangeShapeType="1"/>
              </p:cNvSpPr>
              <p:nvPr/>
            </p:nvSpPr>
            <p:spPr bwMode="auto">
              <a:xfrm>
                <a:off x="4163" y="1980"/>
                <a:ext cx="0" cy="1510"/>
              </a:xfrm>
              <a:prstGeom prst="line">
                <a:avLst/>
              </a:prstGeom>
              <a:noFill/>
              <a:ln w="19050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32" name="Line 29"/>
              <p:cNvSpPr>
                <a:spLocks noChangeShapeType="1"/>
              </p:cNvSpPr>
              <p:nvPr/>
            </p:nvSpPr>
            <p:spPr bwMode="auto">
              <a:xfrm>
                <a:off x="4422" y="1980"/>
                <a:ext cx="0" cy="1510"/>
              </a:xfrm>
              <a:prstGeom prst="line">
                <a:avLst/>
              </a:prstGeom>
              <a:noFill/>
              <a:ln w="19050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33" name="Line 30"/>
              <p:cNvSpPr>
                <a:spLocks noChangeShapeType="1"/>
              </p:cNvSpPr>
              <p:nvPr/>
            </p:nvSpPr>
            <p:spPr bwMode="auto">
              <a:xfrm>
                <a:off x="4678" y="1980"/>
                <a:ext cx="0" cy="1510"/>
              </a:xfrm>
              <a:prstGeom prst="line">
                <a:avLst/>
              </a:prstGeom>
              <a:noFill/>
              <a:ln w="19050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34" name="Line 31"/>
              <p:cNvSpPr>
                <a:spLocks noChangeShapeType="1"/>
              </p:cNvSpPr>
              <p:nvPr/>
            </p:nvSpPr>
            <p:spPr bwMode="auto">
              <a:xfrm>
                <a:off x="4935" y="1980"/>
                <a:ext cx="0" cy="1510"/>
              </a:xfrm>
              <a:prstGeom prst="line">
                <a:avLst/>
              </a:prstGeom>
              <a:noFill/>
              <a:ln w="19050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308" name="Group 80"/>
            <p:cNvGrpSpPr>
              <a:grpSpLocks/>
            </p:cNvGrpSpPr>
            <p:nvPr/>
          </p:nvGrpSpPr>
          <p:grpSpPr bwMode="auto">
            <a:xfrm>
              <a:off x="2148" y="925"/>
              <a:ext cx="2827" cy="2832"/>
              <a:chOff x="2148" y="925"/>
              <a:chExt cx="2827" cy="2832"/>
            </a:xfrm>
          </p:grpSpPr>
          <p:sp>
            <p:nvSpPr>
              <p:cNvPr id="12318" name="Line 33"/>
              <p:cNvSpPr>
                <a:spLocks noChangeShapeType="1"/>
              </p:cNvSpPr>
              <p:nvPr/>
            </p:nvSpPr>
            <p:spPr bwMode="auto">
              <a:xfrm rot="-5400000">
                <a:off x="3562" y="2343"/>
                <a:ext cx="0" cy="2827"/>
              </a:xfrm>
              <a:prstGeom prst="line">
                <a:avLst/>
              </a:prstGeom>
              <a:noFill/>
              <a:ln w="19050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9" name="Line 35"/>
              <p:cNvSpPr>
                <a:spLocks noChangeShapeType="1"/>
              </p:cNvSpPr>
              <p:nvPr/>
            </p:nvSpPr>
            <p:spPr bwMode="auto">
              <a:xfrm rot="-5400000">
                <a:off x="3562" y="1635"/>
                <a:ext cx="0" cy="2827"/>
              </a:xfrm>
              <a:prstGeom prst="line">
                <a:avLst/>
              </a:prstGeom>
              <a:noFill/>
              <a:ln w="19050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0" name="Line 37"/>
              <p:cNvSpPr>
                <a:spLocks noChangeShapeType="1"/>
              </p:cNvSpPr>
              <p:nvPr/>
            </p:nvSpPr>
            <p:spPr bwMode="auto">
              <a:xfrm rot="-5400000">
                <a:off x="3562" y="926"/>
                <a:ext cx="0" cy="2827"/>
              </a:xfrm>
              <a:prstGeom prst="line">
                <a:avLst/>
              </a:prstGeom>
              <a:noFill/>
              <a:ln w="19050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1" name="Line 39"/>
              <p:cNvSpPr>
                <a:spLocks noChangeShapeType="1"/>
              </p:cNvSpPr>
              <p:nvPr/>
            </p:nvSpPr>
            <p:spPr bwMode="auto">
              <a:xfrm rot="-5400000">
                <a:off x="3562" y="219"/>
                <a:ext cx="0" cy="2827"/>
              </a:xfrm>
              <a:prstGeom prst="line">
                <a:avLst/>
              </a:prstGeom>
              <a:noFill/>
              <a:ln w="19050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2" name="Line 41"/>
              <p:cNvSpPr>
                <a:spLocks noChangeShapeType="1"/>
              </p:cNvSpPr>
              <p:nvPr/>
            </p:nvSpPr>
            <p:spPr bwMode="auto">
              <a:xfrm rot="-5400000">
                <a:off x="3562" y="-489"/>
                <a:ext cx="0" cy="2827"/>
              </a:xfrm>
              <a:prstGeom prst="line">
                <a:avLst/>
              </a:prstGeom>
              <a:noFill/>
              <a:ln w="19050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309" name="Group 45"/>
            <p:cNvGrpSpPr>
              <a:grpSpLocks/>
            </p:cNvGrpSpPr>
            <p:nvPr/>
          </p:nvGrpSpPr>
          <p:grpSpPr bwMode="auto">
            <a:xfrm>
              <a:off x="2141" y="924"/>
              <a:ext cx="2839" cy="2833"/>
              <a:chOff x="2106" y="658"/>
              <a:chExt cx="2839" cy="2833"/>
            </a:xfrm>
          </p:grpSpPr>
          <p:sp>
            <p:nvSpPr>
              <p:cNvPr id="12316" name="Line 46"/>
              <p:cNvSpPr>
                <a:spLocks noChangeShapeType="1"/>
              </p:cNvSpPr>
              <p:nvPr/>
            </p:nvSpPr>
            <p:spPr bwMode="auto">
              <a:xfrm>
                <a:off x="2113" y="3484"/>
                <a:ext cx="28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7" name="Line 47"/>
              <p:cNvSpPr>
                <a:spLocks noChangeShapeType="1"/>
              </p:cNvSpPr>
              <p:nvPr/>
            </p:nvSpPr>
            <p:spPr bwMode="auto">
              <a:xfrm>
                <a:off x="2106" y="658"/>
                <a:ext cx="0" cy="28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310" name="Text Box 48"/>
            <p:cNvSpPr txBox="1">
              <a:spLocks noChangeArrowheads="1"/>
            </p:cNvSpPr>
            <p:nvPr/>
          </p:nvSpPr>
          <p:spPr bwMode="auto">
            <a:xfrm>
              <a:off x="4892" y="3768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1" i="1"/>
                <a:t>Q</a:t>
              </a:r>
            </a:p>
          </p:txBody>
        </p:sp>
        <p:grpSp>
          <p:nvGrpSpPr>
            <p:cNvPr id="12311" name="Group 78"/>
            <p:cNvGrpSpPr>
              <a:grpSpLocks/>
            </p:cNvGrpSpPr>
            <p:nvPr/>
          </p:nvGrpSpPr>
          <p:grpSpPr bwMode="auto">
            <a:xfrm>
              <a:off x="1754" y="821"/>
              <a:ext cx="400" cy="2338"/>
              <a:chOff x="1754" y="821"/>
              <a:chExt cx="400" cy="2338"/>
            </a:xfrm>
          </p:grpSpPr>
          <p:sp>
            <p:nvSpPr>
              <p:cNvPr id="12312" name="Text Box 51"/>
              <p:cNvSpPr txBox="1">
                <a:spLocks noChangeArrowheads="1"/>
              </p:cNvSpPr>
              <p:nvPr/>
            </p:nvSpPr>
            <p:spPr bwMode="auto">
              <a:xfrm>
                <a:off x="1896" y="2947"/>
                <a:ext cx="25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600" b="1"/>
                  <a:t>50</a:t>
                </a:r>
              </a:p>
            </p:txBody>
          </p:sp>
          <p:sp>
            <p:nvSpPr>
              <p:cNvPr id="12313" name="Text Box 53"/>
              <p:cNvSpPr txBox="1">
                <a:spLocks noChangeArrowheads="1"/>
              </p:cNvSpPr>
              <p:nvPr/>
            </p:nvSpPr>
            <p:spPr bwMode="auto">
              <a:xfrm>
                <a:off x="1825" y="2229"/>
                <a:ext cx="32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600" b="1"/>
                  <a:t>100</a:t>
                </a:r>
              </a:p>
            </p:txBody>
          </p:sp>
          <p:sp>
            <p:nvSpPr>
              <p:cNvPr id="12314" name="Text Box 55"/>
              <p:cNvSpPr txBox="1">
                <a:spLocks noChangeArrowheads="1"/>
              </p:cNvSpPr>
              <p:nvPr/>
            </p:nvSpPr>
            <p:spPr bwMode="auto">
              <a:xfrm>
                <a:off x="1825" y="1525"/>
                <a:ext cx="32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600" b="1"/>
                  <a:t>150</a:t>
                </a:r>
              </a:p>
            </p:txBody>
          </p:sp>
          <p:sp>
            <p:nvSpPr>
              <p:cNvPr id="12315" name="Text Box 57"/>
              <p:cNvSpPr txBox="1">
                <a:spLocks noChangeArrowheads="1"/>
              </p:cNvSpPr>
              <p:nvPr/>
            </p:nvSpPr>
            <p:spPr bwMode="auto">
              <a:xfrm>
                <a:off x="1754" y="821"/>
                <a:ext cx="40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600" b="1"/>
                  <a:t>$200</a:t>
                </a:r>
              </a:p>
            </p:txBody>
          </p:sp>
        </p:grpSp>
      </p:grpSp>
      <p:sp>
        <p:nvSpPr>
          <p:cNvPr id="100" name="Freeform 84"/>
          <p:cNvSpPr>
            <a:spLocks/>
          </p:cNvSpPr>
          <p:nvPr/>
        </p:nvSpPr>
        <p:spPr bwMode="auto">
          <a:xfrm>
            <a:off x="2924175" y="3660775"/>
            <a:ext cx="3636963" cy="511175"/>
          </a:xfrm>
          <a:custGeom>
            <a:avLst/>
            <a:gdLst>
              <a:gd name="T0" fmla="*/ 0 w 2291"/>
              <a:gd name="T1" fmla="*/ 2147483647 h 322"/>
              <a:gd name="T2" fmla="*/ 2147483647 w 2291"/>
              <a:gd name="T3" fmla="*/ 2147483647 h 322"/>
              <a:gd name="T4" fmla="*/ 2147483647 w 2291"/>
              <a:gd name="T5" fmla="*/ 0 h 322"/>
              <a:gd name="T6" fmla="*/ 0 60000 65536"/>
              <a:gd name="T7" fmla="*/ 0 60000 65536"/>
              <a:gd name="T8" fmla="*/ 0 60000 65536"/>
              <a:gd name="T9" fmla="*/ 0 w 2291"/>
              <a:gd name="T10" fmla="*/ 0 h 322"/>
              <a:gd name="T11" fmla="*/ 2291 w 2291"/>
              <a:gd name="T12" fmla="*/ 322 h 32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91" h="322">
                <a:moveTo>
                  <a:pt x="0" y="41"/>
                </a:moveTo>
                <a:cubicBezTo>
                  <a:pt x="310" y="181"/>
                  <a:pt x="620" y="322"/>
                  <a:pt x="1002" y="315"/>
                </a:cubicBezTo>
                <a:cubicBezTo>
                  <a:pt x="1384" y="308"/>
                  <a:pt x="1837" y="154"/>
                  <a:pt x="2291" y="0"/>
                </a:cubicBezTo>
              </a:path>
            </a:pathLst>
          </a:custGeom>
          <a:noFill/>
          <a:ln w="57150">
            <a:solidFill>
              <a:srgbClr val="CC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" name="Freeform 85"/>
          <p:cNvSpPr>
            <a:spLocks/>
          </p:cNvSpPr>
          <p:nvPr/>
        </p:nvSpPr>
        <p:spPr bwMode="auto">
          <a:xfrm>
            <a:off x="2881313" y="1538288"/>
            <a:ext cx="3668712" cy="2252662"/>
          </a:xfrm>
          <a:custGeom>
            <a:avLst/>
            <a:gdLst>
              <a:gd name="T0" fmla="*/ 0 w 2311"/>
              <a:gd name="T1" fmla="*/ 0 h 1419"/>
              <a:gd name="T2" fmla="*/ 2147483647 w 2311"/>
              <a:gd name="T3" fmla="*/ 2147483647 h 1419"/>
              <a:gd name="T4" fmla="*/ 2147483647 w 2311"/>
              <a:gd name="T5" fmla="*/ 2147483647 h 1419"/>
              <a:gd name="T6" fmla="*/ 2147483647 w 2311"/>
              <a:gd name="T7" fmla="*/ 2147483647 h 1419"/>
              <a:gd name="T8" fmla="*/ 2147483647 w 2311"/>
              <a:gd name="T9" fmla="*/ 2147483647 h 1419"/>
              <a:gd name="T10" fmla="*/ 2147483647 w 2311"/>
              <a:gd name="T11" fmla="*/ 2147483647 h 141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311"/>
              <a:gd name="T19" fmla="*/ 0 h 1419"/>
              <a:gd name="T20" fmla="*/ 2311 w 2311"/>
              <a:gd name="T21" fmla="*/ 1419 h 141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311" h="1419">
                <a:moveTo>
                  <a:pt x="0" y="0"/>
                </a:moveTo>
                <a:cubicBezTo>
                  <a:pt x="88" y="237"/>
                  <a:pt x="177" y="475"/>
                  <a:pt x="261" y="651"/>
                </a:cubicBezTo>
                <a:cubicBezTo>
                  <a:pt x="345" y="827"/>
                  <a:pt x="421" y="953"/>
                  <a:pt x="507" y="1056"/>
                </a:cubicBezTo>
                <a:cubicBezTo>
                  <a:pt x="593" y="1159"/>
                  <a:pt x="621" y="1210"/>
                  <a:pt x="775" y="1268"/>
                </a:cubicBezTo>
                <a:cubicBezTo>
                  <a:pt x="929" y="1326"/>
                  <a:pt x="1177" y="1419"/>
                  <a:pt x="1433" y="1405"/>
                </a:cubicBezTo>
                <a:cubicBezTo>
                  <a:pt x="1689" y="1391"/>
                  <a:pt x="2000" y="1288"/>
                  <a:pt x="2311" y="1186"/>
                </a:cubicBezTo>
              </a:path>
            </a:pathLst>
          </a:cu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" name="Freeform 82"/>
          <p:cNvSpPr>
            <a:spLocks/>
          </p:cNvSpPr>
          <p:nvPr/>
        </p:nvSpPr>
        <p:spPr bwMode="auto">
          <a:xfrm>
            <a:off x="2881313" y="3497263"/>
            <a:ext cx="3668712" cy="2046287"/>
          </a:xfrm>
          <a:custGeom>
            <a:avLst/>
            <a:gdLst>
              <a:gd name="T0" fmla="*/ 0 w 2311"/>
              <a:gd name="T1" fmla="*/ 0 h 1289"/>
              <a:gd name="T2" fmla="*/ 2147483647 w 2311"/>
              <a:gd name="T3" fmla="*/ 2147483647 h 1289"/>
              <a:gd name="T4" fmla="*/ 2147483647 w 2311"/>
              <a:gd name="T5" fmla="*/ 2147483647 h 1289"/>
              <a:gd name="T6" fmla="*/ 2147483647 w 2311"/>
              <a:gd name="T7" fmla="*/ 2147483647 h 1289"/>
              <a:gd name="T8" fmla="*/ 0 60000 65536"/>
              <a:gd name="T9" fmla="*/ 0 60000 65536"/>
              <a:gd name="T10" fmla="*/ 0 60000 65536"/>
              <a:gd name="T11" fmla="*/ 0 60000 65536"/>
              <a:gd name="T12" fmla="*/ 0 w 2311"/>
              <a:gd name="T13" fmla="*/ 0 h 1289"/>
              <a:gd name="T14" fmla="*/ 2311 w 2311"/>
              <a:gd name="T15" fmla="*/ 1289 h 12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11" h="1289">
                <a:moveTo>
                  <a:pt x="0" y="0"/>
                </a:moveTo>
                <a:cubicBezTo>
                  <a:pt x="63" y="284"/>
                  <a:pt x="126" y="569"/>
                  <a:pt x="254" y="747"/>
                </a:cubicBezTo>
                <a:cubicBezTo>
                  <a:pt x="382" y="925"/>
                  <a:pt x="425" y="980"/>
                  <a:pt x="768" y="1070"/>
                </a:cubicBezTo>
                <a:cubicBezTo>
                  <a:pt x="1111" y="1160"/>
                  <a:pt x="1711" y="1224"/>
                  <a:pt x="2311" y="1289"/>
                </a:cubicBezTo>
              </a:path>
            </a:pathLst>
          </a:cu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" name="Text Box 86"/>
          <p:cNvSpPr txBox="1">
            <a:spLocks noChangeArrowheads="1"/>
          </p:cNvSpPr>
          <p:nvPr/>
        </p:nvSpPr>
        <p:spPr bwMode="auto">
          <a:xfrm>
            <a:off x="6492875" y="5362575"/>
            <a:ext cx="654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AFC</a:t>
            </a:r>
          </a:p>
        </p:txBody>
      </p:sp>
      <p:sp>
        <p:nvSpPr>
          <p:cNvPr id="106" name="Text Box 91"/>
          <p:cNvSpPr txBox="1">
            <a:spLocks noChangeArrowheads="1"/>
          </p:cNvSpPr>
          <p:nvPr/>
        </p:nvSpPr>
        <p:spPr bwMode="auto">
          <a:xfrm>
            <a:off x="6519863" y="3192463"/>
            <a:ext cx="654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ATC</a:t>
            </a:r>
          </a:p>
        </p:txBody>
      </p:sp>
      <p:sp>
        <p:nvSpPr>
          <p:cNvPr id="107" name="Text Box 92"/>
          <p:cNvSpPr txBox="1">
            <a:spLocks noChangeArrowheads="1"/>
          </p:cNvSpPr>
          <p:nvPr/>
        </p:nvSpPr>
        <p:spPr bwMode="auto">
          <a:xfrm>
            <a:off x="6518275" y="3476625"/>
            <a:ext cx="666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AVC</a:t>
            </a:r>
          </a:p>
        </p:txBody>
      </p:sp>
      <p:sp>
        <p:nvSpPr>
          <p:cNvPr id="108" name="AutoShape 93"/>
          <p:cNvSpPr>
            <a:spLocks/>
          </p:cNvSpPr>
          <p:nvPr/>
        </p:nvSpPr>
        <p:spPr bwMode="auto">
          <a:xfrm flipH="1">
            <a:off x="4545013" y="4191000"/>
            <a:ext cx="284162" cy="1557338"/>
          </a:xfrm>
          <a:prstGeom prst="leftBrace">
            <a:avLst>
              <a:gd name="adj1" fmla="val 4567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9" name="Text Box 94"/>
          <p:cNvSpPr txBox="1">
            <a:spLocks noChangeArrowheads="1"/>
          </p:cNvSpPr>
          <p:nvPr/>
        </p:nvSpPr>
        <p:spPr bwMode="auto">
          <a:xfrm>
            <a:off x="4806950" y="4811713"/>
            <a:ext cx="666750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5000"/>
              </a:lnSpc>
            </a:pPr>
            <a:r>
              <a:rPr lang="en-US" altLang="en-US" b="1"/>
              <a:t>AVC</a:t>
            </a:r>
          </a:p>
        </p:txBody>
      </p:sp>
      <p:sp>
        <p:nvSpPr>
          <p:cNvPr id="110" name="AutoShape 95"/>
          <p:cNvSpPr>
            <a:spLocks/>
          </p:cNvSpPr>
          <p:nvPr/>
        </p:nvSpPr>
        <p:spPr bwMode="auto">
          <a:xfrm flipH="1">
            <a:off x="4541838" y="3687763"/>
            <a:ext cx="284162" cy="457200"/>
          </a:xfrm>
          <a:prstGeom prst="leftBrace">
            <a:avLst>
              <a:gd name="adj1" fmla="val 13408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1" name="Text Box 96"/>
          <p:cNvSpPr txBox="1">
            <a:spLocks noChangeArrowheads="1"/>
          </p:cNvSpPr>
          <p:nvPr/>
        </p:nvSpPr>
        <p:spPr bwMode="auto">
          <a:xfrm>
            <a:off x="4810125" y="3781425"/>
            <a:ext cx="654050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5000"/>
              </a:lnSpc>
            </a:pPr>
            <a:r>
              <a:rPr lang="en-US" altLang="en-US" b="1"/>
              <a:t>AFC</a:t>
            </a:r>
          </a:p>
        </p:txBody>
      </p:sp>
    </p:spTree>
    <p:extLst>
      <p:ext uri="{BB962C8B-B14F-4D97-AF65-F5344CB8AC3E}">
        <p14:creationId xmlns:p14="http://schemas.microsoft.com/office/powerpoint/2010/main" val="883804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  <p:bldP spid="106" grpId="0"/>
      <p:bldP spid="107" grpId="0"/>
      <p:bldP spid="108" grpId="0" animBg="1"/>
      <p:bldP spid="109" grpId="0"/>
      <p:bldP spid="110" grpId="0" animBg="1"/>
      <p:bldP spid="1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20589C"/>
          </a:solidFill>
          <a:ln w="9525">
            <a:solidFill>
              <a:srgbClr val="20589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b="1">
              <a:latin typeface="Dotum" pitchFamily="34" charset="-127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sz="3600" b="1" smtClean="0">
                <a:solidFill>
                  <a:schemeClr val="bg1"/>
                </a:solidFill>
                <a:latin typeface="Tahoma" panose="020B0604030504040204" pitchFamily="34" charset="0"/>
              </a:rPr>
              <a:t>Marginal Cost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 rot="5400000">
            <a:off x="4457700" y="2200275"/>
            <a:ext cx="228600" cy="9144000"/>
          </a:xfrm>
          <a:prstGeom prst="rect">
            <a:avLst/>
          </a:prstGeom>
          <a:solidFill>
            <a:srgbClr val="522890"/>
          </a:solidFill>
          <a:ln w="9525">
            <a:solidFill>
              <a:srgbClr val="52289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17" name="Rectangle 6"/>
          <p:cNvSpPr>
            <a:spLocks noChangeArrowheads="1"/>
          </p:cNvSpPr>
          <p:nvPr/>
        </p:nvSpPr>
        <p:spPr bwMode="auto">
          <a:xfrm>
            <a:off x="0" y="6657975"/>
            <a:ext cx="4841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rgbClr val="FFFFFF"/>
                </a:solidFill>
              </a:rPr>
              <a:t>LO3</a:t>
            </a:r>
          </a:p>
        </p:txBody>
      </p:sp>
      <p:grpSp>
        <p:nvGrpSpPr>
          <p:cNvPr id="13318" name="Group 81"/>
          <p:cNvGrpSpPr>
            <a:grpSpLocks/>
          </p:cNvGrpSpPr>
          <p:nvPr/>
        </p:nvGrpSpPr>
        <p:grpSpPr bwMode="auto">
          <a:xfrm>
            <a:off x="1447800" y="1287463"/>
            <a:ext cx="5751513" cy="5045075"/>
            <a:chOff x="1497" y="821"/>
            <a:chExt cx="3623" cy="3178"/>
          </a:xfrm>
        </p:grpSpPr>
        <p:sp>
          <p:nvSpPr>
            <p:cNvPr id="13331" name="Text Box 5"/>
            <p:cNvSpPr txBox="1">
              <a:spLocks noChangeArrowheads="1"/>
            </p:cNvSpPr>
            <p:nvPr/>
          </p:nvSpPr>
          <p:spPr bwMode="auto">
            <a:xfrm rot="-5400000">
              <a:off x="1355" y="2246"/>
              <a:ext cx="5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b="1"/>
                <a:t>Costs</a:t>
              </a:r>
            </a:p>
          </p:txBody>
        </p:sp>
        <p:grpSp>
          <p:nvGrpSpPr>
            <p:cNvPr id="13332" name="Group 6"/>
            <p:cNvGrpSpPr>
              <a:grpSpLocks/>
            </p:cNvGrpSpPr>
            <p:nvPr/>
          </p:nvGrpSpPr>
          <p:grpSpPr bwMode="auto">
            <a:xfrm>
              <a:off x="2047" y="3765"/>
              <a:ext cx="2818" cy="214"/>
              <a:chOff x="2012" y="3569"/>
              <a:chExt cx="2818" cy="214"/>
            </a:xfrm>
          </p:grpSpPr>
          <p:sp>
            <p:nvSpPr>
              <p:cNvPr id="13361" name="Text Box 7"/>
              <p:cNvSpPr txBox="1">
                <a:spLocks noChangeArrowheads="1"/>
              </p:cNvSpPr>
              <p:nvPr/>
            </p:nvSpPr>
            <p:spPr bwMode="auto">
              <a:xfrm>
                <a:off x="2273" y="3571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600" b="1"/>
                  <a:t>1</a:t>
                </a:r>
              </a:p>
            </p:txBody>
          </p:sp>
          <p:sp>
            <p:nvSpPr>
              <p:cNvPr id="13362" name="Text Box 8"/>
              <p:cNvSpPr txBox="1">
                <a:spLocks noChangeArrowheads="1"/>
              </p:cNvSpPr>
              <p:nvPr/>
            </p:nvSpPr>
            <p:spPr bwMode="auto">
              <a:xfrm>
                <a:off x="2530" y="3571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600" b="1"/>
                  <a:t>2</a:t>
                </a:r>
              </a:p>
            </p:txBody>
          </p:sp>
          <p:sp>
            <p:nvSpPr>
              <p:cNvPr id="13363" name="Text Box 9"/>
              <p:cNvSpPr txBox="1">
                <a:spLocks noChangeArrowheads="1"/>
              </p:cNvSpPr>
              <p:nvPr/>
            </p:nvSpPr>
            <p:spPr bwMode="auto">
              <a:xfrm>
                <a:off x="2794" y="3571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600" b="1"/>
                  <a:t>3</a:t>
                </a:r>
              </a:p>
            </p:txBody>
          </p:sp>
          <p:sp>
            <p:nvSpPr>
              <p:cNvPr id="13364" name="Text Box 10"/>
              <p:cNvSpPr txBox="1">
                <a:spLocks noChangeArrowheads="1"/>
              </p:cNvSpPr>
              <p:nvPr/>
            </p:nvSpPr>
            <p:spPr bwMode="auto">
              <a:xfrm>
                <a:off x="3044" y="3571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600" b="1"/>
                  <a:t>4</a:t>
                </a:r>
              </a:p>
            </p:txBody>
          </p:sp>
          <p:sp>
            <p:nvSpPr>
              <p:cNvPr id="13365" name="Text Box 11"/>
              <p:cNvSpPr txBox="1">
                <a:spLocks noChangeArrowheads="1"/>
              </p:cNvSpPr>
              <p:nvPr/>
            </p:nvSpPr>
            <p:spPr bwMode="auto">
              <a:xfrm>
                <a:off x="3301" y="3571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600" b="1"/>
                  <a:t>5</a:t>
                </a:r>
              </a:p>
            </p:txBody>
          </p:sp>
          <p:sp>
            <p:nvSpPr>
              <p:cNvPr id="13366" name="Text Box 12"/>
              <p:cNvSpPr txBox="1">
                <a:spLocks noChangeArrowheads="1"/>
              </p:cNvSpPr>
              <p:nvPr/>
            </p:nvSpPr>
            <p:spPr bwMode="auto">
              <a:xfrm>
                <a:off x="3558" y="3571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600" b="1"/>
                  <a:t>6</a:t>
                </a:r>
              </a:p>
            </p:txBody>
          </p:sp>
          <p:sp>
            <p:nvSpPr>
              <p:cNvPr id="13367" name="Text Box 13"/>
              <p:cNvSpPr txBox="1">
                <a:spLocks noChangeArrowheads="1"/>
              </p:cNvSpPr>
              <p:nvPr/>
            </p:nvSpPr>
            <p:spPr bwMode="auto">
              <a:xfrm>
                <a:off x="3815" y="3571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600" b="1"/>
                  <a:t>7</a:t>
                </a:r>
              </a:p>
            </p:txBody>
          </p:sp>
          <p:sp>
            <p:nvSpPr>
              <p:cNvPr id="13368" name="Text Box 14"/>
              <p:cNvSpPr txBox="1">
                <a:spLocks noChangeArrowheads="1"/>
              </p:cNvSpPr>
              <p:nvPr/>
            </p:nvSpPr>
            <p:spPr bwMode="auto">
              <a:xfrm>
                <a:off x="4072" y="3571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600" b="1"/>
                  <a:t>8</a:t>
                </a:r>
              </a:p>
            </p:txBody>
          </p:sp>
          <p:sp>
            <p:nvSpPr>
              <p:cNvPr id="13369" name="Text Box 15"/>
              <p:cNvSpPr txBox="1">
                <a:spLocks noChangeArrowheads="1"/>
              </p:cNvSpPr>
              <p:nvPr/>
            </p:nvSpPr>
            <p:spPr bwMode="auto">
              <a:xfrm>
                <a:off x="4329" y="3571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600" b="1"/>
                  <a:t>9</a:t>
                </a:r>
              </a:p>
            </p:txBody>
          </p:sp>
          <p:sp>
            <p:nvSpPr>
              <p:cNvPr id="13370" name="Text Box 16"/>
              <p:cNvSpPr txBox="1">
                <a:spLocks noChangeArrowheads="1"/>
              </p:cNvSpPr>
              <p:nvPr/>
            </p:nvSpPr>
            <p:spPr bwMode="auto">
              <a:xfrm>
                <a:off x="4572" y="3569"/>
                <a:ext cx="25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600" b="1"/>
                  <a:t>10</a:t>
                </a:r>
              </a:p>
            </p:txBody>
          </p:sp>
          <p:sp>
            <p:nvSpPr>
              <p:cNvPr id="13371" name="Text Box 17"/>
              <p:cNvSpPr txBox="1">
                <a:spLocks noChangeArrowheads="1"/>
              </p:cNvSpPr>
              <p:nvPr/>
            </p:nvSpPr>
            <p:spPr bwMode="auto">
              <a:xfrm>
                <a:off x="2012" y="3569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600" b="1"/>
                  <a:t>0</a:t>
                </a:r>
              </a:p>
            </p:txBody>
          </p:sp>
        </p:grpSp>
        <p:grpSp>
          <p:nvGrpSpPr>
            <p:cNvPr id="13333" name="Group 19"/>
            <p:cNvGrpSpPr>
              <a:grpSpLocks/>
            </p:cNvGrpSpPr>
            <p:nvPr/>
          </p:nvGrpSpPr>
          <p:grpSpPr bwMode="auto">
            <a:xfrm>
              <a:off x="2147" y="930"/>
              <a:ext cx="2823" cy="2833"/>
              <a:chOff x="2112" y="1980"/>
              <a:chExt cx="2823" cy="1510"/>
            </a:xfrm>
          </p:grpSpPr>
          <p:sp>
            <p:nvSpPr>
              <p:cNvPr id="13349" name="Line 20"/>
              <p:cNvSpPr>
                <a:spLocks noChangeShapeType="1"/>
              </p:cNvSpPr>
              <p:nvPr/>
            </p:nvSpPr>
            <p:spPr bwMode="auto">
              <a:xfrm>
                <a:off x="2112" y="1980"/>
                <a:ext cx="0" cy="1510"/>
              </a:xfrm>
              <a:prstGeom prst="line">
                <a:avLst/>
              </a:prstGeom>
              <a:noFill/>
              <a:ln w="19050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0" name="Line 21"/>
              <p:cNvSpPr>
                <a:spLocks noChangeShapeType="1"/>
              </p:cNvSpPr>
              <p:nvPr/>
            </p:nvSpPr>
            <p:spPr bwMode="auto">
              <a:xfrm>
                <a:off x="2368" y="1980"/>
                <a:ext cx="0" cy="1510"/>
              </a:xfrm>
              <a:prstGeom prst="line">
                <a:avLst/>
              </a:prstGeom>
              <a:noFill/>
              <a:ln w="19050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1" name="Line 22"/>
              <p:cNvSpPr>
                <a:spLocks noChangeShapeType="1"/>
              </p:cNvSpPr>
              <p:nvPr/>
            </p:nvSpPr>
            <p:spPr bwMode="auto">
              <a:xfrm>
                <a:off x="2625" y="1980"/>
                <a:ext cx="0" cy="1510"/>
              </a:xfrm>
              <a:prstGeom prst="line">
                <a:avLst/>
              </a:prstGeom>
              <a:noFill/>
              <a:ln w="19050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2" name="Line 23"/>
              <p:cNvSpPr>
                <a:spLocks noChangeShapeType="1"/>
              </p:cNvSpPr>
              <p:nvPr/>
            </p:nvSpPr>
            <p:spPr bwMode="auto">
              <a:xfrm>
                <a:off x="2881" y="1980"/>
                <a:ext cx="0" cy="1510"/>
              </a:xfrm>
              <a:prstGeom prst="line">
                <a:avLst/>
              </a:prstGeom>
              <a:noFill/>
              <a:ln w="19050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3" name="Line 24"/>
              <p:cNvSpPr>
                <a:spLocks noChangeShapeType="1"/>
              </p:cNvSpPr>
              <p:nvPr/>
            </p:nvSpPr>
            <p:spPr bwMode="auto">
              <a:xfrm>
                <a:off x="3138" y="1980"/>
                <a:ext cx="0" cy="1510"/>
              </a:xfrm>
              <a:prstGeom prst="line">
                <a:avLst/>
              </a:prstGeom>
              <a:noFill/>
              <a:ln w="19050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4" name="Line 25"/>
              <p:cNvSpPr>
                <a:spLocks noChangeShapeType="1"/>
              </p:cNvSpPr>
              <p:nvPr/>
            </p:nvSpPr>
            <p:spPr bwMode="auto">
              <a:xfrm>
                <a:off x="3394" y="1980"/>
                <a:ext cx="0" cy="1510"/>
              </a:xfrm>
              <a:prstGeom prst="line">
                <a:avLst/>
              </a:prstGeom>
              <a:noFill/>
              <a:ln w="19050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5" name="Line 26"/>
              <p:cNvSpPr>
                <a:spLocks noChangeShapeType="1"/>
              </p:cNvSpPr>
              <p:nvPr/>
            </p:nvSpPr>
            <p:spPr bwMode="auto">
              <a:xfrm>
                <a:off x="3650" y="1980"/>
                <a:ext cx="0" cy="1510"/>
              </a:xfrm>
              <a:prstGeom prst="line">
                <a:avLst/>
              </a:prstGeom>
              <a:noFill/>
              <a:ln w="19050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6" name="Line 27"/>
              <p:cNvSpPr>
                <a:spLocks noChangeShapeType="1"/>
              </p:cNvSpPr>
              <p:nvPr/>
            </p:nvSpPr>
            <p:spPr bwMode="auto">
              <a:xfrm>
                <a:off x="3907" y="1980"/>
                <a:ext cx="0" cy="1510"/>
              </a:xfrm>
              <a:prstGeom prst="line">
                <a:avLst/>
              </a:prstGeom>
              <a:noFill/>
              <a:ln w="19050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7" name="Line 28"/>
              <p:cNvSpPr>
                <a:spLocks noChangeShapeType="1"/>
              </p:cNvSpPr>
              <p:nvPr/>
            </p:nvSpPr>
            <p:spPr bwMode="auto">
              <a:xfrm>
                <a:off x="4163" y="1980"/>
                <a:ext cx="0" cy="1510"/>
              </a:xfrm>
              <a:prstGeom prst="line">
                <a:avLst/>
              </a:prstGeom>
              <a:noFill/>
              <a:ln w="19050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8" name="Line 29"/>
              <p:cNvSpPr>
                <a:spLocks noChangeShapeType="1"/>
              </p:cNvSpPr>
              <p:nvPr/>
            </p:nvSpPr>
            <p:spPr bwMode="auto">
              <a:xfrm>
                <a:off x="4422" y="1980"/>
                <a:ext cx="0" cy="1510"/>
              </a:xfrm>
              <a:prstGeom prst="line">
                <a:avLst/>
              </a:prstGeom>
              <a:noFill/>
              <a:ln w="19050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9" name="Line 30"/>
              <p:cNvSpPr>
                <a:spLocks noChangeShapeType="1"/>
              </p:cNvSpPr>
              <p:nvPr/>
            </p:nvSpPr>
            <p:spPr bwMode="auto">
              <a:xfrm>
                <a:off x="4678" y="1980"/>
                <a:ext cx="0" cy="1510"/>
              </a:xfrm>
              <a:prstGeom prst="line">
                <a:avLst/>
              </a:prstGeom>
              <a:noFill/>
              <a:ln w="19050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0" name="Line 31"/>
              <p:cNvSpPr>
                <a:spLocks noChangeShapeType="1"/>
              </p:cNvSpPr>
              <p:nvPr/>
            </p:nvSpPr>
            <p:spPr bwMode="auto">
              <a:xfrm>
                <a:off x="4935" y="1980"/>
                <a:ext cx="0" cy="1510"/>
              </a:xfrm>
              <a:prstGeom prst="line">
                <a:avLst/>
              </a:prstGeom>
              <a:noFill/>
              <a:ln w="19050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334" name="Group 80"/>
            <p:cNvGrpSpPr>
              <a:grpSpLocks/>
            </p:cNvGrpSpPr>
            <p:nvPr/>
          </p:nvGrpSpPr>
          <p:grpSpPr bwMode="auto">
            <a:xfrm>
              <a:off x="2148" y="925"/>
              <a:ext cx="2827" cy="2832"/>
              <a:chOff x="2148" y="925"/>
              <a:chExt cx="2827" cy="2832"/>
            </a:xfrm>
          </p:grpSpPr>
          <p:sp>
            <p:nvSpPr>
              <p:cNvPr id="13344" name="Line 33"/>
              <p:cNvSpPr>
                <a:spLocks noChangeShapeType="1"/>
              </p:cNvSpPr>
              <p:nvPr/>
            </p:nvSpPr>
            <p:spPr bwMode="auto">
              <a:xfrm rot="-5400000">
                <a:off x="3562" y="2343"/>
                <a:ext cx="0" cy="2827"/>
              </a:xfrm>
              <a:prstGeom prst="line">
                <a:avLst/>
              </a:prstGeom>
              <a:noFill/>
              <a:ln w="19050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45" name="Line 35"/>
              <p:cNvSpPr>
                <a:spLocks noChangeShapeType="1"/>
              </p:cNvSpPr>
              <p:nvPr/>
            </p:nvSpPr>
            <p:spPr bwMode="auto">
              <a:xfrm rot="-5400000">
                <a:off x="3562" y="1635"/>
                <a:ext cx="0" cy="2827"/>
              </a:xfrm>
              <a:prstGeom prst="line">
                <a:avLst/>
              </a:prstGeom>
              <a:noFill/>
              <a:ln w="19050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46" name="Line 37"/>
              <p:cNvSpPr>
                <a:spLocks noChangeShapeType="1"/>
              </p:cNvSpPr>
              <p:nvPr/>
            </p:nvSpPr>
            <p:spPr bwMode="auto">
              <a:xfrm rot="-5400000">
                <a:off x="3562" y="926"/>
                <a:ext cx="0" cy="2827"/>
              </a:xfrm>
              <a:prstGeom prst="line">
                <a:avLst/>
              </a:prstGeom>
              <a:noFill/>
              <a:ln w="19050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47" name="Line 39"/>
              <p:cNvSpPr>
                <a:spLocks noChangeShapeType="1"/>
              </p:cNvSpPr>
              <p:nvPr/>
            </p:nvSpPr>
            <p:spPr bwMode="auto">
              <a:xfrm rot="-5400000">
                <a:off x="3562" y="219"/>
                <a:ext cx="0" cy="2827"/>
              </a:xfrm>
              <a:prstGeom prst="line">
                <a:avLst/>
              </a:prstGeom>
              <a:noFill/>
              <a:ln w="19050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48" name="Line 41"/>
              <p:cNvSpPr>
                <a:spLocks noChangeShapeType="1"/>
              </p:cNvSpPr>
              <p:nvPr/>
            </p:nvSpPr>
            <p:spPr bwMode="auto">
              <a:xfrm rot="-5400000">
                <a:off x="3562" y="-489"/>
                <a:ext cx="0" cy="2827"/>
              </a:xfrm>
              <a:prstGeom prst="line">
                <a:avLst/>
              </a:prstGeom>
              <a:noFill/>
              <a:ln w="19050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335" name="Group 45"/>
            <p:cNvGrpSpPr>
              <a:grpSpLocks/>
            </p:cNvGrpSpPr>
            <p:nvPr/>
          </p:nvGrpSpPr>
          <p:grpSpPr bwMode="auto">
            <a:xfrm>
              <a:off x="2141" y="924"/>
              <a:ext cx="2839" cy="2833"/>
              <a:chOff x="2106" y="658"/>
              <a:chExt cx="2839" cy="2833"/>
            </a:xfrm>
          </p:grpSpPr>
          <p:sp>
            <p:nvSpPr>
              <p:cNvPr id="13342" name="Line 46"/>
              <p:cNvSpPr>
                <a:spLocks noChangeShapeType="1"/>
              </p:cNvSpPr>
              <p:nvPr/>
            </p:nvSpPr>
            <p:spPr bwMode="auto">
              <a:xfrm>
                <a:off x="2113" y="3484"/>
                <a:ext cx="28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43" name="Line 47"/>
              <p:cNvSpPr>
                <a:spLocks noChangeShapeType="1"/>
              </p:cNvSpPr>
              <p:nvPr/>
            </p:nvSpPr>
            <p:spPr bwMode="auto">
              <a:xfrm>
                <a:off x="2106" y="658"/>
                <a:ext cx="0" cy="28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336" name="Text Box 48"/>
            <p:cNvSpPr txBox="1">
              <a:spLocks noChangeArrowheads="1"/>
            </p:cNvSpPr>
            <p:nvPr/>
          </p:nvSpPr>
          <p:spPr bwMode="auto">
            <a:xfrm>
              <a:off x="4892" y="3768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b="1" i="1"/>
                <a:t>Q</a:t>
              </a:r>
            </a:p>
          </p:txBody>
        </p:sp>
        <p:grpSp>
          <p:nvGrpSpPr>
            <p:cNvPr id="13337" name="Group 78"/>
            <p:cNvGrpSpPr>
              <a:grpSpLocks/>
            </p:cNvGrpSpPr>
            <p:nvPr/>
          </p:nvGrpSpPr>
          <p:grpSpPr bwMode="auto">
            <a:xfrm>
              <a:off x="1754" y="821"/>
              <a:ext cx="400" cy="2338"/>
              <a:chOff x="1754" y="821"/>
              <a:chExt cx="400" cy="2338"/>
            </a:xfrm>
          </p:grpSpPr>
          <p:sp>
            <p:nvSpPr>
              <p:cNvPr id="13338" name="Text Box 51"/>
              <p:cNvSpPr txBox="1">
                <a:spLocks noChangeArrowheads="1"/>
              </p:cNvSpPr>
              <p:nvPr/>
            </p:nvSpPr>
            <p:spPr bwMode="auto">
              <a:xfrm>
                <a:off x="1896" y="2947"/>
                <a:ext cx="25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600" b="1"/>
                  <a:t>50</a:t>
                </a:r>
              </a:p>
            </p:txBody>
          </p:sp>
          <p:sp>
            <p:nvSpPr>
              <p:cNvPr id="13339" name="Text Box 53"/>
              <p:cNvSpPr txBox="1">
                <a:spLocks noChangeArrowheads="1"/>
              </p:cNvSpPr>
              <p:nvPr/>
            </p:nvSpPr>
            <p:spPr bwMode="auto">
              <a:xfrm>
                <a:off x="1825" y="2229"/>
                <a:ext cx="32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600" b="1"/>
                  <a:t>100</a:t>
                </a:r>
              </a:p>
            </p:txBody>
          </p:sp>
          <p:sp>
            <p:nvSpPr>
              <p:cNvPr id="13340" name="Text Box 55"/>
              <p:cNvSpPr txBox="1">
                <a:spLocks noChangeArrowheads="1"/>
              </p:cNvSpPr>
              <p:nvPr/>
            </p:nvSpPr>
            <p:spPr bwMode="auto">
              <a:xfrm>
                <a:off x="1825" y="1525"/>
                <a:ext cx="32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600" b="1"/>
                  <a:t>150</a:t>
                </a:r>
              </a:p>
            </p:txBody>
          </p:sp>
          <p:sp>
            <p:nvSpPr>
              <p:cNvPr id="13341" name="Text Box 57"/>
              <p:cNvSpPr txBox="1">
                <a:spLocks noChangeArrowheads="1"/>
              </p:cNvSpPr>
              <p:nvPr/>
            </p:nvSpPr>
            <p:spPr bwMode="auto">
              <a:xfrm>
                <a:off x="1754" y="821"/>
                <a:ext cx="40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600" b="1"/>
                  <a:t>$200</a:t>
                </a:r>
              </a:p>
            </p:txBody>
          </p:sp>
        </p:grpSp>
      </p:grpSp>
      <p:sp>
        <p:nvSpPr>
          <p:cNvPr id="13319" name="Freeform 84"/>
          <p:cNvSpPr>
            <a:spLocks/>
          </p:cNvSpPr>
          <p:nvPr/>
        </p:nvSpPr>
        <p:spPr bwMode="auto">
          <a:xfrm>
            <a:off x="2898775" y="3805238"/>
            <a:ext cx="3636963" cy="511175"/>
          </a:xfrm>
          <a:custGeom>
            <a:avLst/>
            <a:gdLst>
              <a:gd name="T0" fmla="*/ 0 w 2291"/>
              <a:gd name="T1" fmla="*/ 2147483647 h 322"/>
              <a:gd name="T2" fmla="*/ 2147483647 w 2291"/>
              <a:gd name="T3" fmla="*/ 2147483647 h 322"/>
              <a:gd name="T4" fmla="*/ 2147483647 w 2291"/>
              <a:gd name="T5" fmla="*/ 0 h 322"/>
              <a:gd name="T6" fmla="*/ 0 60000 65536"/>
              <a:gd name="T7" fmla="*/ 0 60000 65536"/>
              <a:gd name="T8" fmla="*/ 0 60000 65536"/>
              <a:gd name="T9" fmla="*/ 0 w 2291"/>
              <a:gd name="T10" fmla="*/ 0 h 322"/>
              <a:gd name="T11" fmla="*/ 2291 w 2291"/>
              <a:gd name="T12" fmla="*/ 322 h 32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91" h="322">
                <a:moveTo>
                  <a:pt x="0" y="41"/>
                </a:moveTo>
                <a:cubicBezTo>
                  <a:pt x="310" y="181"/>
                  <a:pt x="620" y="322"/>
                  <a:pt x="1002" y="315"/>
                </a:cubicBezTo>
                <a:cubicBezTo>
                  <a:pt x="1384" y="308"/>
                  <a:pt x="1837" y="154"/>
                  <a:pt x="2291" y="0"/>
                </a:cubicBezTo>
              </a:path>
            </a:pathLst>
          </a:custGeom>
          <a:noFill/>
          <a:ln w="57150">
            <a:solidFill>
              <a:srgbClr val="CC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0" name="Freeform 85"/>
          <p:cNvSpPr>
            <a:spLocks/>
          </p:cNvSpPr>
          <p:nvPr/>
        </p:nvSpPr>
        <p:spPr bwMode="auto">
          <a:xfrm>
            <a:off x="2855913" y="1682750"/>
            <a:ext cx="3668712" cy="2252663"/>
          </a:xfrm>
          <a:custGeom>
            <a:avLst/>
            <a:gdLst>
              <a:gd name="T0" fmla="*/ 0 w 2311"/>
              <a:gd name="T1" fmla="*/ 0 h 1419"/>
              <a:gd name="T2" fmla="*/ 2147483647 w 2311"/>
              <a:gd name="T3" fmla="*/ 2147483647 h 1419"/>
              <a:gd name="T4" fmla="*/ 2147483647 w 2311"/>
              <a:gd name="T5" fmla="*/ 2147483647 h 1419"/>
              <a:gd name="T6" fmla="*/ 2147483647 w 2311"/>
              <a:gd name="T7" fmla="*/ 2147483647 h 1419"/>
              <a:gd name="T8" fmla="*/ 2147483647 w 2311"/>
              <a:gd name="T9" fmla="*/ 2147483647 h 1419"/>
              <a:gd name="T10" fmla="*/ 2147483647 w 2311"/>
              <a:gd name="T11" fmla="*/ 2147483647 h 141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311"/>
              <a:gd name="T19" fmla="*/ 0 h 1419"/>
              <a:gd name="T20" fmla="*/ 2311 w 2311"/>
              <a:gd name="T21" fmla="*/ 1419 h 141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311" h="1419">
                <a:moveTo>
                  <a:pt x="0" y="0"/>
                </a:moveTo>
                <a:cubicBezTo>
                  <a:pt x="88" y="237"/>
                  <a:pt x="177" y="475"/>
                  <a:pt x="261" y="651"/>
                </a:cubicBezTo>
                <a:cubicBezTo>
                  <a:pt x="345" y="827"/>
                  <a:pt x="421" y="953"/>
                  <a:pt x="507" y="1056"/>
                </a:cubicBezTo>
                <a:cubicBezTo>
                  <a:pt x="593" y="1159"/>
                  <a:pt x="621" y="1210"/>
                  <a:pt x="775" y="1268"/>
                </a:cubicBezTo>
                <a:cubicBezTo>
                  <a:pt x="929" y="1326"/>
                  <a:pt x="1177" y="1419"/>
                  <a:pt x="1433" y="1405"/>
                </a:cubicBezTo>
                <a:cubicBezTo>
                  <a:pt x="1689" y="1391"/>
                  <a:pt x="2000" y="1288"/>
                  <a:pt x="2311" y="1186"/>
                </a:cubicBezTo>
              </a:path>
            </a:pathLst>
          </a:cu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7" name="Freeform 83"/>
          <p:cNvSpPr>
            <a:spLocks/>
          </p:cNvSpPr>
          <p:nvPr/>
        </p:nvSpPr>
        <p:spPr bwMode="auto">
          <a:xfrm>
            <a:off x="2921000" y="2400300"/>
            <a:ext cx="3603625" cy="2030413"/>
          </a:xfrm>
          <a:custGeom>
            <a:avLst/>
            <a:gdLst>
              <a:gd name="T0" fmla="*/ 0 w 2270"/>
              <a:gd name="T1" fmla="*/ 2147483647 h 1279"/>
              <a:gd name="T2" fmla="*/ 2147483647 w 2270"/>
              <a:gd name="T3" fmla="*/ 2147483647 h 1279"/>
              <a:gd name="T4" fmla="*/ 2147483647 w 2270"/>
              <a:gd name="T5" fmla="*/ 2147483647 h 1279"/>
              <a:gd name="T6" fmla="*/ 2147483647 w 2270"/>
              <a:gd name="T7" fmla="*/ 0 h 1279"/>
              <a:gd name="T8" fmla="*/ 0 60000 65536"/>
              <a:gd name="T9" fmla="*/ 0 60000 65536"/>
              <a:gd name="T10" fmla="*/ 0 60000 65536"/>
              <a:gd name="T11" fmla="*/ 0 60000 65536"/>
              <a:gd name="T12" fmla="*/ 0 w 2270"/>
              <a:gd name="T13" fmla="*/ 0 h 1279"/>
              <a:gd name="T14" fmla="*/ 2270 w 2270"/>
              <a:gd name="T15" fmla="*/ 1279 h 12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70" h="1279">
                <a:moveTo>
                  <a:pt x="0" y="919"/>
                </a:moveTo>
                <a:cubicBezTo>
                  <a:pt x="242" y="1099"/>
                  <a:pt x="484" y="1279"/>
                  <a:pt x="734" y="1269"/>
                </a:cubicBezTo>
                <a:cubicBezTo>
                  <a:pt x="984" y="1259"/>
                  <a:pt x="1246" y="1069"/>
                  <a:pt x="1502" y="857"/>
                </a:cubicBezTo>
                <a:cubicBezTo>
                  <a:pt x="1758" y="645"/>
                  <a:pt x="2014" y="322"/>
                  <a:pt x="2270" y="0"/>
                </a:cubicBezTo>
              </a:path>
            </a:pathLst>
          </a:custGeom>
          <a:noFill/>
          <a:ln w="57150">
            <a:solidFill>
              <a:srgbClr val="0099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2" name="Freeform 82"/>
          <p:cNvSpPr>
            <a:spLocks/>
          </p:cNvSpPr>
          <p:nvPr/>
        </p:nvSpPr>
        <p:spPr bwMode="auto">
          <a:xfrm>
            <a:off x="2855913" y="3641725"/>
            <a:ext cx="3668712" cy="2046288"/>
          </a:xfrm>
          <a:custGeom>
            <a:avLst/>
            <a:gdLst>
              <a:gd name="T0" fmla="*/ 0 w 2311"/>
              <a:gd name="T1" fmla="*/ 0 h 1289"/>
              <a:gd name="T2" fmla="*/ 2147483647 w 2311"/>
              <a:gd name="T3" fmla="*/ 2147483647 h 1289"/>
              <a:gd name="T4" fmla="*/ 2147483647 w 2311"/>
              <a:gd name="T5" fmla="*/ 2147483647 h 1289"/>
              <a:gd name="T6" fmla="*/ 2147483647 w 2311"/>
              <a:gd name="T7" fmla="*/ 2147483647 h 1289"/>
              <a:gd name="T8" fmla="*/ 0 60000 65536"/>
              <a:gd name="T9" fmla="*/ 0 60000 65536"/>
              <a:gd name="T10" fmla="*/ 0 60000 65536"/>
              <a:gd name="T11" fmla="*/ 0 60000 65536"/>
              <a:gd name="T12" fmla="*/ 0 w 2311"/>
              <a:gd name="T13" fmla="*/ 0 h 1289"/>
              <a:gd name="T14" fmla="*/ 2311 w 2311"/>
              <a:gd name="T15" fmla="*/ 1289 h 12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11" h="1289">
                <a:moveTo>
                  <a:pt x="0" y="0"/>
                </a:moveTo>
                <a:cubicBezTo>
                  <a:pt x="63" y="284"/>
                  <a:pt x="126" y="569"/>
                  <a:pt x="254" y="747"/>
                </a:cubicBezTo>
                <a:cubicBezTo>
                  <a:pt x="382" y="925"/>
                  <a:pt x="425" y="980"/>
                  <a:pt x="768" y="1070"/>
                </a:cubicBezTo>
                <a:cubicBezTo>
                  <a:pt x="1111" y="1160"/>
                  <a:pt x="1711" y="1224"/>
                  <a:pt x="2311" y="1289"/>
                </a:cubicBezTo>
              </a:path>
            </a:pathLst>
          </a:cu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3" name="Text Box 86"/>
          <p:cNvSpPr txBox="1">
            <a:spLocks noChangeArrowheads="1"/>
          </p:cNvSpPr>
          <p:nvPr/>
        </p:nvSpPr>
        <p:spPr bwMode="auto">
          <a:xfrm>
            <a:off x="6467475" y="5507038"/>
            <a:ext cx="654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AFC</a:t>
            </a:r>
          </a:p>
        </p:txBody>
      </p:sp>
      <p:sp>
        <p:nvSpPr>
          <p:cNvPr id="17420" name="Text Box 90"/>
          <p:cNvSpPr txBox="1">
            <a:spLocks noChangeArrowheads="1"/>
          </p:cNvSpPr>
          <p:nvPr/>
        </p:nvSpPr>
        <p:spPr bwMode="auto">
          <a:xfrm>
            <a:off x="6496050" y="2133600"/>
            <a:ext cx="539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MC</a:t>
            </a:r>
          </a:p>
        </p:txBody>
      </p:sp>
      <p:sp>
        <p:nvSpPr>
          <p:cNvPr id="13325" name="Text Box 91"/>
          <p:cNvSpPr txBox="1">
            <a:spLocks noChangeArrowheads="1"/>
          </p:cNvSpPr>
          <p:nvPr/>
        </p:nvSpPr>
        <p:spPr bwMode="auto">
          <a:xfrm>
            <a:off x="6494463" y="3336925"/>
            <a:ext cx="654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ATC</a:t>
            </a:r>
          </a:p>
        </p:txBody>
      </p:sp>
      <p:sp>
        <p:nvSpPr>
          <p:cNvPr id="13326" name="Text Box 92"/>
          <p:cNvSpPr txBox="1">
            <a:spLocks noChangeArrowheads="1"/>
          </p:cNvSpPr>
          <p:nvPr/>
        </p:nvSpPr>
        <p:spPr bwMode="auto">
          <a:xfrm>
            <a:off x="6492875" y="3621088"/>
            <a:ext cx="666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AVC</a:t>
            </a:r>
          </a:p>
        </p:txBody>
      </p:sp>
      <p:sp>
        <p:nvSpPr>
          <p:cNvPr id="13327" name="AutoShape 93"/>
          <p:cNvSpPr>
            <a:spLocks/>
          </p:cNvSpPr>
          <p:nvPr/>
        </p:nvSpPr>
        <p:spPr bwMode="auto">
          <a:xfrm flipH="1">
            <a:off x="4519613" y="4335463"/>
            <a:ext cx="284162" cy="1557337"/>
          </a:xfrm>
          <a:prstGeom prst="leftBrace">
            <a:avLst>
              <a:gd name="adj1" fmla="val 4567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3328" name="Text Box 94"/>
          <p:cNvSpPr txBox="1">
            <a:spLocks noChangeArrowheads="1"/>
          </p:cNvSpPr>
          <p:nvPr/>
        </p:nvSpPr>
        <p:spPr bwMode="auto">
          <a:xfrm>
            <a:off x="4781550" y="4956175"/>
            <a:ext cx="666750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5000"/>
              </a:lnSpc>
            </a:pPr>
            <a:r>
              <a:rPr lang="en-US" altLang="en-US" b="1"/>
              <a:t>AVC</a:t>
            </a:r>
          </a:p>
        </p:txBody>
      </p:sp>
      <p:sp>
        <p:nvSpPr>
          <p:cNvPr id="13329" name="AutoShape 95"/>
          <p:cNvSpPr>
            <a:spLocks/>
          </p:cNvSpPr>
          <p:nvPr/>
        </p:nvSpPr>
        <p:spPr bwMode="auto">
          <a:xfrm flipH="1">
            <a:off x="4516438" y="3832225"/>
            <a:ext cx="284162" cy="457200"/>
          </a:xfrm>
          <a:prstGeom prst="leftBrace">
            <a:avLst>
              <a:gd name="adj1" fmla="val 13408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3330" name="Text Box 96"/>
          <p:cNvSpPr txBox="1">
            <a:spLocks noChangeArrowheads="1"/>
          </p:cNvSpPr>
          <p:nvPr/>
        </p:nvSpPr>
        <p:spPr bwMode="auto">
          <a:xfrm>
            <a:off x="4784725" y="3925888"/>
            <a:ext cx="654050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5000"/>
              </a:lnSpc>
            </a:pPr>
            <a:r>
              <a:rPr lang="en-US" altLang="en-US" b="1"/>
              <a:t>AFC</a:t>
            </a:r>
          </a:p>
        </p:txBody>
      </p:sp>
    </p:spTree>
    <p:extLst>
      <p:ext uri="{BB962C8B-B14F-4D97-AF65-F5344CB8AC3E}">
        <p14:creationId xmlns:p14="http://schemas.microsoft.com/office/powerpoint/2010/main" val="94003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7" descr="gridlin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886200"/>
            <a:ext cx="53340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26" descr="gridlin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914400"/>
            <a:ext cx="5334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20589C"/>
          </a:solidFill>
          <a:ln w="9525">
            <a:solidFill>
              <a:srgbClr val="20589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b="1">
              <a:latin typeface="Dotum" pitchFamily="34" charset="-127"/>
            </a:endParaRPr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sz="3600" b="1" smtClean="0">
                <a:solidFill>
                  <a:schemeClr val="bg1"/>
                </a:solidFill>
                <a:latin typeface="Tahoma" panose="020B0604030504040204" pitchFamily="34" charset="0"/>
              </a:rPr>
              <a:t>MC and Marginal Product</a:t>
            </a:r>
          </a:p>
        </p:txBody>
      </p:sp>
      <p:sp>
        <p:nvSpPr>
          <p:cNvPr id="14342" name="Rectangle 4"/>
          <p:cNvSpPr>
            <a:spLocks noChangeArrowheads="1"/>
          </p:cNvSpPr>
          <p:nvPr/>
        </p:nvSpPr>
        <p:spPr bwMode="auto">
          <a:xfrm rot="5400000">
            <a:off x="4457700" y="2171700"/>
            <a:ext cx="228600" cy="9144000"/>
          </a:xfrm>
          <a:prstGeom prst="rect">
            <a:avLst/>
          </a:prstGeom>
          <a:solidFill>
            <a:srgbClr val="522890"/>
          </a:solidFill>
          <a:ln w="9525">
            <a:solidFill>
              <a:srgbClr val="52289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3" name="Rectangle 6"/>
          <p:cNvSpPr>
            <a:spLocks noChangeArrowheads="1"/>
          </p:cNvSpPr>
          <p:nvPr/>
        </p:nvSpPr>
        <p:spPr bwMode="auto">
          <a:xfrm>
            <a:off x="0" y="6629400"/>
            <a:ext cx="4841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rgbClr val="FFFFFF"/>
                </a:solidFill>
              </a:rPr>
              <a:t>LO3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524000" y="944563"/>
            <a:ext cx="6089650" cy="5314950"/>
            <a:chOff x="1175" y="595"/>
            <a:chExt cx="3836" cy="3348"/>
          </a:xfrm>
          <a:noFill/>
        </p:grpSpPr>
        <p:sp>
          <p:nvSpPr>
            <p:cNvPr id="30" name="Rectangle 5"/>
            <p:cNvSpPr>
              <a:spLocks noChangeArrowheads="1"/>
            </p:cNvSpPr>
            <p:nvPr/>
          </p:nvSpPr>
          <p:spPr bwMode="auto">
            <a:xfrm>
              <a:off x="1665" y="595"/>
              <a:ext cx="3346" cy="150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1" name="Rectangle 6"/>
            <p:cNvSpPr>
              <a:spLocks noChangeArrowheads="1"/>
            </p:cNvSpPr>
            <p:nvPr/>
          </p:nvSpPr>
          <p:spPr bwMode="auto">
            <a:xfrm>
              <a:off x="1663" y="2441"/>
              <a:ext cx="3346" cy="150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" name="Text Box 11"/>
            <p:cNvSpPr txBox="1">
              <a:spLocks noChangeArrowheads="1"/>
            </p:cNvSpPr>
            <p:nvPr/>
          </p:nvSpPr>
          <p:spPr bwMode="auto">
            <a:xfrm rot="-5400000">
              <a:off x="657" y="1157"/>
              <a:ext cx="1402" cy="36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600" b="1">
                  <a:latin typeface="Arial" charset="0"/>
                </a:rPr>
                <a:t>Average Product and</a:t>
              </a:r>
            </a:p>
            <a:p>
              <a:pPr algn="ctr">
                <a:defRPr/>
              </a:pPr>
              <a:r>
                <a:rPr lang="en-US" sz="1600" b="1">
                  <a:latin typeface="Arial" charset="0"/>
                </a:rPr>
                <a:t>Marginal Product</a:t>
              </a:r>
            </a:p>
          </p:txBody>
        </p:sp>
        <p:sp>
          <p:nvSpPr>
            <p:cNvPr id="33" name="Text Box 12"/>
            <p:cNvSpPr txBox="1">
              <a:spLocks noChangeArrowheads="1"/>
            </p:cNvSpPr>
            <p:nvPr/>
          </p:nvSpPr>
          <p:spPr bwMode="auto">
            <a:xfrm rot="-5400000">
              <a:off x="957" y="3063"/>
              <a:ext cx="956" cy="2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600" b="1">
                  <a:latin typeface="Arial" charset="0"/>
                </a:rPr>
                <a:t>Cost (Dollars)</a:t>
              </a:r>
            </a:p>
          </p:txBody>
        </p:sp>
      </p:grpSp>
      <p:sp>
        <p:nvSpPr>
          <p:cNvPr id="34" name="Freeform 7"/>
          <p:cNvSpPr>
            <a:spLocks/>
          </p:cNvSpPr>
          <p:nvPr/>
        </p:nvSpPr>
        <p:spPr bwMode="auto">
          <a:xfrm>
            <a:off x="2565400" y="1227138"/>
            <a:ext cx="3581400" cy="1939925"/>
          </a:xfrm>
          <a:custGeom>
            <a:avLst/>
            <a:gdLst>
              <a:gd name="T0" fmla="*/ 0 w 2256"/>
              <a:gd name="T1" fmla="*/ 2147483647 h 1222"/>
              <a:gd name="T2" fmla="*/ 2147483647 w 2256"/>
              <a:gd name="T3" fmla="*/ 2147483647 h 1222"/>
              <a:gd name="T4" fmla="*/ 2147483647 w 2256"/>
              <a:gd name="T5" fmla="*/ 2147483647 h 1222"/>
              <a:gd name="T6" fmla="*/ 0 60000 65536"/>
              <a:gd name="T7" fmla="*/ 0 60000 65536"/>
              <a:gd name="T8" fmla="*/ 0 60000 65536"/>
              <a:gd name="T9" fmla="*/ 0 w 2256"/>
              <a:gd name="T10" fmla="*/ 0 h 1222"/>
              <a:gd name="T11" fmla="*/ 2256 w 2256"/>
              <a:gd name="T12" fmla="*/ 1222 h 122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56" h="1222">
                <a:moveTo>
                  <a:pt x="0" y="921"/>
                </a:moveTo>
                <a:cubicBezTo>
                  <a:pt x="288" y="460"/>
                  <a:pt x="577" y="0"/>
                  <a:pt x="953" y="50"/>
                </a:cubicBezTo>
                <a:cubicBezTo>
                  <a:pt x="1329" y="100"/>
                  <a:pt x="1792" y="661"/>
                  <a:pt x="2256" y="1222"/>
                </a:cubicBez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Freeform 8"/>
          <p:cNvSpPr>
            <a:spLocks/>
          </p:cNvSpPr>
          <p:nvPr/>
        </p:nvSpPr>
        <p:spPr bwMode="auto">
          <a:xfrm flipV="1">
            <a:off x="2573338" y="4090988"/>
            <a:ext cx="3581400" cy="1939925"/>
          </a:xfrm>
          <a:custGeom>
            <a:avLst/>
            <a:gdLst>
              <a:gd name="T0" fmla="*/ 0 w 2256"/>
              <a:gd name="T1" fmla="*/ 2147483647 h 1222"/>
              <a:gd name="T2" fmla="*/ 2147483647 w 2256"/>
              <a:gd name="T3" fmla="*/ 2147483647 h 1222"/>
              <a:gd name="T4" fmla="*/ 2147483647 w 2256"/>
              <a:gd name="T5" fmla="*/ 2147483647 h 1222"/>
              <a:gd name="T6" fmla="*/ 0 60000 65536"/>
              <a:gd name="T7" fmla="*/ 0 60000 65536"/>
              <a:gd name="T8" fmla="*/ 0 60000 65536"/>
              <a:gd name="T9" fmla="*/ 0 w 2256"/>
              <a:gd name="T10" fmla="*/ 0 h 1222"/>
              <a:gd name="T11" fmla="*/ 2256 w 2256"/>
              <a:gd name="T12" fmla="*/ 1222 h 122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56" h="1222">
                <a:moveTo>
                  <a:pt x="0" y="921"/>
                </a:moveTo>
                <a:cubicBezTo>
                  <a:pt x="288" y="460"/>
                  <a:pt x="577" y="0"/>
                  <a:pt x="953" y="50"/>
                </a:cubicBezTo>
                <a:cubicBezTo>
                  <a:pt x="1329" y="100"/>
                  <a:pt x="1792" y="661"/>
                  <a:pt x="2256" y="1222"/>
                </a:cubicBezTo>
              </a:path>
            </a:pathLst>
          </a:custGeom>
          <a:noFill/>
          <a:ln w="57150">
            <a:solidFill>
              <a:srgbClr val="0099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Freeform 9"/>
          <p:cNvSpPr>
            <a:spLocks/>
          </p:cNvSpPr>
          <p:nvPr/>
        </p:nvSpPr>
        <p:spPr bwMode="auto">
          <a:xfrm>
            <a:off x="2635250" y="1725613"/>
            <a:ext cx="4441825" cy="1276350"/>
          </a:xfrm>
          <a:custGeom>
            <a:avLst/>
            <a:gdLst>
              <a:gd name="T0" fmla="*/ 0 w 2887"/>
              <a:gd name="T1" fmla="*/ 2147483647 h 681"/>
              <a:gd name="T2" fmla="*/ 2147483647 w 2887"/>
              <a:gd name="T3" fmla="*/ 2147483647 h 681"/>
              <a:gd name="T4" fmla="*/ 2147483647 w 2887"/>
              <a:gd name="T5" fmla="*/ 2147483647 h 681"/>
              <a:gd name="T6" fmla="*/ 0 60000 65536"/>
              <a:gd name="T7" fmla="*/ 0 60000 65536"/>
              <a:gd name="T8" fmla="*/ 0 60000 65536"/>
              <a:gd name="T9" fmla="*/ 0 w 2887"/>
              <a:gd name="T10" fmla="*/ 0 h 681"/>
              <a:gd name="T11" fmla="*/ 2887 w 2887"/>
              <a:gd name="T12" fmla="*/ 681 h 68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7" h="681">
                <a:moveTo>
                  <a:pt x="0" y="681"/>
                </a:moveTo>
                <a:cubicBezTo>
                  <a:pt x="459" y="356"/>
                  <a:pt x="918" y="32"/>
                  <a:pt x="1399" y="16"/>
                </a:cubicBezTo>
                <a:cubicBezTo>
                  <a:pt x="1880" y="0"/>
                  <a:pt x="2383" y="292"/>
                  <a:pt x="2887" y="585"/>
                </a:cubicBezTo>
              </a:path>
            </a:pathLst>
          </a:custGeom>
          <a:noFill/>
          <a:ln w="571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10"/>
          <p:cNvSpPr>
            <a:spLocks/>
          </p:cNvSpPr>
          <p:nvPr/>
        </p:nvSpPr>
        <p:spPr bwMode="auto">
          <a:xfrm flipV="1">
            <a:off x="2632075" y="4267200"/>
            <a:ext cx="4441825" cy="1276350"/>
          </a:xfrm>
          <a:custGeom>
            <a:avLst/>
            <a:gdLst>
              <a:gd name="T0" fmla="*/ 0 w 2887"/>
              <a:gd name="T1" fmla="*/ 2147483647 h 681"/>
              <a:gd name="T2" fmla="*/ 2147483647 w 2887"/>
              <a:gd name="T3" fmla="*/ 2147483647 h 681"/>
              <a:gd name="T4" fmla="*/ 2147483647 w 2887"/>
              <a:gd name="T5" fmla="*/ 2147483647 h 681"/>
              <a:gd name="T6" fmla="*/ 0 60000 65536"/>
              <a:gd name="T7" fmla="*/ 0 60000 65536"/>
              <a:gd name="T8" fmla="*/ 0 60000 65536"/>
              <a:gd name="T9" fmla="*/ 0 w 2887"/>
              <a:gd name="T10" fmla="*/ 0 h 681"/>
              <a:gd name="T11" fmla="*/ 2887 w 2887"/>
              <a:gd name="T12" fmla="*/ 681 h 68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7" h="681">
                <a:moveTo>
                  <a:pt x="0" y="681"/>
                </a:moveTo>
                <a:cubicBezTo>
                  <a:pt x="459" y="356"/>
                  <a:pt x="918" y="32"/>
                  <a:pt x="1399" y="16"/>
                </a:cubicBezTo>
                <a:cubicBezTo>
                  <a:pt x="1880" y="0"/>
                  <a:pt x="2383" y="292"/>
                  <a:pt x="2887" y="585"/>
                </a:cubicBezTo>
              </a:path>
            </a:pathLst>
          </a:custGeom>
          <a:noFill/>
          <a:ln w="57150">
            <a:solidFill>
              <a:srgbClr val="CC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Text Box 13"/>
          <p:cNvSpPr txBox="1">
            <a:spLocks noChangeArrowheads="1"/>
          </p:cNvSpPr>
          <p:nvPr/>
        </p:nvSpPr>
        <p:spPr bwMode="auto">
          <a:xfrm>
            <a:off x="6162675" y="2932113"/>
            <a:ext cx="527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MP</a:t>
            </a:r>
          </a:p>
        </p:txBody>
      </p:sp>
      <p:sp>
        <p:nvSpPr>
          <p:cNvPr id="39" name="Text Box 14"/>
          <p:cNvSpPr txBox="1">
            <a:spLocks noChangeArrowheads="1"/>
          </p:cNvSpPr>
          <p:nvPr/>
        </p:nvSpPr>
        <p:spPr bwMode="auto">
          <a:xfrm>
            <a:off x="7037388" y="2640013"/>
            <a:ext cx="501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AP</a:t>
            </a:r>
          </a:p>
        </p:txBody>
      </p:sp>
      <p:sp>
        <p:nvSpPr>
          <p:cNvPr id="40" name="Text Box 15"/>
          <p:cNvSpPr txBox="1">
            <a:spLocks noChangeArrowheads="1"/>
          </p:cNvSpPr>
          <p:nvPr/>
        </p:nvSpPr>
        <p:spPr bwMode="auto">
          <a:xfrm>
            <a:off x="6137275" y="3884613"/>
            <a:ext cx="539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MC</a:t>
            </a:r>
          </a:p>
        </p:txBody>
      </p:sp>
      <p:sp>
        <p:nvSpPr>
          <p:cNvPr id="41" name="Text Box 16"/>
          <p:cNvSpPr txBox="1">
            <a:spLocks noChangeArrowheads="1"/>
          </p:cNvSpPr>
          <p:nvPr/>
        </p:nvSpPr>
        <p:spPr bwMode="auto">
          <a:xfrm>
            <a:off x="6900863" y="4103688"/>
            <a:ext cx="666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AVC</a:t>
            </a:r>
          </a:p>
        </p:txBody>
      </p:sp>
      <p:sp>
        <p:nvSpPr>
          <p:cNvPr id="42" name="Line 18"/>
          <p:cNvSpPr>
            <a:spLocks noChangeShapeType="1"/>
          </p:cNvSpPr>
          <p:nvPr/>
        </p:nvSpPr>
        <p:spPr bwMode="auto">
          <a:xfrm>
            <a:off x="3975100" y="1273175"/>
            <a:ext cx="0" cy="4986338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19"/>
          <p:cNvSpPr>
            <a:spLocks noChangeShapeType="1"/>
          </p:cNvSpPr>
          <p:nvPr/>
        </p:nvSpPr>
        <p:spPr bwMode="auto">
          <a:xfrm>
            <a:off x="4867275" y="1738313"/>
            <a:ext cx="0" cy="4529137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Oval 20"/>
          <p:cNvSpPr>
            <a:spLocks noChangeArrowheads="1"/>
          </p:cNvSpPr>
          <p:nvPr/>
        </p:nvSpPr>
        <p:spPr bwMode="auto">
          <a:xfrm>
            <a:off x="3903663" y="1241425"/>
            <a:ext cx="141287" cy="14128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5" name="Oval 21"/>
          <p:cNvSpPr>
            <a:spLocks noChangeArrowheads="1"/>
          </p:cNvSpPr>
          <p:nvPr/>
        </p:nvSpPr>
        <p:spPr bwMode="auto">
          <a:xfrm>
            <a:off x="4802188" y="1671638"/>
            <a:ext cx="141287" cy="14128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6" name="Oval 22"/>
          <p:cNvSpPr>
            <a:spLocks noChangeArrowheads="1"/>
          </p:cNvSpPr>
          <p:nvPr/>
        </p:nvSpPr>
        <p:spPr bwMode="auto">
          <a:xfrm>
            <a:off x="4803775" y="5432425"/>
            <a:ext cx="141288" cy="14128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7" name="Oval 23"/>
          <p:cNvSpPr>
            <a:spLocks noChangeArrowheads="1"/>
          </p:cNvSpPr>
          <p:nvPr/>
        </p:nvSpPr>
        <p:spPr bwMode="auto">
          <a:xfrm>
            <a:off x="3905250" y="5876925"/>
            <a:ext cx="141288" cy="14128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" name="Text Box 24"/>
          <p:cNvSpPr txBox="1">
            <a:spLocks noChangeArrowheads="1"/>
          </p:cNvSpPr>
          <p:nvPr/>
        </p:nvSpPr>
        <p:spPr bwMode="auto">
          <a:xfrm>
            <a:off x="5027613" y="6265863"/>
            <a:ext cx="19827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/>
              <a:t>Quantity of Output</a:t>
            </a:r>
          </a:p>
        </p:txBody>
      </p:sp>
      <p:sp>
        <p:nvSpPr>
          <p:cNvPr id="49" name="Text Box 25"/>
          <p:cNvSpPr txBox="1">
            <a:spLocks noChangeArrowheads="1"/>
          </p:cNvSpPr>
          <p:nvPr/>
        </p:nvSpPr>
        <p:spPr bwMode="auto">
          <a:xfrm>
            <a:off x="5024438" y="3340100"/>
            <a:ext cx="187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/>
              <a:t>Quantity of Labor</a:t>
            </a:r>
          </a:p>
          <a:p>
            <a:pPr eaLnBrk="1" hangingPunct="1"/>
            <a:r>
              <a:rPr lang="en-US" altLang="en-US" sz="1200" b="1"/>
              <a:t> </a:t>
            </a:r>
          </a:p>
        </p:txBody>
      </p:sp>
      <p:sp>
        <p:nvSpPr>
          <p:cNvPr id="50" name="Text Box 26"/>
          <p:cNvSpPr txBox="1">
            <a:spLocks noChangeArrowheads="1"/>
          </p:cNvSpPr>
          <p:nvPr/>
        </p:nvSpPr>
        <p:spPr bwMode="auto">
          <a:xfrm>
            <a:off x="5394325" y="941388"/>
            <a:ext cx="2228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000000"/>
                </a:solidFill>
              </a:rPr>
              <a:t>Production Curves</a:t>
            </a:r>
          </a:p>
        </p:txBody>
      </p:sp>
      <p:sp>
        <p:nvSpPr>
          <p:cNvPr id="51" name="Text Box 27"/>
          <p:cNvSpPr txBox="1">
            <a:spLocks noChangeArrowheads="1"/>
          </p:cNvSpPr>
          <p:nvPr/>
        </p:nvSpPr>
        <p:spPr bwMode="auto">
          <a:xfrm>
            <a:off x="6076950" y="5888038"/>
            <a:ext cx="1530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000000"/>
                </a:solidFill>
              </a:rPr>
              <a:t>Cost Curves</a:t>
            </a:r>
          </a:p>
        </p:txBody>
      </p:sp>
    </p:spTree>
    <p:extLst>
      <p:ext uri="{BB962C8B-B14F-4D97-AF65-F5344CB8AC3E}">
        <p14:creationId xmlns:p14="http://schemas.microsoft.com/office/powerpoint/2010/main" val="3907470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  <p:bldP spid="44" grpId="0" animBg="1"/>
      <p:bldP spid="45" grpId="0" animBg="1"/>
      <p:bldP spid="46" grpId="0" animBg="1"/>
      <p:bldP spid="47" grpId="0" animBg="1"/>
      <p:bldP spid="50" grpId="0"/>
      <p:bldP spid="5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the following table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52" t="38562" r="60893" b="21564"/>
          <a:stretch/>
        </p:blipFill>
        <p:spPr>
          <a:xfrm>
            <a:off x="708121" y="1453243"/>
            <a:ext cx="7727757" cy="5133824"/>
          </a:xfrm>
        </p:spPr>
      </p:pic>
    </p:spTree>
    <p:extLst>
      <p:ext uri="{BB962C8B-B14F-4D97-AF65-F5344CB8AC3E}">
        <p14:creationId xmlns:p14="http://schemas.microsoft.com/office/powerpoint/2010/main" val="198739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 with last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Plot the total, marginal, and average products and explain </a:t>
            </a:r>
            <a:r>
              <a:rPr lang="en-US" dirty="0" smtClean="0"/>
              <a:t>in detail </a:t>
            </a:r>
            <a:r>
              <a:rPr lang="en-US" dirty="0"/>
              <a:t>the relationship between each pair of curves</a:t>
            </a:r>
            <a:r>
              <a:rPr lang="en-US" dirty="0" smtClean="0"/>
              <a:t>.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Explain why </a:t>
            </a:r>
            <a:r>
              <a:rPr lang="en-US" dirty="0"/>
              <a:t>marginal product first rises, then declines, and </a:t>
            </a:r>
            <a:r>
              <a:rPr lang="en-US" dirty="0" smtClean="0"/>
              <a:t>ultimately becomes </a:t>
            </a:r>
            <a:r>
              <a:rPr lang="en-US" dirty="0"/>
              <a:t>negative</a:t>
            </a:r>
            <a:r>
              <a:rPr lang="en-US" dirty="0" smtClean="0"/>
              <a:t>.</a:t>
            </a:r>
          </a:p>
          <a:p>
            <a:pPr>
              <a:spcAft>
                <a:spcPts val="1200"/>
              </a:spcAft>
            </a:pPr>
            <a:r>
              <a:rPr lang="en-US" dirty="0"/>
              <a:t>What bearing does the law of </a:t>
            </a:r>
            <a:r>
              <a:rPr lang="en-US" dirty="0" smtClean="0"/>
              <a:t>diminishing returns </a:t>
            </a:r>
            <a:r>
              <a:rPr lang="en-US" dirty="0"/>
              <a:t>have on short-run costs</a:t>
            </a:r>
            <a:r>
              <a:rPr lang="en-US" dirty="0" smtClean="0"/>
              <a:t>?</a:t>
            </a:r>
          </a:p>
          <a:p>
            <a:pPr>
              <a:spcAft>
                <a:spcPts val="1200"/>
              </a:spcAft>
            </a:pPr>
            <a:r>
              <a:rPr lang="en-US" dirty="0"/>
              <a:t>Illustrate </a:t>
            </a:r>
            <a:r>
              <a:rPr lang="en-US" dirty="0" smtClean="0"/>
              <a:t>and explain </a:t>
            </a:r>
            <a:r>
              <a:rPr lang="en-US" dirty="0"/>
              <a:t>graphically.</a:t>
            </a:r>
          </a:p>
        </p:txBody>
      </p:sp>
    </p:spTree>
    <p:extLst>
      <p:ext uri="{BB962C8B-B14F-4D97-AF65-F5344CB8AC3E}">
        <p14:creationId xmlns:p14="http://schemas.microsoft.com/office/powerpoint/2010/main" val="618695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20589C"/>
          </a:solidFill>
          <a:ln w="9525">
            <a:solidFill>
              <a:srgbClr val="20589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 b="1">
              <a:latin typeface="Dotum" charset="-127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chemeClr val="bg1"/>
                </a:solidFill>
                <a:latin typeface="Tahoma" charset="0"/>
              </a:rPr>
              <a:t>Economic Costs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3438"/>
            <a:ext cx="8686800" cy="5355091"/>
          </a:xfrm>
        </p:spPr>
        <p:txBody>
          <a:bodyPr>
            <a:normAutofit/>
          </a:bodyPr>
          <a:lstStyle/>
          <a:p>
            <a:pPr eaLnBrk="1" hangingPunct="1">
              <a:buClr>
                <a:srgbClr val="3399FF"/>
              </a:buClr>
              <a:buSzPct val="125000"/>
            </a:pPr>
            <a:r>
              <a:rPr lang="en-US" altLang="en-US" sz="3000" dirty="0"/>
              <a:t>The payment that must be made to obtain and retain the services of a </a:t>
            </a:r>
            <a:r>
              <a:rPr lang="en-US" altLang="en-US" sz="3000" dirty="0" smtClean="0"/>
              <a:t>resource</a:t>
            </a:r>
          </a:p>
          <a:p>
            <a:pPr lvl="1">
              <a:buClr>
                <a:srgbClr val="3399FF"/>
              </a:buClr>
              <a:buSzPct val="125000"/>
            </a:pPr>
            <a:r>
              <a:rPr lang="en-US" sz="2800" dirty="0"/>
              <a:t>Economic costs = Explicit costs + Implicit costs</a:t>
            </a:r>
            <a:endParaRPr lang="en-US" altLang="en-US" dirty="0"/>
          </a:p>
          <a:p>
            <a:pPr eaLnBrk="1" hangingPunct="1">
              <a:buClr>
                <a:srgbClr val="3399FF"/>
              </a:buClr>
              <a:buSzPct val="125000"/>
            </a:pPr>
            <a:r>
              <a:rPr lang="en-US" altLang="en-US" sz="3000" dirty="0"/>
              <a:t>Explicit Costs</a:t>
            </a:r>
          </a:p>
          <a:p>
            <a:pPr lvl="1" eaLnBrk="1" hangingPunct="1">
              <a:buClr>
                <a:srgbClr val="3399FF"/>
              </a:buClr>
              <a:buSzPct val="125000"/>
              <a:buFont typeface="Arial" charset="0"/>
              <a:buChar char="•"/>
            </a:pPr>
            <a:r>
              <a:rPr lang="en-US" altLang="en-US" sz="2800" dirty="0"/>
              <a:t>Monetary payments</a:t>
            </a:r>
            <a:endParaRPr lang="en-US" altLang="en-US" sz="3200" dirty="0"/>
          </a:p>
          <a:p>
            <a:pPr eaLnBrk="1" hangingPunct="1">
              <a:buClr>
                <a:srgbClr val="3399FF"/>
              </a:buClr>
              <a:buSzPct val="125000"/>
            </a:pPr>
            <a:r>
              <a:rPr lang="en-US" altLang="en-US" sz="3000" dirty="0"/>
              <a:t>Implicit Costs</a:t>
            </a:r>
          </a:p>
          <a:p>
            <a:pPr lvl="1" eaLnBrk="1" hangingPunct="1">
              <a:buClr>
                <a:srgbClr val="3399FF"/>
              </a:buClr>
              <a:buSzPct val="125000"/>
              <a:buFont typeface="Arial" charset="0"/>
              <a:buChar char="•"/>
            </a:pPr>
            <a:r>
              <a:rPr lang="en-US" altLang="en-US" sz="2800" dirty="0"/>
              <a:t>Value of next best use</a:t>
            </a:r>
          </a:p>
          <a:p>
            <a:pPr lvl="1" eaLnBrk="1" hangingPunct="1">
              <a:buClr>
                <a:srgbClr val="3399FF"/>
              </a:buClr>
              <a:buSzPct val="125000"/>
              <a:buFont typeface="Arial" charset="0"/>
              <a:buChar char="•"/>
            </a:pPr>
            <a:r>
              <a:rPr lang="en-US" altLang="en-US" sz="2800" dirty="0"/>
              <a:t>Self-owned </a:t>
            </a:r>
            <a:r>
              <a:rPr lang="en-US" altLang="en-US" sz="2800" dirty="0" smtClean="0"/>
              <a:t>resources</a:t>
            </a:r>
            <a:endParaRPr lang="en-US" altLang="en-US" sz="2800" dirty="0"/>
          </a:p>
        </p:txBody>
      </p:sp>
      <p:sp>
        <p:nvSpPr>
          <p:cNvPr id="3077" name="Rectangle 4"/>
          <p:cNvSpPr>
            <a:spLocks noChangeArrowheads="1"/>
          </p:cNvSpPr>
          <p:nvPr/>
        </p:nvSpPr>
        <p:spPr bwMode="auto">
          <a:xfrm rot="5400000">
            <a:off x="4457700" y="2171700"/>
            <a:ext cx="228600" cy="9144000"/>
          </a:xfrm>
          <a:prstGeom prst="rect">
            <a:avLst/>
          </a:prstGeom>
          <a:solidFill>
            <a:srgbClr val="522890"/>
          </a:solidFill>
          <a:ln w="9525">
            <a:solidFill>
              <a:srgbClr val="52289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8" name="Rectangle 5"/>
          <p:cNvSpPr>
            <a:spLocks noChangeArrowheads="1"/>
          </p:cNvSpPr>
          <p:nvPr/>
        </p:nvSpPr>
        <p:spPr bwMode="auto">
          <a:xfrm>
            <a:off x="0" y="6629400"/>
            <a:ext cx="4841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rgbClr val="FFFFFF"/>
                </a:solidFill>
              </a:rPr>
              <a:t>LO1</a:t>
            </a:r>
          </a:p>
        </p:txBody>
      </p:sp>
    </p:spTree>
    <p:extLst>
      <p:ext uri="{BB962C8B-B14F-4D97-AF65-F5344CB8AC3E}">
        <p14:creationId xmlns:p14="http://schemas.microsoft.com/office/powerpoint/2010/main" val="1728815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20589C"/>
          </a:solidFill>
          <a:ln w="9525">
            <a:solidFill>
              <a:srgbClr val="20589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 b="1">
              <a:latin typeface="Dotum" charset="-127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sz="3600" b="1">
                <a:solidFill>
                  <a:schemeClr val="bg1"/>
                </a:solidFill>
                <a:latin typeface="Tahoma" charset="0"/>
              </a:rPr>
              <a:t>Long-Run Production Costs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286376"/>
          </a:xfrm>
        </p:spPr>
        <p:txBody>
          <a:bodyPr>
            <a:normAutofit/>
          </a:bodyPr>
          <a:lstStyle/>
          <a:p>
            <a:pPr eaLnBrk="1" hangingPunct="1">
              <a:buClr>
                <a:srgbClr val="3399FF"/>
              </a:buClr>
              <a:buSzPct val="125000"/>
            </a:pPr>
            <a:r>
              <a:rPr lang="en-US" altLang="en-US" sz="3600" dirty="0"/>
              <a:t>The firm can change all input amounts, including plant size. </a:t>
            </a:r>
          </a:p>
          <a:p>
            <a:pPr eaLnBrk="1" hangingPunct="1">
              <a:buClr>
                <a:srgbClr val="3399FF"/>
              </a:buClr>
              <a:buSzPct val="125000"/>
            </a:pPr>
            <a:r>
              <a:rPr lang="en-US" altLang="en-US" sz="3600" dirty="0"/>
              <a:t>All costs are variable in the long run.</a:t>
            </a:r>
          </a:p>
          <a:p>
            <a:pPr eaLnBrk="1" hangingPunct="1">
              <a:buClr>
                <a:srgbClr val="3399FF"/>
              </a:buClr>
              <a:buSzPct val="125000"/>
            </a:pPr>
            <a:r>
              <a:rPr lang="en-US" altLang="en-US" sz="3600" dirty="0"/>
              <a:t>Long run </a:t>
            </a:r>
            <a:r>
              <a:rPr lang="en-US" altLang="en-US" sz="3600" dirty="0" smtClean="0"/>
              <a:t>ATC </a:t>
            </a:r>
            <a:endParaRPr lang="en-US" altLang="en-US" sz="3600" dirty="0"/>
          </a:p>
          <a:p>
            <a:pPr lvl="1" eaLnBrk="1" hangingPunct="1">
              <a:buClr>
                <a:srgbClr val="3399FF"/>
              </a:buClr>
              <a:buSzPct val="125000"/>
              <a:buFont typeface="Arial" charset="0"/>
              <a:buChar char="•"/>
            </a:pPr>
            <a:r>
              <a:rPr lang="en-US" altLang="en-US" sz="3600" dirty="0"/>
              <a:t>Different short run </a:t>
            </a:r>
            <a:r>
              <a:rPr lang="en-US" altLang="en-US" sz="3600" dirty="0" smtClean="0"/>
              <a:t>ATCs</a:t>
            </a:r>
          </a:p>
          <a:p>
            <a:pPr lvl="1" eaLnBrk="1" hangingPunct="1">
              <a:buClr>
                <a:srgbClr val="3399FF"/>
              </a:buClr>
              <a:buSzPct val="125000"/>
              <a:buFont typeface="Arial" charset="0"/>
              <a:buChar char="•"/>
            </a:pPr>
            <a:r>
              <a:rPr lang="en-US" altLang="en-US" sz="3600" dirty="0" smtClean="0"/>
              <a:t>Long-run cost curve also known as Planning Curve.</a:t>
            </a:r>
            <a:endParaRPr lang="en-US" altLang="en-US" sz="3600" dirty="0"/>
          </a:p>
          <a:p>
            <a:pPr eaLnBrk="1" hangingPunct="1">
              <a:buClr>
                <a:srgbClr val="3399FF"/>
              </a:buClr>
              <a:buSzPct val="125000"/>
            </a:pPr>
            <a:endParaRPr lang="en-US" altLang="en-US" sz="3600" dirty="0"/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 rot="5400000">
            <a:off x="4457700" y="2171700"/>
            <a:ext cx="228600" cy="9144000"/>
          </a:xfrm>
          <a:prstGeom prst="rect">
            <a:avLst/>
          </a:prstGeom>
          <a:solidFill>
            <a:srgbClr val="522890"/>
          </a:solidFill>
          <a:ln w="9525">
            <a:solidFill>
              <a:srgbClr val="52289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0" y="6629400"/>
            <a:ext cx="4841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rgbClr val="FFFFFF"/>
                </a:solidFill>
              </a:rPr>
              <a:t>LO4</a:t>
            </a:r>
          </a:p>
        </p:txBody>
      </p:sp>
    </p:spTree>
    <p:extLst>
      <p:ext uri="{BB962C8B-B14F-4D97-AF65-F5344CB8AC3E}">
        <p14:creationId xmlns:p14="http://schemas.microsoft.com/office/powerpoint/2010/main" val="382201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6" descr="gridlin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8" y="2209800"/>
            <a:ext cx="6443662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Rectangle 5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20589C"/>
          </a:solidFill>
          <a:ln w="9525">
            <a:solidFill>
              <a:srgbClr val="20589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 b="1">
              <a:latin typeface="Dotum" charset="-127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sz="3600" b="1">
                <a:solidFill>
                  <a:schemeClr val="bg1"/>
                </a:solidFill>
                <a:latin typeface="Tahoma" charset="0"/>
              </a:rPr>
              <a:t>The Long-Run Cost Curve </a:t>
            </a:r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 rot="5400000">
            <a:off x="4457700" y="2171700"/>
            <a:ext cx="228600" cy="9144000"/>
          </a:xfrm>
          <a:prstGeom prst="rect">
            <a:avLst/>
          </a:prstGeom>
          <a:solidFill>
            <a:srgbClr val="522890"/>
          </a:solidFill>
          <a:ln w="9525">
            <a:solidFill>
              <a:srgbClr val="52289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0" y="6629400"/>
            <a:ext cx="4841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rgbClr val="FFFFFF"/>
                </a:solidFill>
              </a:rPr>
              <a:t>LO4</a:t>
            </a:r>
          </a:p>
        </p:txBody>
      </p:sp>
      <p:sp>
        <p:nvSpPr>
          <p:cNvPr id="16391" name="Rectangle 3"/>
          <p:cNvSpPr>
            <a:spLocks noChangeArrowheads="1"/>
          </p:cNvSpPr>
          <p:nvPr/>
        </p:nvSpPr>
        <p:spPr bwMode="auto">
          <a:xfrm>
            <a:off x="1506538" y="2241550"/>
            <a:ext cx="6369050" cy="3267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6392" name="Freeform 5"/>
          <p:cNvSpPr>
            <a:spLocks/>
          </p:cNvSpPr>
          <p:nvPr/>
        </p:nvSpPr>
        <p:spPr bwMode="auto">
          <a:xfrm>
            <a:off x="4162425" y="3881438"/>
            <a:ext cx="1100138" cy="330200"/>
          </a:xfrm>
          <a:custGeom>
            <a:avLst/>
            <a:gdLst>
              <a:gd name="T0" fmla="*/ 0 w 693"/>
              <a:gd name="T1" fmla="*/ 2147483647 h 208"/>
              <a:gd name="T2" fmla="*/ 2147483647 w 693"/>
              <a:gd name="T3" fmla="*/ 2147483647 h 208"/>
              <a:gd name="T4" fmla="*/ 2147483647 w 693"/>
              <a:gd name="T5" fmla="*/ 0 h 208"/>
              <a:gd name="T6" fmla="*/ 0 60000 65536"/>
              <a:gd name="T7" fmla="*/ 0 60000 65536"/>
              <a:gd name="T8" fmla="*/ 0 60000 65536"/>
              <a:gd name="T9" fmla="*/ 0 w 693"/>
              <a:gd name="T10" fmla="*/ 0 h 208"/>
              <a:gd name="T11" fmla="*/ 693 w 693"/>
              <a:gd name="T12" fmla="*/ 208 h 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93" h="208">
                <a:moveTo>
                  <a:pt x="0" y="14"/>
                </a:moveTo>
                <a:cubicBezTo>
                  <a:pt x="124" y="111"/>
                  <a:pt x="248" y="208"/>
                  <a:pt x="363" y="206"/>
                </a:cubicBezTo>
                <a:cubicBezTo>
                  <a:pt x="478" y="204"/>
                  <a:pt x="585" y="102"/>
                  <a:pt x="693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3" name="Freeform 6"/>
          <p:cNvSpPr>
            <a:spLocks/>
          </p:cNvSpPr>
          <p:nvPr/>
        </p:nvSpPr>
        <p:spPr bwMode="auto">
          <a:xfrm rot="1667553">
            <a:off x="1747838" y="3289300"/>
            <a:ext cx="1100137" cy="330200"/>
          </a:xfrm>
          <a:custGeom>
            <a:avLst/>
            <a:gdLst>
              <a:gd name="T0" fmla="*/ 0 w 693"/>
              <a:gd name="T1" fmla="*/ 2147483647 h 208"/>
              <a:gd name="T2" fmla="*/ 2147483647 w 693"/>
              <a:gd name="T3" fmla="*/ 2147483647 h 208"/>
              <a:gd name="T4" fmla="*/ 2147483647 w 693"/>
              <a:gd name="T5" fmla="*/ 0 h 208"/>
              <a:gd name="T6" fmla="*/ 0 60000 65536"/>
              <a:gd name="T7" fmla="*/ 0 60000 65536"/>
              <a:gd name="T8" fmla="*/ 0 60000 65536"/>
              <a:gd name="T9" fmla="*/ 0 w 693"/>
              <a:gd name="T10" fmla="*/ 0 h 208"/>
              <a:gd name="T11" fmla="*/ 693 w 693"/>
              <a:gd name="T12" fmla="*/ 208 h 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93" h="208">
                <a:moveTo>
                  <a:pt x="0" y="14"/>
                </a:moveTo>
                <a:cubicBezTo>
                  <a:pt x="124" y="111"/>
                  <a:pt x="248" y="208"/>
                  <a:pt x="363" y="206"/>
                </a:cubicBezTo>
                <a:cubicBezTo>
                  <a:pt x="478" y="204"/>
                  <a:pt x="585" y="102"/>
                  <a:pt x="693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4" name="Freeform 7"/>
          <p:cNvSpPr>
            <a:spLocks/>
          </p:cNvSpPr>
          <p:nvPr/>
        </p:nvSpPr>
        <p:spPr bwMode="auto">
          <a:xfrm rot="-1633981">
            <a:off x="6215063" y="2955925"/>
            <a:ext cx="1100137" cy="330200"/>
          </a:xfrm>
          <a:custGeom>
            <a:avLst/>
            <a:gdLst>
              <a:gd name="T0" fmla="*/ 0 w 693"/>
              <a:gd name="T1" fmla="*/ 2147483647 h 208"/>
              <a:gd name="T2" fmla="*/ 2147483647 w 693"/>
              <a:gd name="T3" fmla="*/ 2147483647 h 208"/>
              <a:gd name="T4" fmla="*/ 2147483647 w 693"/>
              <a:gd name="T5" fmla="*/ 0 h 208"/>
              <a:gd name="T6" fmla="*/ 0 60000 65536"/>
              <a:gd name="T7" fmla="*/ 0 60000 65536"/>
              <a:gd name="T8" fmla="*/ 0 60000 65536"/>
              <a:gd name="T9" fmla="*/ 0 w 693"/>
              <a:gd name="T10" fmla="*/ 0 h 208"/>
              <a:gd name="T11" fmla="*/ 693 w 693"/>
              <a:gd name="T12" fmla="*/ 208 h 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93" h="208">
                <a:moveTo>
                  <a:pt x="0" y="14"/>
                </a:moveTo>
                <a:cubicBezTo>
                  <a:pt x="124" y="111"/>
                  <a:pt x="248" y="208"/>
                  <a:pt x="363" y="206"/>
                </a:cubicBezTo>
                <a:cubicBezTo>
                  <a:pt x="478" y="204"/>
                  <a:pt x="585" y="102"/>
                  <a:pt x="693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Freeform 8"/>
          <p:cNvSpPr>
            <a:spLocks/>
          </p:cNvSpPr>
          <p:nvPr/>
        </p:nvSpPr>
        <p:spPr bwMode="auto">
          <a:xfrm rot="1667553">
            <a:off x="2444750" y="3552825"/>
            <a:ext cx="1100138" cy="330200"/>
          </a:xfrm>
          <a:custGeom>
            <a:avLst/>
            <a:gdLst>
              <a:gd name="T0" fmla="*/ 0 w 693"/>
              <a:gd name="T1" fmla="*/ 2147483647 h 208"/>
              <a:gd name="T2" fmla="*/ 2147483647 w 693"/>
              <a:gd name="T3" fmla="*/ 2147483647 h 208"/>
              <a:gd name="T4" fmla="*/ 2147483647 w 693"/>
              <a:gd name="T5" fmla="*/ 0 h 208"/>
              <a:gd name="T6" fmla="*/ 0 60000 65536"/>
              <a:gd name="T7" fmla="*/ 0 60000 65536"/>
              <a:gd name="T8" fmla="*/ 0 60000 65536"/>
              <a:gd name="T9" fmla="*/ 0 w 693"/>
              <a:gd name="T10" fmla="*/ 0 h 208"/>
              <a:gd name="T11" fmla="*/ 693 w 693"/>
              <a:gd name="T12" fmla="*/ 208 h 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93" h="208">
                <a:moveTo>
                  <a:pt x="0" y="14"/>
                </a:moveTo>
                <a:cubicBezTo>
                  <a:pt x="124" y="111"/>
                  <a:pt x="248" y="208"/>
                  <a:pt x="363" y="206"/>
                </a:cubicBezTo>
                <a:cubicBezTo>
                  <a:pt x="478" y="204"/>
                  <a:pt x="585" y="102"/>
                  <a:pt x="693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6" name="Freeform 9"/>
          <p:cNvSpPr>
            <a:spLocks/>
          </p:cNvSpPr>
          <p:nvPr/>
        </p:nvSpPr>
        <p:spPr bwMode="auto">
          <a:xfrm rot="1667553">
            <a:off x="3074988" y="3749675"/>
            <a:ext cx="1100137" cy="330200"/>
          </a:xfrm>
          <a:custGeom>
            <a:avLst/>
            <a:gdLst>
              <a:gd name="T0" fmla="*/ 0 w 693"/>
              <a:gd name="T1" fmla="*/ 2147483647 h 208"/>
              <a:gd name="T2" fmla="*/ 2147483647 w 693"/>
              <a:gd name="T3" fmla="*/ 2147483647 h 208"/>
              <a:gd name="T4" fmla="*/ 2147483647 w 693"/>
              <a:gd name="T5" fmla="*/ 0 h 208"/>
              <a:gd name="T6" fmla="*/ 0 60000 65536"/>
              <a:gd name="T7" fmla="*/ 0 60000 65536"/>
              <a:gd name="T8" fmla="*/ 0 60000 65536"/>
              <a:gd name="T9" fmla="*/ 0 w 693"/>
              <a:gd name="T10" fmla="*/ 0 h 208"/>
              <a:gd name="T11" fmla="*/ 693 w 693"/>
              <a:gd name="T12" fmla="*/ 208 h 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93" h="208">
                <a:moveTo>
                  <a:pt x="0" y="14"/>
                </a:moveTo>
                <a:cubicBezTo>
                  <a:pt x="124" y="111"/>
                  <a:pt x="248" y="208"/>
                  <a:pt x="363" y="206"/>
                </a:cubicBezTo>
                <a:cubicBezTo>
                  <a:pt x="478" y="204"/>
                  <a:pt x="585" y="102"/>
                  <a:pt x="693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10"/>
          <p:cNvSpPr>
            <a:spLocks/>
          </p:cNvSpPr>
          <p:nvPr/>
        </p:nvSpPr>
        <p:spPr bwMode="auto">
          <a:xfrm rot="1073510">
            <a:off x="3705225" y="3868738"/>
            <a:ext cx="1100138" cy="330200"/>
          </a:xfrm>
          <a:custGeom>
            <a:avLst/>
            <a:gdLst>
              <a:gd name="T0" fmla="*/ 0 w 693"/>
              <a:gd name="T1" fmla="*/ 2147483647 h 208"/>
              <a:gd name="T2" fmla="*/ 2147483647 w 693"/>
              <a:gd name="T3" fmla="*/ 2147483647 h 208"/>
              <a:gd name="T4" fmla="*/ 2147483647 w 693"/>
              <a:gd name="T5" fmla="*/ 0 h 208"/>
              <a:gd name="T6" fmla="*/ 0 60000 65536"/>
              <a:gd name="T7" fmla="*/ 0 60000 65536"/>
              <a:gd name="T8" fmla="*/ 0 60000 65536"/>
              <a:gd name="T9" fmla="*/ 0 w 693"/>
              <a:gd name="T10" fmla="*/ 0 h 208"/>
              <a:gd name="T11" fmla="*/ 693 w 693"/>
              <a:gd name="T12" fmla="*/ 208 h 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93" h="208">
                <a:moveTo>
                  <a:pt x="0" y="14"/>
                </a:moveTo>
                <a:cubicBezTo>
                  <a:pt x="124" y="111"/>
                  <a:pt x="248" y="208"/>
                  <a:pt x="363" y="206"/>
                </a:cubicBezTo>
                <a:cubicBezTo>
                  <a:pt x="478" y="204"/>
                  <a:pt x="585" y="102"/>
                  <a:pt x="693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Freeform 11"/>
          <p:cNvSpPr>
            <a:spLocks/>
          </p:cNvSpPr>
          <p:nvPr/>
        </p:nvSpPr>
        <p:spPr bwMode="auto">
          <a:xfrm rot="-1633981">
            <a:off x="5811838" y="3241675"/>
            <a:ext cx="1100137" cy="330200"/>
          </a:xfrm>
          <a:custGeom>
            <a:avLst/>
            <a:gdLst>
              <a:gd name="T0" fmla="*/ 0 w 693"/>
              <a:gd name="T1" fmla="*/ 2147483647 h 208"/>
              <a:gd name="T2" fmla="*/ 2147483647 w 693"/>
              <a:gd name="T3" fmla="*/ 2147483647 h 208"/>
              <a:gd name="T4" fmla="*/ 2147483647 w 693"/>
              <a:gd name="T5" fmla="*/ 0 h 208"/>
              <a:gd name="T6" fmla="*/ 0 60000 65536"/>
              <a:gd name="T7" fmla="*/ 0 60000 65536"/>
              <a:gd name="T8" fmla="*/ 0 60000 65536"/>
              <a:gd name="T9" fmla="*/ 0 w 693"/>
              <a:gd name="T10" fmla="*/ 0 h 208"/>
              <a:gd name="T11" fmla="*/ 693 w 693"/>
              <a:gd name="T12" fmla="*/ 208 h 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93" h="208">
                <a:moveTo>
                  <a:pt x="0" y="14"/>
                </a:moveTo>
                <a:cubicBezTo>
                  <a:pt x="124" y="111"/>
                  <a:pt x="248" y="208"/>
                  <a:pt x="363" y="206"/>
                </a:cubicBezTo>
                <a:cubicBezTo>
                  <a:pt x="478" y="204"/>
                  <a:pt x="585" y="102"/>
                  <a:pt x="693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9" name="Freeform 12"/>
          <p:cNvSpPr>
            <a:spLocks/>
          </p:cNvSpPr>
          <p:nvPr/>
        </p:nvSpPr>
        <p:spPr bwMode="auto">
          <a:xfrm rot="-1633981">
            <a:off x="5230813" y="3605213"/>
            <a:ext cx="1100137" cy="330200"/>
          </a:xfrm>
          <a:custGeom>
            <a:avLst/>
            <a:gdLst>
              <a:gd name="T0" fmla="*/ 0 w 693"/>
              <a:gd name="T1" fmla="*/ 2147483647 h 208"/>
              <a:gd name="T2" fmla="*/ 2147483647 w 693"/>
              <a:gd name="T3" fmla="*/ 2147483647 h 208"/>
              <a:gd name="T4" fmla="*/ 2147483647 w 693"/>
              <a:gd name="T5" fmla="*/ 0 h 208"/>
              <a:gd name="T6" fmla="*/ 0 60000 65536"/>
              <a:gd name="T7" fmla="*/ 0 60000 65536"/>
              <a:gd name="T8" fmla="*/ 0 60000 65536"/>
              <a:gd name="T9" fmla="*/ 0 w 693"/>
              <a:gd name="T10" fmla="*/ 0 h 208"/>
              <a:gd name="T11" fmla="*/ 693 w 693"/>
              <a:gd name="T12" fmla="*/ 208 h 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93" h="208">
                <a:moveTo>
                  <a:pt x="0" y="14"/>
                </a:moveTo>
                <a:cubicBezTo>
                  <a:pt x="124" y="111"/>
                  <a:pt x="248" y="208"/>
                  <a:pt x="363" y="206"/>
                </a:cubicBezTo>
                <a:cubicBezTo>
                  <a:pt x="478" y="204"/>
                  <a:pt x="585" y="102"/>
                  <a:pt x="693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Freeform 13"/>
          <p:cNvSpPr>
            <a:spLocks/>
          </p:cNvSpPr>
          <p:nvPr/>
        </p:nvSpPr>
        <p:spPr bwMode="auto">
          <a:xfrm rot="-1047962">
            <a:off x="4727575" y="3790950"/>
            <a:ext cx="1100138" cy="330200"/>
          </a:xfrm>
          <a:custGeom>
            <a:avLst/>
            <a:gdLst>
              <a:gd name="T0" fmla="*/ 0 w 693"/>
              <a:gd name="T1" fmla="*/ 2147483647 h 208"/>
              <a:gd name="T2" fmla="*/ 2147483647 w 693"/>
              <a:gd name="T3" fmla="*/ 2147483647 h 208"/>
              <a:gd name="T4" fmla="*/ 2147483647 w 693"/>
              <a:gd name="T5" fmla="*/ 0 h 208"/>
              <a:gd name="T6" fmla="*/ 0 60000 65536"/>
              <a:gd name="T7" fmla="*/ 0 60000 65536"/>
              <a:gd name="T8" fmla="*/ 0 60000 65536"/>
              <a:gd name="T9" fmla="*/ 0 w 693"/>
              <a:gd name="T10" fmla="*/ 0 h 208"/>
              <a:gd name="T11" fmla="*/ 693 w 693"/>
              <a:gd name="T12" fmla="*/ 208 h 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93" h="208">
                <a:moveTo>
                  <a:pt x="0" y="14"/>
                </a:moveTo>
                <a:cubicBezTo>
                  <a:pt x="124" y="111"/>
                  <a:pt x="248" y="208"/>
                  <a:pt x="363" y="206"/>
                </a:cubicBezTo>
                <a:cubicBezTo>
                  <a:pt x="478" y="204"/>
                  <a:pt x="585" y="102"/>
                  <a:pt x="693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Text Box 15"/>
          <p:cNvSpPr txBox="1">
            <a:spLocks noChangeArrowheads="1"/>
          </p:cNvSpPr>
          <p:nvPr/>
        </p:nvSpPr>
        <p:spPr bwMode="auto">
          <a:xfrm>
            <a:off x="6457950" y="3581400"/>
            <a:ext cx="13858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85000"/>
              </a:lnSpc>
            </a:pPr>
            <a:r>
              <a:rPr lang="en-US" altLang="en-US" sz="2000" b="1"/>
              <a:t>Long-Run</a:t>
            </a:r>
          </a:p>
          <a:p>
            <a:pPr algn="ctr" eaLnBrk="1" hangingPunct="1">
              <a:lnSpc>
                <a:spcPct val="85000"/>
              </a:lnSpc>
            </a:pPr>
            <a:r>
              <a:rPr lang="en-US" altLang="en-US" sz="2000" b="1"/>
              <a:t>ATC</a:t>
            </a:r>
          </a:p>
        </p:txBody>
      </p:sp>
      <p:sp>
        <p:nvSpPr>
          <p:cNvPr id="16402" name="Text Box 16"/>
          <p:cNvSpPr txBox="1">
            <a:spLocks noChangeArrowheads="1"/>
          </p:cNvSpPr>
          <p:nvPr/>
        </p:nvSpPr>
        <p:spPr bwMode="auto">
          <a:xfrm rot="-5400000">
            <a:off x="53182" y="3677443"/>
            <a:ext cx="2393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/>
              <a:t>Average Total Costs</a:t>
            </a:r>
          </a:p>
        </p:txBody>
      </p:sp>
      <p:sp>
        <p:nvSpPr>
          <p:cNvPr id="16403" name="Text Box 17"/>
          <p:cNvSpPr txBox="1">
            <a:spLocks noChangeArrowheads="1"/>
          </p:cNvSpPr>
          <p:nvPr/>
        </p:nvSpPr>
        <p:spPr bwMode="auto">
          <a:xfrm>
            <a:off x="1531938" y="2765425"/>
            <a:ext cx="781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/>
              <a:t>ATC-1</a:t>
            </a:r>
          </a:p>
        </p:txBody>
      </p:sp>
      <p:sp>
        <p:nvSpPr>
          <p:cNvPr id="16404" name="Text Box 18"/>
          <p:cNvSpPr txBox="1">
            <a:spLocks noChangeArrowheads="1"/>
          </p:cNvSpPr>
          <p:nvPr/>
        </p:nvSpPr>
        <p:spPr bwMode="auto">
          <a:xfrm>
            <a:off x="2795588" y="3240088"/>
            <a:ext cx="781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/>
              <a:t>ATC-2</a:t>
            </a:r>
          </a:p>
        </p:txBody>
      </p:sp>
      <p:sp>
        <p:nvSpPr>
          <p:cNvPr id="16405" name="Text Box 19"/>
          <p:cNvSpPr txBox="1">
            <a:spLocks noChangeArrowheads="1"/>
          </p:cNvSpPr>
          <p:nvPr/>
        </p:nvSpPr>
        <p:spPr bwMode="auto">
          <a:xfrm>
            <a:off x="3836988" y="3592513"/>
            <a:ext cx="781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/>
              <a:t>ATC-3</a:t>
            </a:r>
          </a:p>
        </p:txBody>
      </p:sp>
      <p:sp>
        <p:nvSpPr>
          <p:cNvPr id="16406" name="Text Box 20"/>
          <p:cNvSpPr txBox="1">
            <a:spLocks noChangeArrowheads="1"/>
          </p:cNvSpPr>
          <p:nvPr/>
        </p:nvSpPr>
        <p:spPr bwMode="auto">
          <a:xfrm>
            <a:off x="4878388" y="3589338"/>
            <a:ext cx="781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/>
              <a:t>ATC-4</a:t>
            </a:r>
          </a:p>
        </p:txBody>
      </p:sp>
      <p:sp>
        <p:nvSpPr>
          <p:cNvPr id="16407" name="Text Box 21"/>
          <p:cNvSpPr txBox="1">
            <a:spLocks noChangeArrowheads="1"/>
          </p:cNvSpPr>
          <p:nvPr/>
        </p:nvSpPr>
        <p:spPr bwMode="auto">
          <a:xfrm>
            <a:off x="5753100" y="2930525"/>
            <a:ext cx="781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/>
              <a:t>ATC-5</a:t>
            </a:r>
          </a:p>
        </p:txBody>
      </p:sp>
      <p:sp>
        <p:nvSpPr>
          <p:cNvPr id="16408" name="Text Box 22"/>
          <p:cNvSpPr txBox="1">
            <a:spLocks noChangeArrowheads="1"/>
          </p:cNvSpPr>
          <p:nvPr/>
        </p:nvSpPr>
        <p:spPr bwMode="auto">
          <a:xfrm>
            <a:off x="4273550" y="5805488"/>
            <a:ext cx="933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/>
              <a:t>Output</a:t>
            </a:r>
          </a:p>
        </p:txBody>
      </p:sp>
      <p:sp>
        <p:nvSpPr>
          <p:cNvPr id="43" name="Freeform 14"/>
          <p:cNvSpPr>
            <a:spLocks/>
          </p:cNvSpPr>
          <p:nvPr/>
        </p:nvSpPr>
        <p:spPr bwMode="auto">
          <a:xfrm>
            <a:off x="1692275" y="3019425"/>
            <a:ext cx="5519738" cy="1271588"/>
          </a:xfrm>
          <a:custGeom>
            <a:avLst/>
            <a:gdLst>
              <a:gd name="T0" fmla="*/ 0 w 3477"/>
              <a:gd name="T1" fmla="*/ 2147483647 h 801"/>
              <a:gd name="T2" fmla="*/ 2147483647 w 3477"/>
              <a:gd name="T3" fmla="*/ 2147483647 h 801"/>
              <a:gd name="T4" fmla="*/ 2147483647 w 3477"/>
              <a:gd name="T5" fmla="*/ 0 h 801"/>
              <a:gd name="T6" fmla="*/ 0 60000 65536"/>
              <a:gd name="T7" fmla="*/ 0 60000 65536"/>
              <a:gd name="T8" fmla="*/ 0 60000 65536"/>
              <a:gd name="T9" fmla="*/ 0 w 3477"/>
              <a:gd name="T10" fmla="*/ 0 h 801"/>
              <a:gd name="T11" fmla="*/ 3477 w 3477"/>
              <a:gd name="T12" fmla="*/ 801 h 80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77" h="801">
                <a:moveTo>
                  <a:pt x="0" y="240"/>
                </a:moveTo>
                <a:cubicBezTo>
                  <a:pt x="684" y="520"/>
                  <a:pt x="1368" y="801"/>
                  <a:pt x="1947" y="761"/>
                </a:cubicBezTo>
                <a:cubicBezTo>
                  <a:pt x="2526" y="721"/>
                  <a:pt x="3001" y="360"/>
                  <a:pt x="3477" y="0"/>
                </a:cubicBezTo>
              </a:path>
            </a:pathLst>
          </a:custGeom>
          <a:noFill/>
          <a:ln w="571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9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32" grpId="0" animBg="1"/>
      <p:bldP spid="34" grpId="0" animBg="1"/>
      <p:bldP spid="35" grpId="0"/>
      <p:bldP spid="4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20589C"/>
          </a:solidFill>
          <a:ln w="9525">
            <a:solidFill>
              <a:srgbClr val="20589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 b="1">
              <a:latin typeface="Dotum" charset="-127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sz="3600" b="1">
                <a:solidFill>
                  <a:schemeClr val="bg1"/>
                </a:solidFill>
                <a:latin typeface="Tahoma" charset="0"/>
              </a:rPr>
              <a:t>Economies and Diseconomies of Scale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229600" cy="5087679"/>
          </a:xfrm>
        </p:spPr>
        <p:txBody>
          <a:bodyPr/>
          <a:lstStyle/>
          <a:p>
            <a:pPr eaLnBrk="1" hangingPunct="1">
              <a:buClr>
                <a:srgbClr val="3399FF"/>
              </a:buClr>
              <a:buSzPct val="125000"/>
            </a:pPr>
            <a:r>
              <a:rPr lang="en-US" altLang="en-US" sz="3600" dirty="0"/>
              <a:t>Economies of scale</a:t>
            </a:r>
          </a:p>
          <a:p>
            <a:pPr lvl="1" eaLnBrk="1" hangingPunct="1">
              <a:buClr>
                <a:srgbClr val="3399FF"/>
              </a:buClr>
              <a:buSzPct val="125000"/>
              <a:buFont typeface="Arial" charset="0"/>
              <a:buChar char="•"/>
            </a:pPr>
            <a:r>
              <a:rPr lang="en-US" altLang="en-US" sz="3600" dirty="0"/>
              <a:t>Labor specialization</a:t>
            </a:r>
          </a:p>
          <a:p>
            <a:pPr lvl="1" eaLnBrk="1" hangingPunct="1">
              <a:buClr>
                <a:srgbClr val="3399FF"/>
              </a:buClr>
              <a:buSzPct val="125000"/>
              <a:buFont typeface="Arial" charset="0"/>
              <a:buChar char="•"/>
            </a:pPr>
            <a:r>
              <a:rPr lang="en-US" altLang="en-US" sz="3600" dirty="0"/>
              <a:t>Managerial specialization</a:t>
            </a:r>
          </a:p>
          <a:p>
            <a:pPr lvl="1" eaLnBrk="1" hangingPunct="1">
              <a:buClr>
                <a:srgbClr val="3399FF"/>
              </a:buClr>
              <a:buSzPct val="125000"/>
              <a:buFont typeface="Arial" charset="0"/>
              <a:buChar char="•"/>
            </a:pPr>
            <a:r>
              <a:rPr lang="en-US" altLang="en-US" sz="3600" dirty="0"/>
              <a:t>Efficient capital</a:t>
            </a:r>
          </a:p>
          <a:p>
            <a:pPr lvl="1" eaLnBrk="1" hangingPunct="1">
              <a:buClr>
                <a:srgbClr val="3399FF"/>
              </a:buClr>
              <a:buSzPct val="125000"/>
              <a:buFont typeface="Arial" charset="0"/>
              <a:buChar char="•"/>
            </a:pPr>
            <a:r>
              <a:rPr lang="en-US" altLang="en-US" sz="3600" dirty="0"/>
              <a:t>Other factors</a:t>
            </a:r>
          </a:p>
          <a:p>
            <a:pPr eaLnBrk="1" hangingPunct="1">
              <a:buClr>
                <a:srgbClr val="3399FF"/>
              </a:buClr>
              <a:buSzPct val="125000"/>
            </a:pPr>
            <a:endParaRPr lang="en-US" altLang="en-US" sz="3600" dirty="0" smtClean="0"/>
          </a:p>
          <a:p>
            <a:pPr eaLnBrk="1" hangingPunct="1">
              <a:buClr>
                <a:srgbClr val="3399FF"/>
              </a:buClr>
              <a:buSzPct val="125000"/>
            </a:pPr>
            <a:r>
              <a:rPr lang="en-US" altLang="en-US" sz="3600" dirty="0" smtClean="0"/>
              <a:t>Constant </a:t>
            </a:r>
            <a:r>
              <a:rPr lang="en-US" altLang="en-US" sz="3600" dirty="0"/>
              <a:t>returns to scale</a:t>
            </a: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 rot="5400000">
            <a:off x="4457700" y="2171700"/>
            <a:ext cx="228600" cy="9144000"/>
          </a:xfrm>
          <a:prstGeom prst="rect">
            <a:avLst/>
          </a:prstGeom>
          <a:solidFill>
            <a:srgbClr val="522890"/>
          </a:solidFill>
          <a:ln w="9525">
            <a:solidFill>
              <a:srgbClr val="52289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0" y="6629400"/>
            <a:ext cx="4841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rgbClr val="FFFFFF"/>
                </a:solidFill>
              </a:rPr>
              <a:t>LO4</a:t>
            </a:r>
          </a:p>
        </p:txBody>
      </p:sp>
    </p:spTree>
    <p:extLst>
      <p:ext uri="{BB962C8B-B14F-4D97-AF65-F5344CB8AC3E}">
        <p14:creationId xmlns:p14="http://schemas.microsoft.com/office/powerpoint/2010/main" val="1836077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5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20589C"/>
          </a:solidFill>
          <a:ln w="9525">
            <a:solidFill>
              <a:srgbClr val="20589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 b="1">
              <a:latin typeface="Dotum" charset="-127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sz="3600" b="1">
                <a:solidFill>
                  <a:schemeClr val="bg1"/>
                </a:solidFill>
                <a:latin typeface="Tahoma" charset="0"/>
              </a:rPr>
              <a:t>Economies and Diseconomies of Scale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8229600" cy="4525963"/>
          </a:xfrm>
        </p:spPr>
        <p:txBody>
          <a:bodyPr/>
          <a:lstStyle/>
          <a:p>
            <a:pPr eaLnBrk="1" hangingPunct="1">
              <a:buClr>
                <a:srgbClr val="3399FF"/>
              </a:buClr>
              <a:buSzPct val="125000"/>
            </a:pPr>
            <a:r>
              <a:rPr lang="en-US" altLang="en-US" sz="3600" dirty="0"/>
              <a:t>Diseconomies of scale</a:t>
            </a:r>
          </a:p>
          <a:p>
            <a:pPr lvl="1" eaLnBrk="1" hangingPunct="1">
              <a:buClr>
                <a:srgbClr val="3399FF"/>
              </a:buClr>
              <a:buSzPct val="125000"/>
              <a:buFont typeface="Arial" charset="0"/>
              <a:buChar char="•"/>
            </a:pPr>
            <a:r>
              <a:rPr lang="en-US" altLang="en-US" sz="3600" dirty="0"/>
              <a:t>Control and coordination problems</a:t>
            </a:r>
          </a:p>
          <a:p>
            <a:pPr lvl="1" eaLnBrk="1" hangingPunct="1">
              <a:buClr>
                <a:srgbClr val="3399FF"/>
              </a:buClr>
              <a:buSzPct val="125000"/>
              <a:buFont typeface="Arial" charset="0"/>
              <a:buChar char="•"/>
            </a:pPr>
            <a:r>
              <a:rPr lang="en-US" altLang="en-US" sz="3600" dirty="0"/>
              <a:t>Communication problems</a:t>
            </a:r>
          </a:p>
          <a:p>
            <a:pPr lvl="1" eaLnBrk="1" hangingPunct="1">
              <a:buClr>
                <a:srgbClr val="3399FF"/>
              </a:buClr>
              <a:buSzPct val="125000"/>
              <a:buFont typeface="Arial" charset="0"/>
              <a:buChar char="•"/>
            </a:pPr>
            <a:r>
              <a:rPr lang="en-US" altLang="en-US" sz="3600" dirty="0"/>
              <a:t>Worker alienation</a:t>
            </a:r>
          </a:p>
          <a:p>
            <a:pPr lvl="1" eaLnBrk="1" hangingPunct="1">
              <a:buClr>
                <a:srgbClr val="3399FF"/>
              </a:buClr>
              <a:buSzPct val="125000"/>
              <a:buFont typeface="Arial" charset="0"/>
              <a:buChar char="•"/>
            </a:pPr>
            <a:r>
              <a:rPr lang="en-US" altLang="en-US" sz="3600" dirty="0"/>
              <a:t>Shirking</a:t>
            </a: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 rot="5400000">
            <a:off x="4457700" y="2171700"/>
            <a:ext cx="228600" cy="9144000"/>
          </a:xfrm>
          <a:prstGeom prst="rect">
            <a:avLst/>
          </a:prstGeom>
          <a:solidFill>
            <a:srgbClr val="522890"/>
          </a:solidFill>
          <a:ln w="9525">
            <a:solidFill>
              <a:srgbClr val="52289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0" y="6629400"/>
            <a:ext cx="4841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rgbClr val="FFFFFF"/>
                </a:solidFill>
              </a:rPr>
              <a:t>LO4</a:t>
            </a:r>
          </a:p>
        </p:txBody>
      </p:sp>
    </p:spTree>
    <p:extLst>
      <p:ext uri="{BB962C8B-B14F-4D97-AF65-F5344CB8AC3E}">
        <p14:creationId xmlns:p14="http://schemas.microsoft.com/office/powerpoint/2010/main" val="1443828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20589C"/>
          </a:solidFill>
          <a:ln w="9525">
            <a:solidFill>
              <a:srgbClr val="20589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 b="1">
              <a:latin typeface="Dotum" charset="-127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sz="3600" b="1">
                <a:solidFill>
                  <a:schemeClr val="bg1"/>
                </a:solidFill>
                <a:latin typeface="Tahoma" charset="0"/>
              </a:rPr>
              <a:t>MES and Industry Structure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229600" cy="4525963"/>
          </a:xfrm>
        </p:spPr>
        <p:txBody>
          <a:bodyPr/>
          <a:lstStyle/>
          <a:p>
            <a:pPr eaLnBrk="1" hangingPunct="1">
              <a:buClr>
                <a:srgbClr val="3399FF"/>
              </a:buClr>
              <a:buSzPct val="125000"/>
            </a:pPr>
            <a:r>
              <a:rPr lang="en-US" altLang="en-US" sz="3600"/>
              <a:t>Minimum Efficient Scale (MES):</a:t>
            </a:r>
          </a:p>
          <a:p>
            <a:pPr lvl="1" eaLnBrk="1" hangingPunct="1">
              <a:buClr>
                <a:srgbClr val="3399FF"/>
              </a:buClr>
              <a:buSzPct val="125000"/>
              <a:buFont typeface="Arial" charset="0"/>
              <a:buChar char="•"/>
            </a:pPr>
            <a:r>
              <a:rPr lang="en-US" altLang="en-US" sz="3600"/>
              <a:t>Lowest level of output where long- run average costs are minimized</a:t>
            </a:r>
          </a:p>
          <a:p>
            <a:pPr lvl="1" eaLnBrk="1" hangingPunct="1">
              <a:buClr>
                <a:srgbClr val="3399FF"/>
              </a:buClr>
              <a:buSzPct val="125000"/>
              <a:buFont typeface="Arial" charset="0"/>
              <a:buChar char="•"/>
            </a:pPr>
            <a:r>
              <a:rPr lang="en-US" altLang="en-US" sz="3600"/>
              <a:t>Can determine the structure of the industry</a:t>
            </a: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 rot="5400000">
            <a:off x="4457700" y="2171700"/>
            <a:ext cx="228600" cy="9144000"/>
          </a:xfrm>
          <a:prstGeom prst="rect">
            <a:avLst/>
          </a:prstGeom>
          <a:solidFill>
            <a:srgbClr val="522890"/>
          </a:solidFill>
          <a:ln w="9525">
            <a:solidFill>
              <a:srgbClr val="52289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0" y="6629400"/>
            <a:ext cx="4841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rgbClr val="FFFFFF"/>
                </a:solidFill>
              </a:rPr>
              <a:t>LO4</a:t>
            </a:r>
          </a:p>
        </p:txBody>
      </p:sp>
    </p:spTree>
    <p:extLst>
      <p:ext uri="{BB962C8B-B14F-4D97-AF65-F5344CB8AC3E}">
        <p14:creationId xmlns:p14="http://schemas.microsoft.com/office/powerpoint/2010/main" val="163855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5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20589C"/>
          </a:solidFill>
          <a:ln w="9525">
            <a:solidFill>
              <a:srgbClr val="20589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 b="1">
              <a:latin typeface="Dotum" charset="-127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sz="3600" b="1">
                <a:solidFill>
                  <a:schemeClr val="bg1"/>
                </a:solidFill>
                <a:latin typeface="Tahoma" charset="0"/>
              </a:rPr>
              <a:t>MES and Industry Structure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 rot="5400000">
            <a:off x="4457700" y="2171700"/>
            <a:ext cx="228600" cy="9144000"/>
          </a:xfrm>
          <a:prstGeom prst="rect">
            <a:avLst/>
          </a:prstGeom>
          <a:solidFill>
            <a:srgbClr val="522890"/>
          </a:solidFill>
          <a:ln w="9525">
            <a:solidFill>
              <a:srgbClr val="52289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6629400"/>
            <a:ext cx="4841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rgbClr val="FFFFFF"/>
                </a:solidFill>
              </a:rPr>
              <a:t>LO4</a:t>
            </a:r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1506538" y="2012950"/>
            <a:ext cx="6369050" cy="3267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4273550" y="5576888"/>
            <a:ext cx="10239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 b="1"/>
              <a:t>Output</a:t>
            </a:r>
          </a:p>
        </p:txBody>
      </p:sp>
      <p:sp>
        <p:nvSpPr>
          <p:cNvPr id="24" name="Rectangle 29"/>
          <p:cNvSpPr>
            <a:spLocks noChangeArrowheads="1"/>
          </p:cNvSpPr>
          <p:nvPr/>
        </p:nvSpPr>
        <p:spPr bwMode="auto">
          <a:xfrm>
            <a:off x="6249988" y="2120900"/>
            <a:ext cx="1524000" cy="3016250"/>
          </a:xfrm>
          <a:prstGeom prst="rect">
            <a:avLst/>
          </a:prstGeom>
          <a:solidFill>
            <a:schemeClr val="accent6">
              <a:lumMod val="20000"/>
              <a:lumOff val="80000"/>
              <a:alpha val="72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1616075" y="2124075"/>
            <a:ext cx="1524000" cy="3011488"/>
          </a:xfrm>
          <a:prstGeom prst="rect">
            <a:avLst/>
          </a:prstGeom>
          <a:solidFill>
            <a:srgbClr val="FFFFCC">
              <a:alpha val="8117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3146425" y="2120900"/>
            <a:ext cx="3101975" cy="3016250"/>
          </a:xfrm>
          <a:prstGeom prst="rect">
            <a:avLst/>
          </a:prstGeom>
          <a:solidFill>
            <a:srgbClr val="8ECEAB">
              <a:alpha val="6901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" name="Text Box 15"/>
          <p:cNvSpPr txBox="1">
            <a:spLocks noChangeArrowheads="1"/>
          </p:cNvSpPr>
          <p:nvPr/>
        </p:nvSpPr>
        <p:spPr bwMode="auto">
          <a:xfrm rot="-5400000">
            <a:off x="-67468" y="3431381"/>
            <a:ext cx="26352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 b="1"/>
              <a:t>Average Total Costs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1892300" y="2746375"/>
            <a:ext cx="5435600" cy="1328738"/>
            <a:chOff x="1662" y="1393"/>
            <a:chExt cx="3424" cy="837"/>
          </a:xfrm>
        </p:grpSpPr>
        <p:sp>
          <p:nvSpPr>
            <p:cNvPr id="20499" name="Arc 24"/>
            <p:cNvSpPr>
              <a:spLocks/>
            </p:cNvSpPr>
            <p:nvPr/>
          </p:nvSpPr>
          <p:spPr bwMode="auto">
            <a:xfrm rot="10800000">
              <a:off x="1662" y="1393"/>
              <a:ext cx="821" cy="837"/>
            </a:xfrm>
            <a:custGeom>
              <a:avLst/>
              <a:gdLst>
                <a:gd name="T0" fmla="*/ 0 w 21186"/>
                <a:gd name="T1" fmla="*/ 0 h 21600"/>
                <a:gd name="T2" fmla="*/ 0 w 21186"/>
                <a:gd name="T3" fmla="*/ 0 h 21600"/>
                <a:gd name="T4" fmla="*/ 0 w 2118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186"/>
                <a:gd name="T10" fmla="*/ 0 h 21600"/>
                <a:gd name="T11" fmla="*/ 21186 w 2118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86" h="21600" fill="none" extrusionOk="0">
                  <a:moveTo>
                    <a:pt x="-1" y="0"/>
                  </a:moveTo>
                  <a:cubicBezTo>
                    <a:pt x="10305" y="0"/>
                    <a:pt x="19176" y="7280"/>
                    <a:pt x="21185" y="17389"/>
                  </a:cubicBezTo>
                </a:path>
                <a:path w="21186" h="21600" stroke="0" extrusionOk="0">
                  <a:moveTo>
                    <a:pt x="-1" y="0"/>
                  </a:moveTo>
                  <a:cubicBezTo>
                    <a:pt x="10305" y="0"/>
                    <a:pt x="19176" y="7280"/>
                    <a:pt x="21185" y="17389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71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0" name="Arc 25"/>
            <p:cNvSpPr>
              <a:spLocks/>
            </p:cNvSpPr>
            <p:nvPr/>
          </p:nvSpPr>
          <p:spPr bwMode="auto">
            <a:xfrm rot="10800000" flipH="1">
              <a:off x="4263" y="1393"/>
              <a:ext cx="823" cy="837"/>
            </a:xfrm>
            <a:custGeom>
              <a:avLst/>
              <a:gdLst>
                <a:gd name="T0" fmla="*/ 0 w 21228"/>
                <a:gd name="T1" fmla="*/ 0 h 21600"/>
                <a:gd name="T2" fmla="*/ 0 w 21228"/>
                <a:gd name="T3" fmla="*/ 0 h 21600"/>
                <a:gd name="T4" fmla="*/ 0 w 21228"/>
                <a:gd name="T5" fmla="*/ 0 h 21600"/>
                <a:gd name="T6" fmla="*/ 0 60000 65536"/>
                <a:gd name="T7" fmla="*/ 0 60000 65536"/>
                <a:gd name="T8" fmla="*/ 0 60000 65536"/>
                <a:gd name="T9" fmla="*/ 0 w 21228"/>
                <a:gd name="T10" fmla="*/ 0 h 21600"/>
                <a:gd name="T11" fmla="*/ 21228 w 2122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228" h="21600" fill="none" extrusionOk="0">
                  <a:moveTo>
                    <a:pt x="-1" y="0"/>
                  </a:moveTo>
                  <a:cubicBezTo>
                    <a:pt x="10391" y="0"/>
                    <a:pt x="19309" y="7398"/>
                    <a:pt x="21228" y="17610"/>
                  </a:cubicBezTo>
                </a:path>
                <a:path w="21228" h="21600" stroke="0" extrusionOk="0">
                  <a:moveTo>
                    <a:pt x="-1" y="0"/>
                  </a:moveTo>
                  <a:cubicBezTo>
                    <a:pt x="10391" y="0"/>
                    <a:pt x="19309" y="7398"/>
                    <a:pt x="21228" y="1761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71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1" name="Line 26"/>
            <p:cNvSpPr>
              <a:spLocks noChangeShapeType="1"/>
            </p:cNvSpPr>
            <p:nvPr/>
          </p:nvSpPr>
          <p:spPr bwMode="auto">
            <a:xfrm>
              <a:off x="2482" y="2229"/>
              <a:ext cx="1804" cy="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" name="Text Box 14"/>
          <p:cNvSpPr txBox="1">
            <a:spLocks noChangeArrowheads="1"/>
          </p:cNvSpPr>
          <p:nvPr/>
        </p:nvSpPr>
        <p:spPr bwMode="auto">
          <a:xfrm>
            <a:off x="6346825" y="3979863"/>
            <a:ext cx="13858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85000"/>
              </a:lnSpc>
            </a:pPr>
            <a:r>
              <a:rPr lang="en-US" altLang="en-US" sz="2000" b="1"/>
              <a:t>Long-Run</a:t>
            </a:r>
          </a:p>
          <a:p>
            <a:pPr algn="ctr" eaLnBrk="1" hangingPunct="1">
              <a:lnSpc>
                <a:spcPct val="85000"/>
              </a:lnSpc>
            </a:pPr>
            <a:r>
              <a:rPr lang="en-US" altLang="en-US" sz="2000" b="1"/>
              <a:t>ATC</a:t>
            </a:r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1565275" y="2119313"/>
            <a:ext cx="15525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2000" b="1"/>
              <a:t>Economies</a:t>
            </a:r>
          </a:p>
          <a:p>
            <a:pPr algn="ctr" eaLnBrk="1" hangingPunct="1"/>
            <a:r>
              <a:rPr lang="en-US" altLang="en-US" sz="2000" b="1"/>
              <a:t>Of Scale</a:t>
            </a:r>
          </a:p>
        </p:txBody>
      </p:sp>
      <p:sp>
        <p:nvSpPr>
          <p:cNvPr id="33" name="Text Box 35"/>
          <p:cNvSpPr txBox="1">
            <a:spLocks noChangeArrowheads="1"/>
          </p:cNvSpPr>
          <p:nvPr/>
        </p:nvSpPr>
        <p:spPr bwMode="auto">
          <a:xfrm>
            <a:off x="3571875" y="2116138"/>
            <a:ext cx="23383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2000" b="1"/>
              <a:t>Constant Returns</a:t>
            </a:r>
          </a:p>
          <a:p>
            <a:pPr algn="ctr" eaLnBrk="1" hangingPunct="1"/>
            <a:r>
              <a:rPr lang="en-US" altLang="en-US" sz="2000" b="1"/>
              <a:t>To Scale</a:t>
            </a:r>
          </a:p>
        </p:txBody>
      </p:sp>
      <p:sp>
        <p:nvSpPr>
          <p:cNvPr id="34" name="Text Box 36"/>
          <p:cNvSpPr txBox="1">
            <a:spLocks noChangeArrowheads="1"/>
          </p:cNvSpPr>
          <p:nvPr/>
        </p:nvSpPr>
        <p:spPr bwMode="auto">
          <a:xfrm>
            <a:off x="6159500" y="2112963"/>
            <a:ext cx="1733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b="1"/>
              <a:t>Diseconomies</a:t>
            </a:r>
          </a:p>
          <a:p>
            <a:pPr algn="ctr" eaLnBrk="1" hangingPunct="1"/>
            <a:r>
              <a:rPr lang="en-US" altLang="en-US" b="1"/>
              <a:t>Of Scale</a:t>
            </a:r>
          </a:p>
        </p:txBody>
      </p:sp>
      <p:sp>
        <p:nvSpPr>
          <p:cNvPr id="35" name="Text Box 37"/>
          <p:cNvSpPr txBox="1">
            <a:spLocks noChangeArrowheads="1"/>
          </p:cNvSpPr>
          <p:nvPr/>
        </p:nvSpPr>
        <p:spPr bwMode="auto">
          <a:xfrm>
            <a:off x="2940050" y="5229225"/>
            <a:ext cx="436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 b="1" i="1"/>
              <a:t>q</a:t>
            </a:r>
            <a:r>
              <a:rPr lang="en-US" altLang="en-US" sz="2000" b="1" i="1" baseline="-25000"/>
              <a:t>1</a:t>
            </a:r>
          </a:p>
        </p:txBody>
      </p:sp>
      <p:sp>
        <p:nvSpPr>
          <p:cNvPr id="36" name="Text Box 38"/>
          <p:cNvSpPr txBox="1">
            <a:spLocks noChangeArrowheads="1"/>
          </p:cNvSpPr>
          <p:nvPr/>
        </p:nvSpPr>
        <p:spPr bwMode="auto">
          <a:xfrm>
            <a:off x="6037263" y="5237163"/>
            <a:ext cx="4365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 b="1" i="1"/>
              <a:t>q</a:t>
            </a:r>
            <a:r>
              <a:rPr lang="en-US" altLang="en-US" sz="2000" b="1" i="1" baseline="-2500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23615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24" grpId="0" animBg="1"/>
      <p:bldP spid="23" grpId="0" animBg="1"/>
      <p:bldP spid="25" grpId="0" animBg="1"/>
      <p:bldP spid="26" grpId="0"/>
      <p:bldP spid="31" grpId="0"/>
      <p:bldP spid="31" grpId="1"/>
      <p:bldP spid="32" grpId="0"/>
      <p:bldP spid="33" grpId="0"/>
      <p:bldP spid="34" grpId="0"/>
      <p:bldP spid="35" grpId="0"/>
      <p:bldP spid="3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5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20589C"/>
          </a:solidFill>
          <a:ln w="9525">
            <a:solidFill>
              <a:srgbClr val="20589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 b="1">
              <a:latin typeface="Dotum" charset="-127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sz="3600" b="1">
                <a:solidFill>
                  <a:schemeClr val="bg1"/>
                </a:solidFill>
                <a:latin typeface="Tahoma" charset="0"/>
              </a:rPr>
              <a:t>MES and Industry Structure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 rot="5400000">
            <a:off x="4457700" y="2171700"/>
            <a:ext cx="228600" cy="9144000"/>
          </a:xfrm>
          <a:prstGeom prst="rect">
            <a:avLst/>
          </a:prstGeom>
          <a:solidFill>
            <a:srgbClr val="522890"/>
          </a:solidFill>
          <a:ln w="9525">
            <a:solidFill>
              <a:srgbClr val="52289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6629400"/>
            <a:ext cx="4841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rgbClr val="FFFFFF"/>
                </a:solidFill>
              </a:rPr>
              <a:t>LO4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5" t="47337" r="55384" b="22824"/>
          <a:stretch/>
        </p:blipFill>
        <p:spPr>
          <a:xfrm>
            <a:off x="218211" y="1531089"/>
            <a:ext cx="8707577" cy="372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39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5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20589C"/>
          </a:solidFill>
          <a:ln w="9525">
            <a:solidFill>
              <a:srgbClr val="20589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 b="1">
              <a:latin typeface="Dotum" charset="-127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sz="3600" b="1">
                <a:solidFill>
                  <a:schemeClr val="bg1"/>
                </a:solidFill>
                <a:latin typeface="Tahoma" charset="0"/>
              </a:rPr>
              <a:t>MES and Industry Structure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 rot="5400000">
            <a:off x="4457700" y="2171700"/>
            <a:ext cx="228600" cy="9144000"/>
          </a:xfrm>
          <a:prstGeom prst="rect">
            <a:avLst/>
          </a:prstGeom>
          <a:solidFill>
            <a:srgbClr val="522890"/>
          </a:solidFill>
          <a:ln w="9525">
            <a:solidFill>
              <a:srgbClr val="52289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6629400"/>
            <a:ext cx="4841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rgbClr val="FFFFFF"/>
                </a:solidFill>
              </a:rPr>
              <a:t>LO4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9" t="40068" r="55349" b="29913"/>
          <a:stretch/>
        </p:blipFill>
        <p:spPr>
          <a:xfrm>
            <a:off x="292802" y="1746853"/>
            <a:ext cx="8563496" cy="365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28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67543"/>
            <a:ext cx="7772400" cy="468440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3-D Printers</a:t>
            </a:r>
          </a:p>
          <a:p>
            <a:pPr marL="0" indent="0">
              <a:buNone/>
            </a:pPr>
            <a:r>
              <a:rPr lang="en-US" dirty="0" smtClean="0"/>
              <a:t>3-D </a:t>
            </a:r>
            <a:r>
              <a:rPr lang="en-US" dirty="0"/>
              <a:t>Printers Are Poised to Replace Mass Production with Mass Customization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Book 1, Page 196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82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20589C"/>
          </a:solidFill>
          <a:ln w="9525">
            <a:solidFill>
              <a:srgbClr val="20589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 b="1">
              <a:latin typeface="Dotum" charset="-127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chemeClr val="bg1"/>
                </a:solidFill>
                <a:latin typeface="Tahoma" charset="0"/>
              </a:rPr>
              <a:t>Accounting Profit and </a:t>
            </a:r>
            <a:r>
              <a:rPr lang="en-US" altLang="en-US" sz="3600" b="1" dirty="0" smtClean="0">
                <a:solidFill>
                  <a:schemeClr val="bg1"/>
                </a:solidFill>
                <a:latin typeface="Tahoma" charset="0"/>
              </a:rPr>
              <a:t>Economic </a:t>
            </a:r>
            <a:r>
              <a:rPr lang="en-US" altLang="en-US" sz="3600" b="1" dirty="0">
                <a:solidFill>
                  <a:schemeClr val="bg1"/>
                </a:solidFill>
                <a:latin typeface="Tahoma" charset="0"/>
              </a:rPr>
              <a:t>Profit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50423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Suppose </a:t>
            </a:r>
            <a:r>
              <a:rPr lang="en-US" dirty="0"/>
              <a:t>that after many years working as a sales </a:t>
            </a:r>
            <a:r>
              <a:rPr lang="en-US" dirty="0" smtClean="0"/>
              <a:t>representative for </a:t>
            </a:r>
            <a:r>
              <a:rPr lang="en-US" dirty="0"/>
              <a:t>a large T-shirt manufacturer, you decide to strike </a:t>
            </a:r>
            <a:r>
              <a:rPr lang="en-US" dirty="0" smtClean="0"/>
              <a:t>out on </a:t>
            </a:r>
            <a:r>
              <a:rPr lang="en-US" dirty="0"/>
              <a:t>your own. After considering many potential business </a:t>
            </a:r>
            <a:r>
              <a:rPr lang="en-US" dirty="0" smtClean="0"/>
              <a:t>ventures, you </a:t>
            </a:r>
            <a:r>
              <a:rPr lang="en-US" dirty="0"/>
              <a:t>settle on opening a retail T-shirt shop.</a:t>
            </a:r>
            <a:endParaRPr lang="en-US" altLang="en-US" sz="8800" dirty="0"/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 rot="5400000">
            <a:off x="4457700" y="2171700"/>
            <a:ext cx="228600" cy="9144000"/>
          </a:xfrm>
          <a:prstGeom prst="rect">
            <a:avLst/>
          </a:prstGeom>
          <a:solidFill>
            <a:srgbClr val="522890"/>
          </a:solidFill>
          <a:ln w="9525">
            <a:solidFill>
              <a:srgbClr val="52289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6629400"/>
            <a:ext cx="4841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rgbClr val="FFFFFF"/>
                </a:solidFill>
              </a:rPr>
              <a:t>LO1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56" t="38713" r="13334" b="37654"/>
          <a:stretch/>
        </p:blipFill>
        <p:spPr>
          <a:xfrm>
            <a:off x="150902" y="3725333"/>
            <a:ext cx="8324761" cy="282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71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20589C"/>
          </a:solidFill>
          <a:ln w="9525">
            <a:solidFill>
              <a:srgbClr val="20589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 b="1">
              <a:latin typeface="Dotum" charset="-127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altLang="en-US" sz="3600" b="1" dirty="0">
                <a:solidFill>
                  <a:schemeClr val="bg1"/>
                </a:solidFill>
                <a:latin typeface="Tahoma" charset="0"/>
              </a:rPr>
              <a:t>Accounting Profit and </a:t>
            </a:r>
            <a:r>
              <a:rPr lang="en-US" altLang="en-US" dirty="0">
                <a:solidFill>
                  <a:schemeClr val="bg1"/>
                </a:solidFill>
                <a:latin typeface="Tahoma" charset="0"/>
              </a:rPr>
              <a:t>Economic</a:t>
            </a:r>
            <a:r>
              <a:rPr lang="en-US" altLang="en-US" sz="3600" b="1" dirty="0" smtClean="0">
                <a:solidFill>
                  <a:schemeClr val="bg1"/>
                </a:solidFill>
                <a:latin typeface="Tahoma" charset="0"/>
              </a:rPr>
              <a:t> </a:t>
            </a:r>
            <a:r>
              <a:rPr lang="en-US" altLang="en-US" sz="3600" b="1" dirty="0">
                <a:solidFill>
                  <a:schemeClr val="bg1"/>
                </a:solidFill>
                <a:latin typeface="Tahoma" charset="0"/>
              </a:rPr>
              <a:t>Profit</a:t>
            </a:r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 rot="5400000">
            <a:off x="4457700" y="2171700"/>
            <a:ext cx="228600" cy="9144000"/>
          </a:xfrm>
          <a:prstGeom prst="rect">
            <a:avLst/>
          </a:prstGeom>
          <a:solidFill>
            <a:srgbClr val="522890"/>
          </a:solidFill>
          <a:ln w="9525">
            <a:solidFill>
              <a:srgbClr val="52289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6629400"/>
            <a:ext cx="4841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rgbClr val="FFFFFF"/>
                </a:solidFill>
              </a:rPr>
              <a:t>LO1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3" t="49502" r="54815" b="21600"/>
          <a:stretch/>
        </p:blipFill>
        <p:spPr>
          <a:xfrm>
            <a:off x="536640" y="1710266"/>
            <a:ext cx="8070719" cy="328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52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20589C"/>
          </a:solidFill>
          <a:ln w="9525">
            <a:solidFill>
              <a:srgbClr val="20589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 b="1">
              <a:latin typeface="Dotum" charset="-127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altLang="en-US" sz="3600" b="1" dirty="0">
                <a:solidFill>
                  <a:schemeClr val="bg1"/>
                </a:solidFill>
                <a:latin typeface="Tahoma" charset="0"/>
              </a:rPr>
              <a:t>Accounting Profit and </a:t>
            </a:r>
            <a:r>
              <a:rPr lang="en-US" altLang="en-US" dirty="0">
                <a:solidFill>
                  <a:schemeClr val="bg1"/>
                </a:solidFill>
                <a:latin typeface="Tahoma" charset="0"/>
              </a:rPr>
              <a:t>Economic</a:t>
            </a:r>
            <a:r>
              <a:rPr lang="en-US" altLang="en-US" sz="3600" b="1" dirty="0" smtClean="0">
                <a:solidFill>
                  <a:schemeClr val="bg1"/>
                </a:solidFill>
                <a:latin typeface="Tahoma" charset="0"/>
              </a:rPr>
              <a:t> </a:t>
            </a:r>
            <a:r>
              <a:rPr lang="en-US" altLang="en-US" sz="3600" b="1" dirty="0">
                <a:solidFill>
                  <a:schemeClr val="bg1"/>
                </a:solidFill>
                <a:latin typeface="Tahoma" charset="0"/>
              </a:rPr>
              <a:t>Profit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504238" cy="452596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Clr>
                <a:srgbClr val="3399FF"/>
              </a:buClr>
              <a:buSzPct val="125000"/>
            </a:pPr>
            <a:r>
              <a:rPr lang="en-US" altLang="en-US" sz="3600" dirty="0"/>
              <a:t>Accounting profit </a:t>
            </a:r>
          </a:p>
          <a:p>
            <a:pPr lvl="1" eaLnBrk="1" hangingPunct="1">
              <a:buClr>
                <a:srgbClr val="3399FF"/>
              </a:buClr>
              <a:buSzPct val="125000"/>
              <a:buFontTx/>
              <a:buNone/>
            </a:pPr>
            <a:r>
              <a:rPr lang="en-US" altLang="en-US" sz="3600" dirty="0"/>
              <a:t>= Revenue – Explicit Costs</a:t>
            </a:r>
          </a:p>
          <a:p>
            <a:pPr eaLnBrk="1" hangingPunct="1">
              <a:buClr>
                <a:srgbClr val="3399FF"/>
              </a:buClr>
              <a:buSzPct val="125000"/>
            </a:pPr>
            <a:r>
              <a:rPr lang="en-US" altLang="en-US" sz="3600" dirty="0"/>
              <a:t>Economic profit </a:t>
            </a:r>
          </a:p>
          <a:p>
            <a:pPr eaLnBrk="1" hangingPunct="1">
              <a:buClr>
                <a:srgbClr val="3399FF"/>
              </a:buClr>
              <a:buSzPct val="125000"/>
              <a:buFontTx/>
              <a:buNone/>
            </a:pPr>
            <a:r>
              <a:rPr lang="en-US" altLang="en-US" sz="3600" dirty="0"/>
              <a:t>	= Accounting Profit – Implicit Costs</a:t>
            </a:r>
          </a:p>
          <a:p>
            <a:pPr eaLnBrk="1" hangingPunct="1">
              <a:buClr>
                <a:srgbClr val="3399FF"/>
              </a:buClr>
              <a:buSzPct val="125000"/>
            </a:pPr>
            <a:r>
              <a:rPr lang="en-US" altLang="en-US" sz="3600" dirty="0"/>
              <a:t>Economic profit (to summarize)</a:t>
            </a:r>
          </a:p>
          <a:p>
            <a:pPr lvl="1" eaLnBrk="1" hangingPunct="1">
              <a:buClr>
                <a:srgbClr val="3399FF"/>
              </a:buClr>
              <a:buSzPct val="125000"/>
              <a:buFontTx/>
              <a:buNone/>
            </a:pPr>
            <a:r>
              <a:rPr lang="en-US" altLang="en-US" sz="3600" dirty="0"/>
              <a:t>=Total Revenue – Economic Costs</a:t>
            </a:r>
          </a:p>
          <a:p>
            <a:pPr lvl="1" eaLnBrk="1" hangingPunct="1">
              <a:buClr>
                <a:srgbClr val="3399FF"/>
              </a:buClr>
              <a:buSzPct val="125000"/>
              <a:buFontTx/>
              <a:buNone/>
            </a:pPr>
            <a:r>
              <a:rPr lang="en-US" altLang="en-US" sz="3600" dirty="0"/>
              <a:t>=Total Revenue – Explicit Costs – Implicit Costs</a:t>
            </a:r>
          </a:p>
          <a:p>
            <a:pPr lvl="1" eaLnBrk="1" hangingPunct="1">
              <a:buClr>
                <a:srgbClr val="3399FF"/>
              </a:buClr>
              <a:buSzPct val="125000"/>
            </a:pPr>
            <a:endParaRPr lang="en-US" altLang="en-US" sz="3600" dirty="0"/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 rot="5400000">
            <a:off x="4457700" y="2171700"/>
            <a:ext cx="228600" cy="9144000"/>
          </a:xfrm>
          <a:prstGeom prst="rect">
            <a:avLst/>
          </a:prstGeom>
          <a:solidFill>
            <a:srgbClr val="522890"/>
          </a:solidFill>
          <a:ln w="9525">
            <a:solidFill>
              <a:srgbClr val="52289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6629400"/>
            <a:ext cx="4841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rgbClr val="FFFFFF"/>
                </a:solidFill>
              </a:rPr>
              <a:t>LO1</a:t>
            </a:r>
          </a:p>
        </p:txBody>
      </p:sp>
    </p:spTree>
    <p:extLst>
      <p:ext uri="{BB962C8B-B14F-4D97-AF65-F5344CB8AC3E}">
        <p14:creationId xmlns:p14="http://schemas.microsoft.com/office/powerpoint/2010/main" val="5035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20589C"/>
          </a:solidFill>
          <a:ln w="9525">
            <a:solidFill>
              <a:srgbClr val="20589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 b="1">
              <a:latin typeface="Dotum" charset="-127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sz="3600" b="1">
                <a:solidFill>
                  <a:schemeClr val="bg1"/>
                </a:solidFill>
                <a:latin typeface="Tahoma" charset="0"/>
              </a:rPr>
              <a:t>Economic Profit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 rot="5400000">
            <a:off x="4457700" y="2171700"/>
            <a:ext cx="228600" cy="9144000"/>
          </a:xfrm>
          <a:prstGeom prst="rect">
            <a:avLst/>
          </a:prstGeom>
          <a:solidFill>
            <a:srgbClr val="522890"/>
          </a:solidFill>
          <a:ln w="9525">
            <a:solidFill>
              <a:srgbClr val="52289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5" name="Rectangle 6"/>
          <p:cNvSpPr>
            <a:spLocks noChangeArrowheads="1"/>
          </p:cNvSpPr>
          <p:nvPr/>
        </p:nvSpPr>
        <p:spPr bwMode="auto">
          <a:xfrm>
            <a:off x="0" y="6629400"/>
            <a:ext cx="4841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rgbClr val="FFFFFF"/>
                </a:solidFill>
              </a:rPr>
              <a:t>LO1</a:t>
            </a:r>
          </a:p>
        </p:txBody>
      </p:sp>
      <p:sp>
        <p:nvSpPr>
          <p:cNvPr id="8" name="Rectangle 7"/>
          <p:cNvSpPr/>
          <p:nvPr/>
        </p:nvSpPr>
        <p:spPr>
          <a:xfrm>
            <a:off x="1752600" y="4038600"/>
            <a:ext cx="2193925" cy="1463675"/>
          </a:xfrm>
          <a:prstGeom prst="rect">
            <a:avLst/>
          </a:prstGeom>
          <a:solidFill>
            <a:srgbClr val="0FA5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chemeClr val="bg1"/>
                </a:solidFill>
              </a:rPr>
              <a:t>Explicit</a:t>
            </a:r>
          </a:p>
          <a:p>
            <a:pPr algn="ctr">
              <a:defRPr/>
            </a:pPr>
            <a:r>
              <a:rPr lang="en-US" sz="2000" b="1" dirty="0">
                <a:solidFill>
                  <a:schemeClr val="bg1"/>
                </a:solidFill>
              </a:rPr>
              <a:t>costs</a:t>
            </a:r>
          </a:p>
        </p:txBody>
      </p:sp>
      <p:sp>
        <p:nvSpPr>
          <p:cNvPr id="9" name="Rectangle 8"/>
          <p:cNvSpPr/>
          <p:nvPr/>
        </p:nvSpPr>
        <p:spPr>
          <a:xfrm>
            <a:off x="5654675" y="3657600"/>
            <a:ext cx="2193925" cy="18288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chemeClr val="bg1"/>
                </a:solidFill>
              </a:rPr>
              <a:t>Accounting costs (explicit costs only)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52600" y="3048000"/>
            <a:ext cx="2193925" cy="1006475"/>
          </a:xfrm>
          <a:prstGeom prst="rect">
            <a:avLst/>
          </a:prstGeom>
          <a:solidFill>
            <a:srgbClr val="8ECE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chemeClr val="tx1"/>
                </a:solidFill>
              </a:rPr>
              <a:t>Implicit costs (including a normal profit)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52600" y="1905000"/>
            <a:ext cx="2193925" cy="1189038"/>
          </a:xfrm>
          <a:prstGeom prst="rect">
            <a:avLst/>
          </a:prstGeom>
          <a:solidFill>
            <a:srgbClr val="EFD1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chemeClr val="tx1"/>
                </a:solidFill>
              </a:rPr>
              <a:t>Economic</a:t>
            </a:r>
          </a:p>
          <a:p>
            <a:pPr algn="ctr">
              <a:defRPr/>
            </a:pPr>
            <a:r>
              <a:rPr lang="en-US" sz="2000" b="1" dirty="0">
                <a:solidFill>
                  <a:schemeClr val="tx1"/>
                </a:solidFill>
              </a:rPr>
              <a:t>profit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654675" y="1905000"/>
            <a:ext cx="2193925" cy="1736725"/>
          </a:xfrm>
          <a:prstGeom prst="rec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chemeClr val="tx1"/>
                </a:solidFill>
              </a:rPr>
              <a:t>Accounting profit</a:t>
            </a:r>
          </a:p>
        </p:txBody>
      </p:sp>
      <p:sp>
        <p:nvSpPr>
          <p:cNvPr id="5131" name="AutoShape 16"/>
          <p:cNvSpPr>
            <a:spLocks/>
          </p:cNvSpPr>
          <p:nvPr/>
        </p:nvSpPr>
        <p:spPr bwMode="auto">
          <a:xfrm flipH="1">
            <a:off x="1219200" y="3522663"/>
            <a:ext cx="311150" cy="1735137"/>
          </a:xfrm>
          <a:prstGeom prst="rightBrace">
            <a:avLst>
              <a:gd name="adj1" fmla="val 46471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32" name="Text Box 12"/>
          <p:cNvSpPr txBox="1">
            <a:spLocks noChangeArrowheads="1"/>
          </p:cNvSpPr>
          <p:nvPr/>
        </p:nvSpPr>
        <p:spPr bwMode="auto">
          <a:xfrm rot="-5400000">
            <a:off x="-45243" y="4007643"/>
            <a:ext cx="16446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85000"/>
              </a:lnSpc>
            </a:pPr>
            <a:r>
              <a:rPr lang="en-US" altLang="en-US" b="1"/>
              <a:t>Economic</a:t>
            </a:r>
          </a:p>
          <a:p>
            <a:pPr algn="ctr" eaLnBrk="1" hangingPunct="1">
              <a:lnSpc>
                <a:spcPct val="85000"/>
              </a:lnSpc>
            </a:pPr>
            <a:r>
              <a:rPr lang="en-US" altLang="en-US" b="1"/>
              <a:t>(Opportunity)</a:t>
            </a:r>
          </a:p>
          <a:p>
            <a:pPr algn="ctr" eaLnBrk="1" hangingPunct="1">
              <a:lnSpc>
                <a:spcPct val="85000"/>
              </a:lnSpc>
            </a:pPr>
            <a:r>
              <a:rPr lang="en-US" altLang="en-US" b="1"/>
              <a:t>Costs</a:t>
            </a:r>
          </a:p>
        </p:txBody>
      </p:sp>
      <p:sp>
        <p:nvSpPr>
          <p:cNvPr id="5133" name="AutoShape 15"/>
          <p:cNvSpPr>
            <a:spLocks/>
          </p:cNvSpPr>
          <p:nvPr/>
        </p:nvSpPr>
        <p:spPr bwMode="auto">
          <a:xfrm flipH="1">
            <a:off x="5099050" y="2133600"/>
            <a:ext cx="311150" cy="3200400"/>
          </a:xfrm>
          <a:prstGeom prst="rightBrace">
            <a:avLst>
              <a:gd name="adj1" fmla="val 6300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34" name="Text Box 13"/>
          <p:cNvSpPr txBox="1">
            <a:spLocks noChangeArrowheads="1"/>
          </p:cNvSpPr>
          <p:nvPr/>
        </p:nvSpPr>
        <p:spPr bwMode="auto">
          <a:xfrm rot="-5400000">
            <a:off x="3861594" y="3529806"/>
            <a:ext cx="1746250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85000"/>
              </a:lnSpc>
            </a:pPr>
            <a:r>
              <a:rPr lang="en-US" altLang="en-US" b="1"/>
              <a:t>Total Revenue</a:t>
            </a:r>
          </a:p>
        </p:txBody>
      </p:sp>
      <p:sp>
        <p:nvSpPr>
          <p:cNvPr id="5135" name="AutoShape 15"/>
          <p:cNvSpPr>
            <a:spLocks/>
          </p:cNvSpPr>
          <p:nvPr/>
        </p:nvSpPr>
        <p:spPr bwMode="auto">
          <a:xfrm>
            <a:off x="4038600" y="2133600"/>
            <a:ext cx="311150" cy="3200400"/>
          </a:xfrm>
          <a:prstGeom prst="rightBrace">
            <a:avLst>
              <a:gd name="adj1" fmla="val 6300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647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20589C"/>
          </a:solidFill>
          <a:ln w="9525">
            <a:solidFill>
              <a:srgbClr val="20589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b="1">
              <a:latin typeface="Dotum" pitchFamily="34" charset="-127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sz="3600" b="1" smtClean="0">
                <a:solidFill>
                  <a:schemeClr val="bg1"/>
                </a:solidFill>
                <a:latin typeface="Tahoma" panose="020B0604030504040204" pitchFamily="34" charset="0"/>
              </a:rPr>
              <a:t>Short Run and Long Run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43000"/>
            <a:ext cx="8229600" cy="4525963"/>
          </a:xfrm>
        </p:spPr>
        <p:txBody>
          <a:bodyPr/>
          <a:lstStyle/>
          <a:p>
            <a:pPr eaLnBrk="1" hangingPunct="1">
              <a:buClr>
                <a:srgbClr val="3399FF"/>
              </a:buClr>
              <a:buSzPct val="125000"/>
            </a:pPr>
            <a:r>
              <a:rPr lang="en-US" altLang="en-US" sz="3600" smtClean="0"/>
              <a:t>Short Run</a:t>
            </a:r>
          </a:p>
          <a:p>
            <a:pPr lvl="1" eaLnBrk="1" hangingPunct="1">
              <a:buClr>
                <a:srgbClr val="3399FF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altLang="en-US" sz="3600" smtClean="0"/>
              <a:t>Some variable inputs</a:t>
            </a:r>
          </a:p>
          <a:p>
            <a:pPr lvl="1" eaLnBrk="1" hangingPunct="1">
              <a:buClr>
                <a:srgbClr val="3399FF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altLang="en-US" sz="3600" smtClean="0"/>
              <a:t>Fixed plant</a:t>
            </a:r>
          </a:p>
          <a:p>
            <a:pPr eaLnBrk="1" hangingPunct="1">
              <a:buClr>
                <a:srgbClr val="3399FF"/>
              </a:buClr>
              <a:buSzPct val="125000"/>
            </a:pPr>
            <a:r>
              <a:rPr lang="en-US" altLang="en-US" sz="3600" smtClean="0"/>
              <a:t>Long Run</a:t>
            </a:r>
          </a:p>
          <a:p>
            <a:pPr lvl="1" eaLnBrk="1" hangingPunct="1">
              <a:buClr>
                <a:srgbClr val="3399FF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altLang="en-US" sz="3600" smtClean="0"/>
              <a:t>All inputs are variable</a:t>
            </a:r>
          </a:p>
          <a:p>
            <a:pPr lvl="1" eaLnBrk="1" hangingPunct="1">
              <a:buClr>
                <a:srgbClr val="3399FF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altLang="en-US" sz="3600" smtClean="0"/>
              <a:t>Variable plant</a:t>
            </a:r>
          </a:p>
          <a:p>
            <a:pPr lvl="1" eaLnBrk="1" hangingPunct="1">
              <a:buClr>
                <a:srgbClr val="3399FF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altLang="en-US" sz="3600" smtClean="0"/>
              <a:t>Firms enter and exit</a:t>
            </a:r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 rot="5400000">
            <a:off x="4457700" y="2171700"/>
            <a:ext cx="228600" cy="9144000"/>
          </a:xfrm>
          <a:prstGeom prst="rect">
            <a:avLst/>
          </a:prstGeom>
          <a:solidFill>
            <a:srgbClr val="522890"/>
          </a:solidFill>
          <a:ln w="9525">
            <a:solidFill>
              <a:srgbClr val="52289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50" name="Rectangle 5"/>
          <p:cNvSpPr>
            <a:spLocks noChangeArrowheads="1"/>
          </p:cNvSpPr>
          <p:nvPr/>
        </p:nvSpPr>
        <p:spPr bwMode="auto">
          <a:xfrm>
            <a:off x="0" y="6629400"/>
            <a:ext cx="4841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rgbClr val="FFFFFF"/>
                </a:solidFill>
              </a:rPr>
              <a:t>LO1</a:t>
            </a:r>
          </a:p>
        </p:txBody>
      </p:sp>
    </p:spTree>
    <p:extLst>
      <p:ext uri="{BB962C8B-B14F-4D97-AF65-F5344CB8AC3E}">
        <p14:creationId xmlns:p14="http://schemas.microsoft.com/office/powerpoint/2010/main" val="385392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20589C"/>
          </a:solidFill>
          <a:ln w="9525">
            <a:solidFill>
              <a:srgbClr val="20589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b="1">
              <a:latin typeface="Dotum" pitchFamily="34" charset="-127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sz="3600" b="1" smtClean="0">
                <a:solidFill>
                  <a:schemeClr val="bg1"/>
                </a:solidFill>
                <a:latin typeface="Tahoma" panose="020B0604030504040204" pitchFamily="34" charset="0"/>
              </a:rPr>
              <a:t>Short-Run Production Relationships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82000" cy="4876800"/>
          </a:xfrm>
        </p:spPr>
        <p:txBody>
          <a:bodyPr/>
          <a:lstStyle/>
          <a:p>
            <a:pPr eaLnBrk="1" hangingPunct="1">
              <a:buClr>
                <a:srgbClr val="3399FF"/>
              </a:buClr>
              <a:buSzPct val="125000"/>
            </a:pPr>
            <a:r>
              <a:rPr lang="en-US" altLang="en-US" sz="3600" dirty="0" smtClean="0"/>
              <a:t>Total Product (TP)</a:t>
            </a:r>
          </a:p>
          <a:p>
            <a:pPr eaLnBrk="1" hangingPunct="1">
              <a:buClr>
                <a:srgbClr val="3399FF"/>
              </a:buClr>
              <a:buSzPct val="125000"/>
            </a:pPr>
            <a:r>
              <a:rPr lang="en-US" altLang="en-US" sz="3600" dirty="0" smtClean="0"/>
              <a:t>Marginal Product (MP)</a:t>
            </a:r>
          </a:p>
          <a:p>
            <a:pPr lvl="1" eaLnBrk="1" hangingPunct="1">
              <a:buClr>
                <a:srgbClr val="3399FF"/>
              </a:buClr>
              <a:buSzPct val="125000"/>
              <a:buFont typeface="Arial" panose="020B0604020202020204" pitchFamily="34" charset="0"/>
              <a:buChar char="•"/>
            </a:pPr>
            <a:endParaRPr lang="en-US" altLang="en-US" sz="3600" dirty="0" smtClean="0"/>
          </a:p>
          <a:p>
            <a:pPr lvl="1" eaLnBrk="1" hangingPunct="1">
              <a:buClr>
                <a:srgbClr val="3399FF"/>
              </a:buClr>
              <a:buSzPct val="125000"/>
              <a:buFont typeface="Arial" panose="020B0604020202020204" pitchFamily="34" charset="0"/>
              <a:buChar char="•"/>
            </a:pPr>
            <a:endParaRPr lang="en-US" altLang="en-US" sz="3600" dirty="0" smtClean="0"/>
          </a:p>
          <a:p>
            <a:pPr eaLnBrk="1" hangingPunct="1">
              <a:buClr>
                <a:srgbClr val="3399FF"/>
              </a:buClr>
              <a:buSzPct val="125000"/>
            </a:pPr>
            <a:r>
              <a:rPr lang="en-US" altLang="en-US" sz="3600" dirty="0" smtClean="0"/>
              <a:t>Average Product (AP) </a:t>
            </a:r>
          </a:p>
        </p:txBody>
      </p:sp>
      <p:sp>
        <p:nvSpPr>
          <p:cNvPr id="7173" name="Rectangle 4"/>
          <p:cNvSpPr>
            <a:spLocks noChangeArrowheads="1"/>
          </p:cNvSpPr>
          <p:nvPr/>
        </p:nvSpPr>
        <p:spPr bwMode="auto">
          <a:xfrm rot="5400000">
            <a:off x="4457700" y="2171700"/>
            <a:ext cx="228600" cy="9144000"/>
          </a:xfrm>
          <a:prstGeom prst="rect">
            <a:avLst/>
          </a:prstGeom>
          <a:solidFill>
            <a:srgbClr val="522890"/>
          </a:solidFill>
          <a:ln w="9525">
            <a:solidFill>
              <a:srgbClr val="52289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0" y="6629400"/>
            <a:ext cx="4841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rgbClr val="FFFFFF"/>
                </a:solidFill>
              </a:rPr>
              <a:t>LO2</a:t>
            </a:r>
          </a:p>
        </p:txBody>
      </p:sp>
      <p:grpSp>
        <p:nvGrpSpPr>
          <p:cNvPr id="7175" name="Group 17"/>
          <p:cNvGrpSpPr>
            <a:grpSpLocks/>
          </p:cNvGrpSpPr>
          <p:nvPr/>
        </p:nvGrpSpPr>
        <p:grpSpPr bwMode="auto">
          <a:xfrm>
            <a:off x="1295400" y="2835275"/>
            <a:ext cx="7019925" cy="898525"/>
            <a:chOff x="1095" y="2452"/>
            <a:chExt cx="4422" cy="566"/>
          </a:xfrm>
        </p:grpSpPr>
        <p:sp>
          <p:nvSpPr>
            <p:cNvPr id="7183" name="Text Box 4"/>
            <p:cNvSpPr txBox="1">
              <a:spLocks noChangeArrowheads="1"/>
            </p:cNvSpPr>
            <p:nvPr/>
          </p:nvSpPr>
          <p:spPr bwMode="auto">
            <a:xfrm>
              <a:off x="1095" y="2548"/>
              <a:ext cx="194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800" b="1" dirty="0"/>
                <a:t>Marginal Product</a:t>
              </a:r>
            </a:p>
          </p:txBody>
        </p:sp>
        <p:grpSp>
          <p:nvGrpSpPr>
            <p:cNvPr id="7184" name="Group 13"/>
            <p:cNvGrpSpPr>
              <a:grpSpLocks/>
            </p:cNvGrpSpPr>
            <p:nvPr/>
          </p:nvGrpSpPr>
          <p:grpSpPr bwMode="auto">
            <a:xfrm>
              <a:off x="3185" y="2452"/>
              <a:ext cx="2332" cy="566"/>
              <a:chOff x="3185" y="2452"/>
              <a:chExt cx="2332" cy="566"/>
            </a:xfrm>
          </p:grpSpPr>
          <p:sp>
            <p:nvSpPr>
              <p:cNvPr id="7186" name="Text Box 6"/>
              <p:cNvSpPr txBox="1">
                <a:spLocks noChangeArrowheads="1"/>
              </p:cNvSpPr>
              <p:nvPr/>
            </p:nvSpPr>
            <p:spPr bwMode="auto">
              <a:xfrm>
                <a:off x="3185" y="2452"/>
                <a:ext cx="23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400" b="1"/>
                  <a:t>Change in Total Product</a:t>
                </a:r>
              </a:p>
            </p:txBody>
          </p:sp>
          <p:sp>
            <p:nvSpPr>
              <p:cNvPr id="7187" name="Text Box 7"/>
              <p:cNvSpPr txBox="1">
                <a:spLocks noChangeArrowheads="1"/>
              </p:cNvSpPr>
              <p:nvPr/>
            </p:nvSpPr>
            <p:spPr bwMode="auto">
              <a:xfrm>
                <a:off x="3276" y="2730"/>
                <a:ext cx="215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400" b="1"/>
                  <a:t>Change in Labor Input</a:t>
                </a:r>
              </a:p>
            </p:txBody>
          </p:sp>
          <p:sp>
            <p:nvSpPr>
              <p:cNvPr id="7188" name="Line 12"/>
              <p:cNvSpPr>
                <a:spLocks noChangeShapeType="1"/>
              </p:cNvSpPr>
              <p:nvPr/>
            </p:nvSpPr>
            <p:spPr bwMode="auto">
              <a:xfrm>
                <a:off x="3220" y="2739"/>
                <a:ext cx="226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185" name="Text Box 15"/>
            <p:cNvSpPr txBox="1">
              <a:spLocks noChangeArrowheads="1"/>
            </p:cNvSpPr>
            <p:nvPr/>
          </p:nvSpPr>
          <p:spPr bwMode="auto">
            <a:xfrm>
              <a:off x="2966" y="2541"/>
              <a:ext cx="28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3600" b="1"/>
                <a:t>=</a:t>
              </a:r>
            </a:p>
          </p:txBody>
        </p:sp>
      </p:grpSp>
      <p:grpSp>
        <p:nvGrpSpPr>
          <p:cNvPr id="7176" name="Group 16"/>
          <p:cNvGrpSpPr>
            <a:grpSpLocks/>
          </p:cNvGrpSpPr>
          <p:nvPr/>
        </p:nvGrpSpPr>
        <p:grpSpPr bwMode="auto">
          <a:xfrm>
            <a:off x="1295400" y="4667250"/>
            <a:ext cx="6081713" cy="898525"/>
            <a:chOff x="1093" y="3164"/>
            <a:chExt cx="3831" cy="566"/>
          </a:xfrm>
        </p:grpSpPr>
        <p:sp>
          <p:nvSpPr>
            <p:cNvPr id="7177" name="Text Box 5"/>
            <p:cNvSpPr txBox="1">
              <a:spLocks noChangeArrowheads="1"/>
            </p:cNvSpPr>
            <p:nvPr/>
          </p:nvSpPr>
          <p:spPr bwMode="auto">
            <a:xfrm>
              <a:off x="1093" y="3246"/>
              <a:ext cx="191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800" b="1"/>
                <a:t>Average Product</a:t>
              </a:r>
            </a:p>
          </p:txBody>
        </p:sp>
        <p:grpSp>
          <p:nvGrpSpPr>
            <p:cNvPr id="7178" name="Group 11"/>
            <p:cNvGrpSpPr>
              <a:grpSpLocks/>
            </p:cNvGrpSpPr>
            <p:nvPr/>
          </p:nvGrpSpPr>
          <p:grpSpPr bwMode="auto">
            <a:xfrm>
              <a:off x="3414" y="3164"/>
              <a:ext cx="1510" cy="566"/>
              <a:chOff x="3414" y="3164"/>
              <a:chExt cx="1510" cy="566"/>
            </a:xfrm>
          </p:grpSpPr>
          <p:sp>
            <p:nvSpPr>
              <p:cNvPr id="7180" name="Text Box 8"/>
              <p:cNvSpPr txBox="1">
                <a:spLocks noChangeArrowheads="1"/>
              </p:cNvSpPr>
              <p:nvPr/>
            </p:nvSpPr>
            <p:spPr bwMode="auto">
              <a:xfrm>
                <a:off x="3493" y="3164"/>
                <a:ext cx="135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400" b="1"/>
                  <a:t>Total Product</a:t>
                </a:r>
              </a:p>
            </p:txBody>
          </p:sp>
          <p:sp>
            <p:nvSpPr>
              <p:cNvPr id="7181" name="Text Box 9"/>
              <p:cNvSpPr txBox="1">
                <a:spLocks noChangeArrowheads="1"/>
              </p:cNvSpPr>
              <p:nvPr/>
            </p:nvSpPr>
            <p:spPr bwMode="auto">
              <a:xfrm>
                <a:off x="3461" y="3442"/>
                <a:ext cx="141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400" b="1" dirty="0"/>
                  <a:t>Units of Labor</a:t>
                </a:r>
              </a:p>
            </p:txBody>
          </p:sp>
          <p:sp>
            <p:nvSpPr>
              <p:cNvPr id="7182" name="Line 10"/>
              <p:cNvSpPr>
                <a:spLocks noChangeShapeType="1"/>
              </p:cNvSpPr>
              <p:nvPr/>
            </p:nvSpPr>
            <p:spPr bwMode="auto">
              <a:xfrm>
                <a:off x="3414" y="3442"/>
                <a:ext cx="151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179" name="Text Box 14"/>
            <p:cNvSpPr txBox="1">
              <a:spLocks noChangeArrowheads="1"/>
            </p:cNvSpPr>
            <p:nvPr/>
          </p:nvSpPr>
          <p:spPr bwMode="auto">
            <a:xfrm>
              <a:off x="3060" y="3239"/>
              <a:ext cx="28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3600" b="1"/>
                <a:t>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800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20589C"/>
          </a:solidFill>
          <a:ln w="9525">
            <a:solidFill>
              <a:srgbClr val="20589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b="1">
              <a:latin typeface="Dotum" pitchFamily="34" charset="-127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sz="3600" b="1" dirty="0" smtClean="0">
                <a:solidFill>
                  <a:schemeClr val="bg1"/>
                </a:solidFill>
                <a:latin typeface="Tahoma" panose="020B0604030504040204" pitchFamily="34" charset="0"/>
              </a:rPr>
              <a:t>The Law of Diminishing Returns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 rot="5400000">
            <a:off x="4457700" y="2171700"/>
            <a:ext cx="228600" cy="9144000"/>
          </a:xfrm>
          <a:prstGeom prst="rect">
            <a:avLst/>
          </a:prstGeom>
          <a:solidFill>
            <a:srgbClr val="522890"/>
          </a:solidFill>
          <a:ln w="9525">
            <a:solidFill>
              <a:srgbClr val="52289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97" name="Rectangle 6"/>
          <p:cNvSpPr>
            <a:spLocks noChangeArrowheads="1"/>
          </p:cNvSpPr>
          <p:nvPr/>
        </p:nvSpPr>
        <p:spPr bwMode="auto">
          <a:xfrm>
            <a:off x="0" y="6629400"/>
            <a:ext cx="4841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rgbClr val="FFFFFF"/>
                </a:solidFill>
              </a:rPr>
              <a:t>LO2</a:t>
            </a:r>
          </a:p>
        </p:txBody>
      </p:sp>
      <p:pic>
        <p:nvPicPr>
          <p:cNvPr id="6" name="Picture 5" descr="Book1 Economics (Campbell R. McConnell, Stanley L. Brue etc.).pdf - Adobe Acrobat Pro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79" t="36291" r="15658" b="15728"/>
          <a:stretch/>
        </p:blipFill>
        <p:spPr>
          <a:xfrm>
            <a:off x="257327" y="1167063"/>
            <a:ext cx="8629346" cy="442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36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27911</TotalTime>
  <Words>675</Words>
  <Application>Microsoft Macintosh PowerPoint</Application>
  <PresentationFormat>On-screen Show (4:3)</PresentationFormat>
  <Paragraphs>279</Paragraphs>
  <Slides>28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Bookman Old Style</vt:lpstr>
      <vt:lpstr>Cambria</vt:lpstr>
      <vt:lpstr>Century Gothic</vt:lpstr>
      <vt:lpstr>Dotum</vt:lpstr>
      <vt:lpstr>Rockwell Extra Bold</vt:lpstr>
      <vt:lpstr>Wingdings</vt:lpstr>
      <vt:lpstr>Arial</vt:lpstr>
      <vt:lpstr>Calibri</vt:lpstr>
      <vt:lpstr>Tahoma</vt:lpstr>
      <vt:lpstr>Wood Type</vt:lpstr>
      <vt:lpstr>Businesses and the Costs of Production</vt:lpstr>
      <vt:lpstr>Economic Costs</vt:lpstr>
      <vt:lpstr>Accounting Profit and Economic Profit</vt:lpstr>
      <vt:lpstr>Accounting Profit and Economic Profit</vt:lpstr>
      <vt:lpstr>Accounting Profit and Economic Profit</vt:lpstr>
      <vt:lpstr>Economic Profit</vt:lpstr>
      <vt:lpstr>Short Run and Long Run</vt:lpstr>
      <vt:lpstr>Short-Run Production Relationships</vt:lpstr>
      <vt:lpstr>The Law of Diminishing Returns</vt:lpstr>
      <vt:lpstr>The Law of Diminishing Returns</vt:lpstr>
      <vt:lpstr>Short-Run Production Costs</vt:lpstr>
      <vt:lpstr>Short-Run Production Costs</vt:lpstr>
      <vt:lpstr>Short-Run Production Costs</vt:lpstr>
      <vt:lpstr>Per-Unit, or Average, Costs</vt:lpstr>
      <vt:lpstr>Per-Unit, or Average, Costs</vt:lpstr>
      <vt:lpstr>Marginal Cost</vt:lpstr>
      <vt:lpstr>MC and Marginal Product</vt:lpstr>
      <vt:lpstr>Complete the following table</vt:lpstr>
      <vt:lpstr>Continue with last slide</vt:lpstr>
      <vt:lpstr>Long-Run Production Costs</vt:lpstr>
      <vt:lpstr>The Long-Run Cost Curve </vt:lpstr>
      <vt:lpstr>Economies and Diseconomies of Scale</vt:lpstr>
      <vt:lpstr>Economies and Diseconomies of Scale</vt:lpstr>
      <vt:lpstr>MES and Industry Structure</vt:lpstr>
      <vt:lpstr>MES and Industry Structure</vt:lpstr>
      <vt:lpstr>MES and Industry Structure</vt:lpstr>
      <vt:lpstr>MES and Industry Structure</vt:lpstr>
      <vt:lpstr>Reading Assignment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Central Concepts of Economics</dc:title>
  <dc:creator>Sadeeqa Khan</dc:creator>
  <cp:lastModifiedBy>Sadeeqa Khan</cp:lastModifiedBy>
  <cp:revision>90</cp:revision>
  <dcterms:created xsi:type="dcterms:W3CDTF">2023-01-10T17:16:02Z</dcterms:created>
  <dcterms:modified xsi:type="dcterms:W3CDTF">2023-04-26T03:45:55Z</dcterms:modified>
</cp:coreProperties>
</file>