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</p:sldMasterIdLst>
  <p:notesMasterIdLst>
    <p:notesMasterId r:id="rId31"/>
  </p:notesMasterIdLst>
  <p:handoutMasterIdLst>
    <p:handoutMasterId r:id="rId32"/>
  </p:handoutMasterIdLst>
  <p:sldIdLst>
    <p:sldId id="275" r:id="rId2"/>
    <p:sldId id="314" r:id="rId3"/>
    <p:sldId id="277" r:id="rId4"/>
    <p:sldId id="278" r:id="rId5"/>
    <p:sldId id="279" r:id="rId6"/>
    <p:sldId id="280" r:id="rId7"/>
    <p:sldId id="283" r:id="rId8"/>
    <p:sldId id="286" r:id="rId9"/>
    <p:sldId id="287" r:id="rId10"/>
    <p:sldId id="289" r:id="rId11"/>
    <p:sldId id="288" r:id="rId12"/>
    <p:sldId id="293" r:id="rId13"/>
    <p:sldId id="298" r:id="rId14"/>
    <p:sldId id="299" r:id="rId15"/>
    <p:sldId id="301" r:id="rId16"/>
    <p:sldId id="263" r:id="rId17"/>
    <p:sldId id="262" r:id="rId18"/>
    <p:sldId id="302" r:id="rId19"/>
    <p:sldId id="303" r:id="rId20"/>
    <p:sldId id="304" r:id="rId21"/>
    <p:sldId id="306" r:id="rId22"/>
    <p:sldId id="305" r:id="rId23"/>
    <p:sldId id="307" r:id="rId24"/>
    <p:sldId id="308" r:id="rId25"/>
    <p:sldId id="309" r:id="rId26"/>
    <p:sldId id="310" r:id="rId27"/>
    <p:sldId id="311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AE8"/>
    <a:srgbClr val="FF6FCF"/>
    <a:srgbClr val="66FFCC"/>
    <a:srgbClr val="FF8000"/>
    <a:srgbClr val="6666FF"/>
    <a:srgbClr val="00FFFF"/>
    <a:srgbClr val="EEF7F8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8" autoAdjust="0"/>
    <p:restoredTop sz="50108" autoAdjust="0"/>
  </p:normalViewPr>
  <p:slideViewPr>
    <p:cSldViewPr>
      <p:cViewPr varScale="1">
        <p:scale>
          <a:sx n="88" d="100"/>
          <a:sy n="88" d="100"/>
        </p:scale>
        <p:origin x="16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548" y="11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A7294E63-1C9B-4CDF-AA75-438EFF99E81C}" type="datetime1">
              <a:rPr lang="en-US"/>
              <a:pPr>
                <a:defRPr/>
              </a:pPr>
              <a:t>5/31/2024</a:t>
            </a:fld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CCDC7D-D17F-42E6-9112-E8A62667D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4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BF074D22-BC80-4587-9D5D-C679E50E03A0}" type="datetime1">
              <a:rPr lang="en-US"/>
              <a:pPr>
                <a:defRPr/>
              </a:pPr>
              <a:t>5/31/2024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2D85F8-388B-4375-A89A-FCB4BB4AD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90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5" charset="0"/>
        <a:ea typeface="ＭＳ Ｐゴシック" pitchFamily="23" charset="-128"/>
        <a:cs typeface="ＭＳ Ｐゴシック" pitchFamily="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5" charset="0"/>
        <a:ea typeface="ＭＳ Ｐゴシック" pitchFamily="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5" charset="0"/>
        <a:ea typeface="ＭＳ Ｐゴシック" pitchFamily="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5" charset="0"/>
        <a:ea typeface="ＭＳ Ｐゴシック" pitchFamily="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5" charset="0"/>
        <a:ea typeface="ＭＳ Ｐゴシック" pitchFamily="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36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90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CEE2A1-B04D-4DED-BFF3-13D2649AF12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496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1D5A3D-D849-4B22-8EA8-4401CD9F20B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030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4A713B-737F-4693-972B-48A74C8D8A2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65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249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87B01C-4FDA-4586-99D9-0473538EDEB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104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2B6B7E-3DDC-4864-87FE-C0C273C67F5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465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245256-1F7D-459A-891C-F217BA41BD0C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8150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F0400A-051F-41E5-AD52-9E6B556C8BC6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6765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AEF037-C8C4-4CE2-8F1F-16D59525878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5727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32CAAC-0E80-4B93-B5CF-5B0665B1E8B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287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41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2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69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1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30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194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343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02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5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2308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438400"/>
            <a:ext cx="9144000" cy="914400"/>
          </a:xfrm>
          <a:prstGeom prst="rect">
            <a:avLst/>
          </a:prstGeom>
          <a:solidFill>
            <a:srgbClr val="5228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latin typeface="Tw Cen MT" pitchFamily="34" charset="0"/>
              <a:ea typeface="ＭＳ Ｐゴシック" pitchFamily="23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81000" y="1447800"/>
            <a:ext cx="91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bg1"/>
                </a:solidFill>
                <a:latin typeface="Arial" charset="0"/>
                <a:ea typeface="ＭＳ Ｐゴシック" pitchFamily="23" charset="-128"/>
              </a:rPr>
              <a:t>23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590800"/>
            <a:ext cx="6705600" cy="6858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1058-E538-4BA5-944B-28625D861B05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Punjab University College of Information Technology (PUCIT)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42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4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08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3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35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b="1">
              <a:solidFill>
                <a:schemeClr val="bg1"/>
              </a:solidFill>
              <a:latin typeface="Tahoma" pitchFamily="34" charset="0"/>
              <a:ea typeface="ＭＳ Ｐゴシック" pitchFamily="23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23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3" r:id="rId2"/>
    <p:sldLayoutId id="2147483792" r:id="rId3"/>
    <p:sldLayoutId id="2147483791" r:id="rId4"/>
    <p:sldLayoutId id="2147483790" r:id="rId5"/>
    <p:sldLayoutId id="2147483789" r:id="rId6"/>
    <p:sldLayoutId id="2147483788" r:id="rId7"/>
    <p:sldLayoutId id="2147483787" r:id="rId8"/>
    <p:sldLayoutId id="2147483786" r:id="rId9"/>
    <p:sldLayoutId id="2147483785" r:id="rId10"/>
    <p:sldLayoutId id="2147483784" r:id="rId11"/>
    <p:sldLayoutId id="214748379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Introduction to Macroeconomics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71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Rectangle 2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b="1"/>
              <a:t>Two Approaches to GDP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5" y="1905000"/>
            <a:ext cx="879171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54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1850"/>
          </a:xfrm>
        </p:spPr>
        <p:txBody>
          <a:bodyPr/>
          <a:lstStyle/>
          <a:p>
            <a:pPr eaLnBrk="1" hangingPunct="1"/>
            <a:r>
              <a:rPr lang="en-US" altLang="en-US" sz="3600" b="1"/>
              <a:t>Two Approaches to GDP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0850" y="931863"/>
            <a:ext cx="8102600" cy="5386387"/>
          </a:xfrm>
        </p:spPr>
        <p:txBody>
          <a:bodyPr/>
          <a:lstStyle/>
          <a:p>
            <a:pPr eaLnBrk="1" hangingPunct="1">
              <a:buSzPct val="125000"/>
            </a:pPr>
            <a:r>
              <a:rPr lang="en-US" altLang="en-US" sz="3600"/>
              <a:t>Income approach</a:t>
            </a:r>
          </a:p>
          <a:p>
            <a:pPr lvl="1" eaLnBrk="1" hangingPunct="1">
              <a:buSzPct val="125000"/>
            </a:pPr>
            <a:r>
              <a:rPr lang="en-US" altLang="en-US" sz="3600"/>
              <a:t>Count income derived from production</a:t>
            </a:r>
          </a:p>
          <a:p>
            <a:pPr lvl="1" eaLnBrk="1" hangingPunct="1">
              <a:buSzPct val="125000"/>
            </a:pPr>
            <a:r>
              <a:rPr lang="en-US" altLang="en-US" sz="3600"/>
              <a:t>Wages, rental income, interest income, profit</a:t>
            </a:r>
          </a:p>
          <a:p>
            <a:pPr eaLnBrk="1" hangingPunct="1">
              <a:buSzPct val="125000"/>
            </a:pPr>
            <a:r>
              <a:rPr lang="en-US" altLang="en-US" sz="3600"/>
              <a:t>Expenditure approach</a:t>
            </a:r>
          </a:p>
          <a:p>
            <a:pPr lvl="1" eaLnBrk="1" hangingPunct="1">
              <a:buSzPct val="125000"/>
            </a:pPr>
            <a:r>
              <a:rPr lang="en-US" altLang="en-US" sz="3600"/>
              <a:t>Count sum of money spent buying the final goods</a:t>
            </a:r>
          </a:p>
          <a:p>
            <a:pPr lvl="1" eaLnBrk="1" hangingPunct="1">
              <a:buSzPct val="125000"/>
            </a:pPr>
            <a:r>
              <a:rPr lang="en-US" altLang="en-US" sz="3600"/>
              <a:t>Who buys the goods?</a:t>
            </a:r>
          </a:p>
        </p:txBody>
      </p:sp>
    </p:spTree>
    <p:extLst>
      <p:ext uri="{BB962C8B-B14F-4D97-AF65-F5344CB8AC3E}">
        <p14:creationId xmlns:p14="http://schemas.microsoft.com/office/powerpoint/2010/main" val="86448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ChangeArrowheads="1"/>
          </p:cNvSpPr>
          <p:nvPr/>
        </p:nvSpPr>
        <p:spPr bwMode="auto">
          <a:xfrm>
            <a:off x="7089775" y="6099175"/>
            <a:ext cx="84613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5" name="Rectangle 18"/>
          <p:cNvSpPr>
            <a:spLocks noChangeArrowheads="1"/>
          </p:cNvSpPr>
          <p:nvPr/>
        </p:nvSpPr>
        <p:spPr bwMode="auto">
          <a:xfrm>
            <a:off x="3459163" y="6102350"/>
            <a:ext cx="84613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4373563" y="1860550"/>
            <a:ext cx="3036887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Compensation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Rents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Interest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Proprietor’s Income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Corporate Profits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Taxes on Production and Imports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 i="1">
                <a:solidFill>
                  <a:srgbClr val="000000"/>
                </a:solidFill>
              </a:rPr>
              <a:t>National Income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b="1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Net Foreign Factor Income (-)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Statistical Discrepancy (+)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Consumption of Fixed Capital (+)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 i="1">
                <a:solidFill>
                  <a:srgbClr val="000000"/>
                </a:solidFill>
              </a:rPr>
              <a:t>Gross Domestic Product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610350" y="1860550"/>
            <a:ext cx="13779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en-US" altLang="en-US" sz="1600" b="1"/>
              <a:t>$   7792</a:t>
            </a: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/>
              <a:t>268</a:t>
            </a: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/>
              <a:t>788</a:t>
            </a: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/>
              <a:t>1041</a:t>
            </a: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/>
              <a:t>1309</a:t>
            </a:r>
            <a:endParaRPr lang="en-US" altLang="en-US" sz="1600" b="1" u="sng"/>
          </a:p>
          <a:p>
            <a:pPr algn="r" eaLnBrk="1" hangingPunct="1">
              <a:lnSpc>
                <a:spcPct val="130000"/>
              </a:lnSpc>
            </a:pPr>
            <a:endParaRPr lang="en-US" altLang="en-US" sz="1600" b="1" u="sng"/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 u="sng"/>
              <a:t>1090</a:t>
            </a:r>
            <a:r>
              <a:rPr lang="en-US" altLang="en-US" sz="1600" b="1"/>
              <a:t>  </a:t>
            </a: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A50021"/>
                </a:solidFill>
              </a:rPr>
              <a:t> </a:t>
            </a:r>
            <a:r>
              <a:rPr lang="en-US" altLang="en-US" sz="1600" b="1" i="1">
                <a:solidFill>
                  <a:srgbClr val="000000"/>
                </a:solidFill>
              </a:rPr>
              <a:t>$12,288</a:t>
            </a:r>
            <a:endParaRPr lang="en-US" altLang="en-US" sz="1600" b="1" i="1">
              <a:solidFill>
                <a:srgbClr val="A50021"/>
              </a:solidFill>
            </a:endParaRPr>
          </a:p>
          <a:p>
            <a:pPr algn="r" eaLnBrk="1" hangingPunct="1">
              <a:lnSpc>
                <a:spcPct val="130000"/>
              </a:lnSpc>
            </a:pPr>
            <a:endParaRPr lang="en-US" altLang="en-US" sz="1600" b="1" i="1">
              <a:solidFill>
                <a:srgbClr val="A50021"/>
              </a:solidFill>
            </a:endParaRP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/>
              <a:t>105</a:t>
            </a: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/>
              <a:t>209</a:t>
            </a:r>
          </a:p>
          <a:p>
            <a:pPr algn="r" eaLnBrk="1" hangingPunct="1">
              <a:lnSpc>
                <a:spcPct val="130000"/>
              </a:lnSpc>
            </a:pPr>
            <a:endParaRPr lang="en-US" altLang="en-US" sz="1600" b="1"/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 u="sng"/>
              <a:t>1864</a:t>
            </a:r>
          </a:p>
          <a:p>
            <a:pPr algn="r" eaLnBrk="1" hangingPunct="1">
              <a:lnSpc>
                <a:spcPct val="130000"/>
              </a:lnSpc>
            </a:pPr>
            <a:r>
              <a:rPr lang="en-US" altLang="en-US" sz="1600" b="1" i="1">
                <a:solidFill>
                  <a:srgbClr val="000000"/>
                </a:solidFill>
              </a:rPr>
              <a:t>$ 14,256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847725" y="1873250"/>
            <a:ext cx="2844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Personal Consumption (C)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Gross Private Domestic Investment (I</a:t>
            </a:r>
            <a:r>
              <a:rPr lang="en-US" altLang="en-US" sz="1600" b="1" baseline="-25000">
                <a:solidFill>
                  <a:srgbClr val="000000"/>
                </a:solidFill>
              </a:rPr>
              <a:t>g</a:t>
            </a:r>
            <a:r>
              <a:rPr lang="en-US" altLang="en-US" sz="1600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Government Purchases (G)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600" b="1">
                <a:solidFill>
                  <a:srgbClr val="000000"/>
                </a:solidFill>
              </a:rPr>
              <a:t>Net Exports (X</a:t>
            </a:r>
            <a:r>
              <a:rPr lang="en-US" altLang="en-US" sz="1600" b="1" baseline="-25000">
                <a:solidFill>
                  <a:srgbClr val="000000"/>
                </a:solidFill>
              </a:rPr>
              <a:t>n</a:t>
            </a:r>
            <a:r>
              <a:rPr lang="en-US" altLang="en-US" sz="1600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endParaRPr lang="en-US" altLang="en-US" sz="1600" b="1"/>
          </a:p>
          <a:p>
            <a:pPr eaLnBrk="1" hangingPunct="1">
              <a:lnSpc>
                <a:spcPct val="130000"/>
              </a:lnSpc>
            </a:pPr>
            <a:r>
              <a:rPr lang="en-US" altLang="en-US" sz="1600" b="1" i="1">
                <a:solidFill>
                  <a:srgbClr val="000000"/>
                </a:solidFill>
              </a:rPr>
              <a:t>Gross Domestic Product</a:t>
            </a:r>
          </a:p>
        </p:txBody>
      </p: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361950" y="974725"/>
            <a:ext cx="1395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 i="1"/>
              <a:t>In Billions</a:t>
            </a:r>
          </a:p>
        </p:txBody>
      </p: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1171575" y="1327150"/>
            <a:ext cx="2762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000000"/>
                </a:solidFill>
              </a:rPr>
              <a:t>            Receipts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000000"/>
                </a:solidFill>
              </a:rPr>
              <a:t>Expenditures Approach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137150" y="1327150"/>
            <a:ext cx="21145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000000"/>
                </a:solidFill>
              </a:rPr>
              <a:t>Allocations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000000"/>
                </a:solidFill>
              </a:rPr>
              <a:t>Income Approach</a:t>
            </a:r>
          </a:p>
        </p:txBody>
      </p:sp>
      <p:grpSp>
        <p:nvGrpSpPr>
          <p:cNvPr id="13322" name="Group 14"/>
          <p:cNvGrpSpPr>
            <a:grpSpLocks/>
          </p:cNvGrpSpPr>
          <p:nvPr/>
        </p:nvGrpSpPr>
        <p:grpSpPr bwMode="auto">
          <a:xfrm>
            <a:off x="3016250" y="1871663"/>
            <a:ext cx="1327150" cy="4537075"/>
            <a:chOff x="2416" y="1239"/>
            <a:chExt cx="836" cy="2858"/>
          </a:xfrm>
        </p:grpSpPr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416" y="1239"/>
              <a:ext cx="836" cy="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en-US" altLang="en-US" sz="1600" b="1"/>
                <a:t>$10,089</a:t>
              </a:r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/>
            </a:p>
            <a:p>
              <a:pPr algn="r" eaLnBrk="1" hangingPunct="1">
                <a:lnSpc>
                  <a:spcPct val="130000"/>
                </a:lnSpc>
              </a:pPr>
              <a:r>
                <a:rPr lang="en-US" altLang="en-US" sz="1600" b="1"/>
                <a:t>1628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lang="en-US" altLang="en-US" sz="1600" b="1"/>
                <a:t>2931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lang="en-US" altLang="en-US" sz="1600" b="1"/>
                <a:t>-392</a:t>
              </a:r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endParaRPr lang="en-US" altLang="en-US" sz="1600" b="1" u="sng"/>
            </a:p>
            <a:p>
              <a:pPr algn="r" eaLnBrk="1" hangingPunct="1">
                <a:lnSpc>
                  <a:spcPct val="130000"/>
                </a:lnSpc>
              </a:pPr>
              <a:r>
                <a:rPr lang="en-US" altLang="en-US" sz="1600" b="1" i="1">
                  <a:solidFill>
                    <a:srgbClr val="000000"/>
                  </a:solidFill>
                </a:rPr>
                <a:t>$ 14,256</a:t>
              </a:r>
            </a:p>
          </p:txBody>
        </p:sp>
        <p:sp>
          <p:nvSpPr>
            <p:cNvPr id="13329" name="Line 13"/>
            <p:cNvSpPr>
              <a:spLocks noChangeShapeType="1"/>
            </p:cNvSpPr>
            <p:nvPr/>
          </p:nvSpPr>
          <p:spPr bwMode="auto">
            <a:xfrm>
              <a:off x="2841" y="3851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23" name="Group 17"/>
          <p:cNvGrpSpPr>
            <a:grpSpLocks/>
          </p:cNvGrpSpPr>
          <p:nvPr/>
        </p:nvGrpSpPr>
        <p:grpSpPr bwMode="auto">
          <a:xfrm>
            <a:off x="922338" y="1373188"/>
            <a:ext cx="7016750" cy="5045075"/>
            <a:chOff x="1113" y="925"/>
            <a:chExt cx="4420" cy="3178"/>
          </a:xfrm>
        </p:grpSpPr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3270" y="925"/>
              <a:ext cx="0" cy="317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>
              <a:off x="1113" y="1256"/>
              <a:ext cx="442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4" name="Title 17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/>
              <a:t>Expenditure VS Income Approach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0006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Nominal vs. Real GDP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73100" y="966788"/>
            <a:ext cx="8140700" cy="4919662"/>
          </a:xfrm>
        </p:spPr>
        <p:txBody>
          <a:bodyPr/>
          <a:lstStyle/>
          <a:p>
            <a:pPr eaLnBrk="1" hangingPunct="1">
              <a:buSzPct val="125000"/>
            </a:pPr>
            <a:r>
              <a:rPr lang="en-US" altLang="en-US" sz="3600" dirty="0"/>
              <a:t>GDP is a dollar measure of production</a:t>
            </a:r>
          </a:p>
          <a:p>
            <a:pPr eaLnBrk="1" hangingPunct="1">
              <a:buSzPct val="125000"/>
            </a:pPr>
            <a:r>
              <a:rPr lang="en-US" altLang="en-US" sz="3600" dirty="0"/>
              <a:t>Using dollar values creates problems</a:t>
            </a:r>
          </a:p>
          <a:p>
            <a:pPr eaLnBrk="1" hangingPunct="1">
              <a:buSzPct val="125000"/>
            </a:pPr>
            <a:r>
              <a:rPr lang="en-US" altLang="en-US" sz="3600" dirty="0"/>
              <a:t>Nominal </a:t>
            </a:r>
            <a:r>
              <a:rPr lang="en-US" altLang="en-US" sz="3600" dirty="0" smtClean="0"/>
              <a:t>GDP (</a:t>
            </a:r>
            <a:r>
              <a:rPr lang="en-US" altLang="en-US" sz="3600" i="1" dirty="0" smtClean="0"/>
              <a:t>Unadjusted)</a:t>
            </a:r>
            <a:endParaRPr lang="en-US" altLang="en-US" sz="3600" dirty="0"/>
          </a:p>
          <a:p>
            <a:pPr lvl="1" eaLnBrk="1" hangingPunct="1">
              <a:buSzPct val="125000"/>
            </a:pPr>
            <a:r>
              <a:rPr lang="en-US" altLang="en-US" sz="3600" dirty="0"/>
              <a:t>Use prevailing price</a:t>
            </a:r>
          </a:p>
          <a:p>
            <a:pPr eaLnBrk="1" hangingPunct="1">
              <a:buSzPct val="125000"/>
            </a:pPr>
            <a:r>
              <a:rPr lang="en-US" altLang="en-US" sz="3600" dirty="0"/>
              <a:t>Real </a:t>
            </a:r>
            <a:r>
              <a:rPr lang="en-US" altLang="en-US" sz="3600" dirty="0" smtClean="0"/>
              <a:t>GDP </a:t>
            </a:r>
            <a:r>
              <a:rPr lang="en-US" altLang="en-US" sz="3600" i="1" dirty="0" smtClean="0"/>
              <a:t>(Adjusted)</a:t>
            </a:r>
            <a:endParaRPr lang="en-US" altLang="en-US" sz="3600" dirty="0"/>
          </a:p>
          <a:p>
            <a:pPr lvl="1" eaLnBrk="1" hangingPunct="1">
              <a:buSzPct val="125000"/>
            </a:pPr>
            <a:r>
              <a:rPr lang="en-US" altLang="en-US" sz="3600" dirty="0"/>
              <a:t>Reflect changes in price</a:t>
            </a:r>
          </a:p>
          <a:p>
            <a:pPr lvl="1" eaLnBrk="1" hangingPunct="1">
              <a:buSzPct val="125000"/>
            </a:pPr>
            <a:r>
              <a:rPr lang="en-US" altLang="en-US" sz="3600" dirty="0"/>
              <a:t>Use base year price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3418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GDP Price Index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3550" y="1106488"/>
            <a:ext cx="8089900" cy="14271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125000"/>
            </a:pPr>
            <a:r>
              <a:rPr lang="en-US" altLang="en-US" sz="3600"/>
              <a:t>Use price index to determine real GDP</a:t>
            </a: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974725" y="2790825"/>
            <a:ext cx="6783388" cy="1477963"/>
            <a:chOff x="1186" y="2410"/>
            <a:chExt cx="4273" cy="931"/>
          </a:xfrm>
        </p:grpSpPr>
        <p:sp>
          <p:nvSpPr>
            <p:cNvPr id="19468" name="Text Box 4"/>
            <p:cNvSpPr txBox="1">
              <a:spLocks noChangeArrowheads="1"/>
            </p:cNvSpPr>
            <p:nvPr/>
          </p:nvSpPr>
          <p:spPr bwMode="auto">
            <a:xfrm>
              <a:off x="1186" y="2454"/>
              <a:ext cx="872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en-US" sz="2400" b="1">
                  <a:solidFill>
                    <a:srgbClr val="000000"/>
                  </a:solidFill>
                </a:rPr>
                <a:t>Price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en-US" sz="2400" b="1">
                  <a:solidFill>
                    <a:srgbClr val="000000"/>
                  </a:solidFill>
                </a:rPr>
                <a:t>Index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en-US" sz="2400" b="1">
                  <a:solidFill>
                    <a:srgbClr val="000000"/>
                  </a:solidFill>
                </a:rPr>
                <a:t>in Given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en-US" sz="2400" b="1">
                  <a:solidFill>
                    <a:srgbClr val="000000"/>
                  </a:solidFill>
                </a:rPr>
                <a:t>Year</a:t>
              </a:r>
            </a:p>
          </p:txBody>
        </p:sp>
        <p:sp>
          <p:nvSpPr>
            <p:cNvPr id="19469" name="Text Box 5"/>
            <p:cNvSpPr txBox="1">
              <a:spLocks noChangeArrowheads="1"/>
            </p:cNvSpPr>
            <p:nvPr/>
          </p:nvSpPr>
          <p:spPr bwMode="auto">
            <a:xfrm>
              <a:off x="2004" y="2699"/>
              <a:ext cx="28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en-US" sz="3600" b="1"/>
                <a:t>=</a:t>
              </a:r>
            </a:p>
          </p:txBody>
        </p:sp>
        <p:sp>
          <p:nvSpPr>
            <p:cNvPr id="19470" name="Line 6"/>
            <p:cNvSpPr>
              <a:spLocks noChangeShapeType="1"/>
            </p:cNvSpPr>
            <p:nvPr/>
          </p:nvSpPr>
          <p:spPr bwMode="auto">
            <a:xfrm>
              <a:off x="2311" y="2875"/>
              <a:ext cx="22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4669" y="2699"/>
              <a:ext cx="2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en-US" sz="3600" b="1"/>
                <a:t>x</a:t>
              </a:r>
            </a:p>
          </p:txBody>
        </p:sp>
        <p:sp>
          <p:nvSpPr>
            <p:cNvPr id="19472" name="Text Box 8"/>
            <p:cNvSpPr txBox="1">
              <a:spLocks noChangeArrowheads="1"/>
            </p:cNvSpPr>
            <p:nvPr/>
          </p:nvSpPr>
          <p:spPr bwMode="auto">
            <a:xfrm>
              <a:off x="4863" y="2699"/>
              <a:ext cx="59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en-US" sz="3600" b="1"/>
                <a:t>100</a:t>
              </a:r>
            </a:p>
          </p:txBody>
        </p:sp>
        <p:sp>
          <p:nvSpPr>
            <p:cNvPr id="19473" name="Text Box 9"/>
            <p:cNvSpPr txBox="1">
              <a:spLocks noChangeArrowheads="1"/>
            </p:cNvSpPr>
            <p:nvPr/>
          </p:nvSpPr>
          <p:spPr bwMode="auto">
            <a:xfrm>
              <a:off x="2371" y="2410"/>
              <a:ext cx="2177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 b="1"/>
                <a:t>Price of Market Basket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 b="1"/>
                <a:t>in Specific Year</a:t>
              </a:r>
            </a:p>
          </p:txBody>
        </p:sp>
        <p:sp>
          <p:nvSpPr>
            <p:cNvPr id="19474" name="Text Box 10"/>
            <p:cNvSpPr txBox="1">
              <a:spLocks noChangeArrowheads="1"/>
            </p:cNvSpPr>
            <p:nvPr/>
          </p:nvSpPr>
          <p:spPr bwMode="auto">
            <a:xfrm>
              <a:off x="2425" y="2891"/>
              <a:ext cx="207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 b="1"/>
                <a:t>Price of Same Basket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en-US" sz="2400" b="1"/>
                <a:t>in Base Year</a:t>
              </a:r>
            </a:p>
          </p:txBody>
        </p:sp>
      </p:grpSp>
      <p:grpSp>
        <p:nvGrpSpPr>
          <p:cNvPr id="19461" name="Group 17"/>
          <p:cNvGrpSpPr>
            <a:grpSpLocks/>
          </p:cNvGrpSpPr>
          <p:nvPr/>
        </p:nvGrpSpPr>
        <p:grpSpPr bwMode="auto">
          <a:xfrm>
            <a:off x="1339850" y="4772025"/>
            <a:ext cx="5981700" cy="1098550"/>
            <a:chOff x="1472" y="3410"/>
            <a:chExt cx="3768" cy="692"/>
          </a:xfrm>
        </p:grpSpPr>
        <p:sp>
          <p:nvSpPr>
            <p:cNvPr id="19463" name="Text Box 11"/>
            <p:cNvSpPr txBox="1">
              <a:spLocks noChangeArrowheads="1"/>
            </p:cNvSpPr>
            <p:nvPr/>
          </p:nvSpPr>
          <p:spPr bwMode="auto">
            <a:xfrm>
              <a:off x="1472" y="3521"/>
              <a:ext cx="53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en-US" sz="2400" b="1">
                  <a:solidFill>
                    <a:srgbClr val="000000"/>
                  </a:solidFill>
                </a:rPr>
                <a:t>Real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en-US" sz="2400" b="1">
                  <a:solidFill>
                    <a:srgbClr val="000000"/>
                  </a:solidFill>
                </a:rPr>
                <a:t>GDP</a:t>
              </a:r>
            </a:p>
          </p:txBody>
        </p:sp>
        <p:sp>
          <p:nvSpPr>
            <p:cNvPr id="19464" name="Text Box 12"/>
            <p:cNvSpPr txBox="1">
              <a:spLocks noChangeArrowheads="1"/>
            </p:cNvSpPr>
            <p:nvPr/>
          </p:nvSpPr>
          <p:spPr bwMode="auto">
            <a:xfrm>
              <a:off x="2149" y="3570"/>
              <a:ext cx="28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en-US" sz="3600" b="1"/>
                <a:t>=</a:t>
              </a:r>
            </a:p>
          </p:txBody>
        </p:sp>
        <p:sp>
          <p:nvSpPr>
            <p:cNvPr id="19465" name="Line 13"/>
            <p:cNvSpPr>
              <a:spLocks noChangeShapeType="1"/>
            </p:cNvSpPr>
            <p:nvPr/>
          </p:nvSpPr>
          <p:spPr bwMode="auto">
            <a:xfrm>
              <a:off x="2585" y="3746"/>
              <a:ext cx="265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Text Box 14"/>
            <p:cNvSpPr txBox="1">
              <a:spLocks noChangeArrowheads="1"/>
            </p:cNvSpPr>
            <p:nvPr/>
          </p:nvSpPr>
          <p:spPr bwMode="auto">
            <a:xfrm>
              <a:off x="3241" y="3410"/>
              <a:ext cx="1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400" b="1"/>
                <a:t>Nominal GDP</a:t>
              </a:r>
            </a:p>
          </p:txBody>
        </p:sp>
        <p:sp>
          <p:nvSpPr>
            <p:cNvPr id="19467" name="Text Box 15"/>
            <p:cNvSpPr txBox="1">
              <a:spLocks noChangeArrowheads="1"/>
            </p:cNvSpPr>
            <p:nvPr/>
          </p:nvSpPr>
          <p:spPr bwMode="auto">
            <a:xfrm>
              <a:off x="2613" y="3814"/>
              <a:ext cx="2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400" b="1"/>
                <a:t>Price Index (in hundredths)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319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27560" r="20833" b="38725"/>
          <a:stretch/>
        </p:blipFill>
        <p:spPr>
          <a:xfrm>
            <a:off x="16329" y="1447800"/>
            <a:ext cx="9038772" cy="40386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600" b="1" kern="0" dirty="0" smtClean="0"/>
              <a:t>Calculating Real GDP</a:t>
            </a:r>
            <a:endParaRPr lang="en-US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1033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Modern Economic Growth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Standard of living measured by output per person</a:t>
            </a:r>
          </a:p>
          <a:p>
            <a:r>
              <a:rPr lang="en-US" altLang="en-US" dirty="0" smtClean="0"/>
              <a:t>No growth in living standards prior to Industrial Revolution</a:t>
            </a:r>
          </a:p>
          <a:p>
            <a:r>
              <a:rPr lang="en-US" altLang="en-US" dirty="0" smtClean="0"/>
              <a:t>Modern economic growth</a:t>
            </a:r>
          </a:p>
          <a:p>
            <a:pPr lvl="1"/>
            <a:r>
              <a:rPr lang="en-US" altLang="en-US" dirty="0" smtClean="0"/>
              <a:t>Output per person rises</a:t>
            </a:r>
          </a:p>
          <a:p>
            <a:pPr lvl="1"/>
            <a:r>
              <a:rPr lang="en-US" altLang="en-US" dirty="0" smtClean="0"/>
              <a:t>Not experienced by all countries</a:t>
            </a:r>
          </a:p>
          <a:p>
            <a:pPr lvl="1"/>
            <a:endParaRPr lang="en-US" altLang="en-US" dirty="0"/>
          </a:p>
          <a:p>
            <a:r>
              <a:rPr lang="en-US" dirty="0"/>
              <a:t>Per capita income stood at US$1,568 as compared to US$ 1,765 last year (Pak</a:t>
            </a:r>
            <a:r>
              <a:rPr lang="en-US" dirty="0" smtClean="0"/>
              <a:t>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Output growth</a:t>
            </a:r>
          </a:p>
          <a:p>
            <a:pPr lvl="1"/>
            <a:r>
              <a:rPr lang="en-US" dirty="0"/>
              <a:t>3.4% global growth in </a:t>
            </a:r>
            <a:r>
              <a:rPr lang="en-US" dirty="0" smtClean="0"/>
              <a:t>2022</a:t>
            </a:r>
          </a:p>
          <a:p>
            <a:pPr lvl="1"/>
            <a:r>
              <a:rPr lang="en-US" dirty="0"/>
              <a:t>real GDP posted a growth of 0.29% in </a:t>
            </a:r>
            <a:r>
              <a:rPr lang="en-US" dirty="0" smtClean="0"/>
              <a:t>FY2023 (Pak)</a:t>
            </a:r>
            <a:endParaRPr lang="en-US" altLang="en-US" dirty="0" smtClean="0"/>
          </a:p>
          <a:p>
            <a:r>
              <a:rPr lang="en-US" altLang="en-US" dirty="0" smtClean="0"/>
              <a:t>Unemployment rate</a:t>
            </a:r>
          </a:p>
          <a:p>
            <a:pPr lvl="1"/>
            <a:r>
              <a:rPr lang="en-GB" dirty="0"/>
              <a:t>unemployment rate 6.3</a:t>
            </a:r>
            <a:r>
              <a:rPr lang="en-GB" dirty="0" smtClean="0"/>
              <a:t>% (Pak)</a:t>
            </a:r>
            <a:endParaRPr lang="en-US" altLang="en-US" dirty="0" smtClean="0"/>
          </a:p>
          <a:p>
            <a:r>
              <a:rPr lang="en-US" altLang="en-US" dirty="0" smtClean="0"/>
              <a:t>Inflation rate</a:t>
            </a:r>
          </a:p>
          <a:p>
            <a:pPr lvl="1"/>
            <a:r>
              <a:rPr lang="en-GB" dirty="0" smtClean="0"/>
              <a:t>Global inflation 8.7</a:t>
            </a:r>
            <a:r>
              <a:rPr lang="en-GB" dirty="0"/>
              <a:t>% in </a:t>
            </a:r>
            <a:r>
              <a:rPr lang="en-GB" dirty="0" smtClean="0"/>
              <a:t>2022</a:t>
            </a:r>
          </a:p>
          <a:p>
            <a:pPr lvl="1"/>
            <a:r>
              <a:rPr lang="en-GB" dirty="0"/>
              <a:t>29.2% </a:t>
            </a:r>
            <a:r>
              <a:rPr lang="en-GB" dirty="0" smtClean="0"/>
              <a:t>during Jul-May</a:t>
            </a:r>
            <a:r>
              <a:rPr lang="en-GB" dirty="0"/>
              <a:t>, FY </a:t>
            </a:r>
            <a:r>
              <a:rPr lang="en-GB" dirty="0" smtClean="0"/>
              <a:t>2023 (Pak)</a:t>
            </a:r>
          </a:p>
          <a:p>
            <a:endParaRPr lang="en-GB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Some Stats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/>
              <a:t>Determinants of Growth</a:t>
            </a:r>
          </a:p>
        </p:txBody>
      </p:sp>
      <p:graphicFrame>
        <p:nvGraphicFramePr>
          <p:cNvPr id="14358" name="Group 22"/>
          <p:cNvGraphicFramePr>
            <a:graphicFrameLocks noGrp="1"/>
          </p:cNvGraphicFramePr>
          <p:nvPr/>
        </p:nvGraphicFramePr>
        <p:xfrm>
          <a:off x="406400" y="1103313"/>
          <a:ext cx="8593138" cy="4389120"/>
        </p:xfrm>
        <a:graphic>
          <a:graphicData uri="http://schemas.openxmlformats.org/drawingml/2006/table">
            <a:tbl>
              <a:tblPr/>
              <a:tblGrid>
                <a:gridCol w="4178300">
                  <a:extLst>
                    <a:ext uri="{9D8B030D-6E8A-4147-A177-3AD203B41FA5}">
                      <a16:colId xmlns:a16="http://schemas.microsoft.com/office/drawing/2014/main" val="1217868344"/>
                    </a:ext>
                  </a:extLst>
                </a:gridCol>
                <a:gridCol w="4414838">
                  <a:extLst>
                    <a:ext uri="{9D8B030D-6E8A-4147-A177-3AD203B41FA5}">
                      <a16:colId xmlns:a16="http://schemas.microsoft.com/office/drawing/2014/main" val="1253579495"/>
                    </a:ext>
                  </a:extLst>
                </a:gridCol>
              </a:tblGrid>
              <a:tr h="3889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24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Supply factors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Increases in quantity and quality of natural resources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Increases in quality and quantity of human resources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Increases in the supply (or stock) of capital goods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Improvements in technology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F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24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Demand factor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Households, businesses, and government must purchase the economy’s expanding output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2400" b="0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24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Efficiency factor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Char char="•"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Must achieve economic efficiency and full employment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47729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5757546"/>
            <a:ext cx="850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supply, demand, and efficiency factors in </a:t>
            </a:r>
            <a:r>
              <a:rPr lang="en-US" dirty="0" smtClean="0"/>
              <a:t>economic </a:t>
            </a:r>
            <a:r>
              <a:rPr lang="en-GB" dirty="0" smtClean="0"/>
              <a:t>growth </a:t>
            </a:r>
            <a:r>
              <a:rPr lang="en-GB" dirty="0"/>
              <a:t>are related</a:t>
            </a:r>
            <a:r>
              <a:rPr lang="en-GB" dirty="0" smtClean="0"/>
              <a:t>. Change in one impacts on others.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854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The Business Cycle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1450975" y="3203575"/>
            <a:ext cx="6373813" cy="170338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 rot="-1888879">
            <a:off x="1228725" y="3948113"/>
            <a:ext cx="1797050" cy="13874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282" y="5399"/>
                  <a:pt x="7834" y="6038"/>
                  <a:pt x="6811" y="7160"/>
                </a:cubicBezTo>
                <a:lnTo>
                  <a:pt x="2822" y="3520"/>
                </a:lnTo>
                <a:cubicBezTo>
                  <a:pt x="4868" y="1277"/>
                  <a:pt x="7764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505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 rot="184050" flipV="1">
            <a:off x="2774950" y="3822700"/>
            <a:ext cx="1797050" cy="13874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736" y="5399"/>
                  <a:pt x="8696" y="5714"/>
                  <a:pt x="7810" y="6303"/>
                </a:cubicBezTo>
                <a:lnTo>
                  <a:pt x="4820" y="1806"/>
                </a:lnTo>
                <a:cubicBezTo>
                  <a:pt x="6592" y="628"/>
                  <a:pt x="8672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 rot="-2211205">
            <a:off x="4070350" y="3206750"/>
            <a:ext cx="1797050" cy="13874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799" y="5399"/>
                  <a:pt x="8819" y="5677"/>
                  <a:pt x="7967" y="6202"/>
                </a:cubicBezTo>
                <a:lnTo>
                  <a:pt x="5135" y="1604"/>
                </a:lnTo>
                <a:cubicBezTo>
                  <a:pt x="6838" y="555"/>
                  <a:pt x="879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505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 rot="1115918" flipV="1">
            <a:off x="5305425" y="2954338"/>
            <a:ext cx="1797050" cy="13874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266" y="5399"/>
                  <a:pt x="9736" y="5478"/>
                  <a:pt x="9226" y="5634"/>
                </a:cubicBezTo>
                <a:lnTo>
                  <a:pt x="7652" y="468"/>
                </a:lnTo>
                <a:cubicBezTo>
                  <a:pt x="8673" y="157"/>
                  <a:pt x="9733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 rot="-5400000">
            <a:off x="-75406" y="3983832"/>
            <a:ext cx="2079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Level of real output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087813" y="6140450"/>
            <a:ext cx="65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Time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46175" y="2514600"/>
            <a:ext cx="6646863" cy="3595687"/>
            <a:chOff x="1282" y="1236"/>
            <a:chExt cx="4187" cy="2265"/>
          </a:xfrm>
        </p:grpSpPr>
        <p:sp>
          <p:nvSpPr>
            <p:cNvPr id="4122" name="Line 12"/>
            <p:cNvSpPr>
              <a:spLocks noChangeShapeType="1"/>
            </p:cNvSpPr>
            <p:nvPr/>
          </p:nvSpPr>
          <p:spPr bwMode="auto">
            <a:xfrm>
              <a:off x="1286" y="1236"/>
              <a:ext cx="0" cy="2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3" name="Line 13"/>
            <p:cNvSpPr>
              <a:spLocks noChangeShapeType="1"/>
            </p:cNvSpPr>
            <p:nvPr/>
          </p:nvSpPr>
          <p:spPr bwMode="auto">
            <a:xfrm>
              <a:off x="1282" y="3493"/>
              <a:ext cx="4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704975" y="3505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66FF"/>
                </a:solidFill>
              </a:rPr>
              <a:t>Peak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4581525" y="268605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66FF"/>
                </a:solidFill>
              </a:rPr>
              <a:t>Peak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 rot="-4475546">
            <a:off x="6499226" y="2740025"/>
            <a:ext cx="1797050" cy="13874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789" y="5399"/>
                  <a:pt x="10779" y="5400"/>
                  <a:pt x="10769" y="5400"/>
                </a:cubicBezTo>
                <a:lnTo>
                  <a:pt x="10739" y="0"/>
                </a:lnTo>
                <a:cubicBezTo>
                  <a:pt x="10759" y="0"/>
                  <a:pt x="1077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505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810375" y="2143125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66FF"/>
                </a:solidFill>
              </a:rPr>
              <a:t>Peak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 rot="1145174">
            <a:off x="2005013" y="491331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/>
              <a:t>Recession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 rot="1532008">
            <a:off x="5000625" y="41163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/>
              <a:t>Recession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 rot="-3181900">
            <a:off x="4006057" y="4615656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/>
              <a:t>Expansion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 rot="-3517008">
            <a:off x="6684169" y="3860007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/>
              <a:t>Expansion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333750" y="5210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0000"/>
                </a:solidFill>
              </a:rPr>
              <a:t>Trough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6156325" y="46228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0000"/>
                </a:solidFill>
              </a:rPr>
              <a:t>Trough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 rot="-920160">
            <a:off x="3017838" y="3916363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chemeClr val="tx2"/>
                </a:solidFill>
              </a:rPr>
              <a:t>Growth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 rot="-841373">
            <a:off x="5735638" y="3209925"/>
            <a:ext cx="103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chemeClr val="tx2"/>
                </a:solidFill>
              </a:rPr>
              <a:t>Trend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721" y="1033130"/>
            <a:ext cx="781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Alternating increases and decreases in economic activity over </a:t>
            </a:r>
            <a:r>
              <a:rPr lang="en-US" altLang="en-US" sz="2000" dirty="0" smtClean="0"/>
              <a:t>time</a:t>
            </a:r>
            <a:r>
              <a:rPr lang="en-GB" altLang="en-US" sz="2000" dirty="0" smtClean="0"/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66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4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What is Macroeconomics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Macro Economic Goals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GPD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Modern Economic Growth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Business Cycle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Employment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Inflation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70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Causation: A First Glance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</a:pPr>
            <a:r>
              <a:rPr lang="en-US" altLang="en-US" dirty="0" smtClean="0"/>
              <a:t>Business cycle fluctuations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Economic shocks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sz="2200" dirty="0"/>
              <a:t>unexpected events </a:t>
            </a:r>
            <a:r>
              <a:rPr lang="en-GB" sz="2200" dirty="0" smtClean="0"/>
              <a:t>that </a:t>
            </a:r>
            <a:r>
              <a:rPr lang="en-US" sz="2200" dirty="0" smtClean="0"/>
              <a:t>individuals </a:t>
            </a:r>
            <a:r>
              <a:rPr lang="en-US" sz="2200" dirty="0"/>
              <a:t>and firms may have trouble adjusting to</a:t>
            </a:r>
            <a:r>
              <a:rPr lang="en-US" sz="2200" dirty="0" smtClean="0"/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Short-run </a:t>
            </a:r>
            <a:r>
              <a:rPr lang="en-US" dirty="0"/>
              <a:t>price </a:t>
            </a:r>
            <a:r>
              <a:rPr lang="en-US" dirty="0" smtClean="0"/>
              <a:t>stickiness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prevents </a:t>
            </a:r>
            <a:r>
              <a:rPr lang="en-US" sz="2200" dirty="0"/>
              <a:t>the economy from rapidly </a:t>
            </a:r>
            <a:r>
              <a:rPr lang="en-US" sz="2200" dirty="0" smtClean="0"/>
              <a:t>adjusting to shocks</a:t>
            </a:r>
            <a:endParaRPr lang="en-US" sz="22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Sources of shocks: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200" i="1" dirty="0"/>
              <a:t>Irregular </a:t>
            </a:r>
            <a:r>
              <a:rPr lang="en-GB" sz="2200" i="1" dirty="0" smtClean="0"/>
              <a:t>innovation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200" i="1" dirty="0"/>
              <a:t>Productivity </a:t>
            </a:r>
            <a:r>
              <a:rPr lang="en-GB" sz="2200" i="1" dirty="0" smtClean="0"/>
              <a:t>changes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200" i="1" dirty="0"/>
              <a:t>Monetary </a:t>
            </a:r>
            <a:r>
              <a:rPr lang="en-GB" sz="2200" i="1" dirty="0" smtClean="0"/>
              <a:t>factors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200" i="1" dirty="0"/>
              <a:t>Political </a:t>
            </a:r>
            <a:r>
              <a:rPr lang="en-GB" sz="2200" i="1" dirty="0" smtClean="0"/>
              <a:t>events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200" i="1" dirty="0"/>
              <a:t>Financial </a:t>
            </a:r>
            <a:r>
              <a:rPr lang="en-GB" sz="2200" i="1" dirty="0" smtClean="0"/>
              <a:t>instability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26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</a:t>
            </a:r>
            <a:r>
              <a:rPr lang="en-GB" dirty="0" smtClean="0"/>
              <a:t>of </a:t>
            </a:r>
            <a:r>
              <a:rPr lang="en-US" altLang="en-US" dirty="0" smtClean="0"/>
              <a:t>Unemployment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5"/>
            <a:ext cx="8229600" cy="3886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U.S</a:t>
            </a:r>
            <a:r>
              <a:rPr lang="en-US" dirty="0"/>
              <a:t>. Bureau of Labor </a:t>
            </a:r>
            <a:r>
              <a:rPr lang="en-US" dirty="0" smtClean="0"/>
              <a:t>Statistics (BLS) divided the population into three groups: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People </a:t>
            </a:r>
            <a:r>
              <a:rPr lang="en-US" dirty="0"/>
              <a:t>under 16 years of age and people </a:t>
            </a:r>
            <a:r>
              <a:rPr lang="en-US" dirty="0" smtClean="0"/>
              <a:t>who </a:t>
            </a:r>
            <a:r>
              <a:rPr lang="en-GB" dirty="0" smtClean="0"/>
              <a:t>are institutionalized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“Not in </a:t>
            </a:r>
            <a:r>
              <a:rPr lang="en-GB" dirty="0" err="1"/>
              <a:t>labor</a:t>
            </a:r>
            <a:r>
              <a:rPr lang="en-GB" dirty="0"/>
              <a:t> force,”: </a:t>
            </a:r>
            <a:r>
              <a:rPr lang="en-US" dirty="0"/>
              <a:t>potential workers but are not employed and are not seeking </a:t>
            </a:r>
            <a:r>
              <a:rPr lang="en-US" dirty="0" smtClean="0"/>
              <a:t>work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force</a:t>
            </a:r>
            <a:endParaRPr lang="en-GB" dirty="0"/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GB" dirty="0" smtClean="0"/>
          </a:p>
        </p:txBody>
      </p:sp>
      <p:sp>
        <p:nvSpPr>
          <p:cNvPr id="4" name="TextBox 23"/>
          <p:cNvSpPr txBox="1">
            <a:spLocks noChangeArrowheads="1"/>
          </p:cNvSpPr>
          <p:nvPr/>
        </p:nvSpPr>
        <p:spPr bwMode="auto">
          <a:xfrm>
            <a:off x="4114800" y="5122783"/>
            <a:ext cx="4343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400" dirty="0" smtClean="0"/>
              <a:t>Unemployment </a:t>
            </a:r>
            <a:r>
              <a:rPr lang="en-US" altLang="en-US" sz="2400" dirty="0"/>
              <a:t>rate </a:t>
            </a:r>
            <a:r>
              <a:rPr lang="en-US" altLang="en-US" sz="2400" dirty="0" smtClean="0"/>
              <a:t>=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# of </a:t>
            </a:r>
            <a:r>
              <a:rPr lang="en-US" altLang="en-US" sz="2400" dirty="0"/>
              <a:t>unemployed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                </a:t>
            </a:r>
            <a:r>
              <a:rPr lang="en-US" altLang="en-US" sz="2400" dirty="0" smtClean="0"/>
              <a:t>labor </a:t>
            </a:r>
            <a:r>
              <a:rPr lang="en-US" altLang="en-US" sz="2400" dirty="0"/>
              <a:t>force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6049829"/>
            <a:ext cx="20955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7496175" y="5799891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X 100</a:t>
            </a:r>
          </a:p>
        </p:txBody>
      </p:sp>
    </p:spTree>
    <p:extLst>
      <p:ext uri="{BB962C8B-B14F-4D97-AF65-F5344CB8AC3E}">
        <p14:creationId xmlns:p14="http://schemas.microsoft.com/office/powerpoint/2010/main" val="19384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GB" dirty="0"/>
              <a:t>Measurement </a:t>
            </a:r>
            <a:r>
              <a:rPr lang="en-GB" dirty="0" smtClean="0"/>
              <a:t>of </a:t>
            </a:r>
            <a:r>
              <a:rPr lang="en-US" altLang="en-US" dirty="0" smtClean="0">
                <a:solidFill>
                  <a:schemeClr val="bg1"/>
                </a:solidFill>
              </a:rPr>
              <a:t>Unemployment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3886200"/>
            <a:ext cx="2743200" cy="1600200"/>
          </a:xfrm>
          <a:prstGeom prst="rect">
            <a:avLst/>
          </a:prstGeom>
          <a:solidFill>
            <a:srgbClr val="FFCC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7800" y="2514600"/>
            <a:ext cx="2743200" cy="1371600"/>
          </a:xfrm>
          <a:prstGeom prst="rect">
            <a:avLst/>
          </a:prstGeom>
          <a:solidFill>
            <a:srgbClr val="FF99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1371600"/>
            <a:ext cx="2743200" cy="1143000"/>
          </a:xfrm>
          <a:prstGeom prst="rect">
            <a:avLst/>
          </a:prstGeom>
          <a:solidFill>
            <a:srgbClr val="BE7D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47800" y="5486400"/>
            <a:ext cx="2743200" cy="182563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1981200" y="1360488"/>
            <a:ext cx="182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Under 16</a:t>
            </a:r>
          </a:p>
          <a:p>
            <a:pPr algn="ctr" eaLnBrk="1" hangingPunct="1"/>
            <a:r>
              <a:rPr lang="en-US" altLang="en-US" sz="1600" b="1"/>
              <a:t>and/or Institutionalized (71.4 million)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1981200" y="2703513"/>
            <a:ext cx="182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Not in</a:t>
            </a:r>
          </a:p>
          <a:p>
            <a:pPr algn="ctr" eaLnBrk="1" hangingPunct="1"/>
            <a:r>
              <a:rPr lang="en-US" altLang="en-US" sz="1600" b="1"/>
              <a:t>labor</a:t>
            </a:r>
          </a:p>
          <a:p>
            <a:pPr algn="ctr" eaLnBrk="1" hangingPunct="1"/>
            <a:r>
              <a:rPr lang="en-US" altLang="en-US" sz="1600" b="1"/>
              <a:t>force</a:t>
            </a:r>
          </a:p>
          <a:p>
            <a:pPr algn="ctr" eaLnBrk="1" hangingPunct="1"/>
            <a:r>
              <a:rPr lang="en-US" altLang="en-US" sz="1600" b="1"/>
              <a:t> (81.7 million)</a:t>
            </a:r>
          </a:p>
        </p:txBody>
      </p:sp>
      <p:sp>
        <p:nvSpPr>
          <p:cNvPr id="6155" name="TextBox 11"/>
          <p:cNvSpPr txBox="1">
            <a:spLocks noChangeArrowheads="1"/>
          </p:cNvSpPr>
          <p:nvPr/>
        </p:nvSpPr>
        <p:spPr bwMode="auto">
          <a:xfrm>
            <a:off x="1981200" y="4227513"/>
            <a:ext cx="1828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Employed</a:t>
            </a:r>
          </a:p>
          <a:p>
            <a:pPr algn="ctr" eaLnBrk="1" hangingPunct="1"/>
            <a:r>
              <a:rPr lang="en-US" altLang="en-US" sz="1600" b="1"/>
              <a:t>(139.9 million)</a:t>
            </a:r>
          </a:p>
        </p:txBody>
      </p:sp>
      <p:sp>
        <p:nvSpPr>
          <p:cNvPr id="6156" name="TextBox 12"/>
          <p:cNvSpPr txBox="1">
            <a:spLocks noChangeArrowheads="1"/>
          </p:cNvSpPr>
          <p:nvPr/>
        </p:nvSpPr>
        <p:spPr bwMode="auto">
          <a:xfrm>
            <a:off x="2133600" y="5953125"/>
            <a:ext cx="1828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Unemployed</a:t>
            </a:r>
          </a:p>
          <a:p>
            <a:pPr algn="ctr" eaLnBrk="1" hangingPunct="1"/>
            <a:r>
              <a:rPr lang="en-US" altLang="en-US" sz="1600" b="1"/>
              <a:t>(14.3 million)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V="1">
            <a:off x="2624137" y="5605463"/>
            <a:ext cx="390525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1066800" y="1371600"/>
            <a:ext cx="228600" cy="4343400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4343400" y="3886200"/>
            <a:ext cx="228600" cy="1752600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60" name="TextBox 17"/>
          <p:cNvSpPr txBox="1">
            <a:spLocks noChangeArrowheads="1"/>
          </p:cNvSpPr>
          <p:nvPr/>
        </p:nvSpPr>
        <p:spPr bwMode="auto">
          <a:xfrm>
            <a:off x="76200" y="3048000"/>
            <a:ext cx="114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Total population (307.3 million)</a:t>
            </a:r>
          </a:p>
        </p:txBody>
      </p:sp>
      <p:sp>
        <p:nvSpPr>
          <p:cNvPr id="6161" name="TextBox 18"/>
          <p:cNvSpPr txBox="1">
            <a:spLocks noChangeArrowheads="1"/>
          </p:cNvSpPr>
          <p:nvPr/>
        </p:nvSpPr>
        <p:spPr bwMode="auto">
          <a:xfrm>
            <a:off x="4572000" y="4303713"/>
            <a:ext cx="1143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Labor force (154.2 million)</a:t>
            </a:r>
          </a:p>
        </p:txBody>
      </p:sp>
      <p:sp>
        <p:nvSpPr>
          <p:cNvPr id="6162" name="TextBox 19"/>
          <p:cNvSpPr txBox="1">
            <a:spLocks noChangeArrowheads="1"/>
          </p:cNvSpPr>
          <p:nvPr/>
        </p:nvSpPr>
        <p:spPr bwMode="auto">
          <a:xfrm>
            <a:off x="5105400" y="2971800"/>
            <a:ext cx="3276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000" b="1"/>
              <a:t>      Unemployment rate =                 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b="1"/>
              <a:t>      14,265,000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b="1"/>
              <a:t>     154,142,000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546725" y="3810000"/>
            <a:ext cx="1463675" cy="1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4" name="TextBox 22"/>
          <p:cNvSpPr txBox="1">
            <a:spLocks noChangeArrowheads="1"/>
          </p:cNvSpPr>
          <p:nvPr/>
        </p:nvSpPr>
        <p:spPr bwMode="auto">
          <a:xfrm>
            <a:off x="7110413" y="3581400"/>
            <a:ext cx="1712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X 100 = 9.3%</a:t>
            </a:r>
          </a:p>
        </p:txBody>
      </p:sp>
      <p:sp>
        <p:nvSpPr>
          <p:cNvPr id="6165" name="TextBox 23"/>
          <p:cNvSpPr txBox="1">
            <a:spLocks noChangeArrowheads="1"/>
          </p:cNvSpPr>
          <p:nvPr/>
        </p:nvSpPr>
        <p:spPr bwMode="auto">
          <a:xfrm>
            <a:off x="4114800" y="1355725"/>
            <a:ext cx="4800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000" b="1" dirty="0"/>
              <a:t>                    Unemployment rate =          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/>
              <a:t>                   # of unemployed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/>
              <a:t>                        labor force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62600" y="2117725"/>
            <a:ext cx="1920875" cy="15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7" name="TextBox 25"/>
          <p:cNvSpPr txBox="1">
            <a:spLocks noChangeArrowheads="1"/>
          </p:cNvSpPr>
          <p:nvPr/>
        </p:nvSpPr>
        <p:spPr bwMode="auto">
          <a:xfrm>
            <a:off x="7620000" y="18891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X 100</a:t>
            </a:r>
          </a:p>
        </p:txBody>
      </p:sp>
    </p:spTree>
    <p:extLst>
      <p:ext uri="{BB962C8B-B14F-4D97-AF65-F5344CB8AC3E}">
        <p14:creationId xmlns:p14="http://schemas.microsoft.com/office/powerpoint/2010/main" val="17175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Economic Cost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Economy </a:t>
            </a:r>
            <a:r>
              <a:rPr lang="en-US" dirty="0"/>
              <a:t>is “fully employed” when </a:t>
            </a:r>
            <a:r>
              <a:rPr lang="en-US" dirty="0" smtClean="0"/>
              <a:t>it is </a:t>
            </a:r>
            <a:r>
              <a:rPr lang="en-US" dirty="0"/>
              <a:t>experiencing only frictional and structural </a:t>
            </a:r>
            <a:r>
              <a:rPr lang="en-US" dirty="0" smtClean="0"/>
              <a:t>unemployment.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employment occurs when there is no </a:t>
            </a:r>
            <a:r>
              <a:rPr lang="en-US" dirty="0" smtClean="0"/>
              <a:t>cyclical </a:t>
            </a:r>
            <a:r>
              <a:rPr lang="en-GB" dirty="0" smtClean="0"/>
              <a:t>unemployment.</a:t>
            </a:r>
          </a:p>
          <a:p>
            <a:pPr eaLnBrk="1" hangingPunct="1">
              <a:buSzPct val="125000"/>
            </a:pPr>
            <a:r>
              <a:rPr lang="en-US" altLang="en-US" dirty="0"/>
              <a:t>GDP Gap</a:t>
            </a:r>
          </a:p>
          <a:p>
            <a:pPr lvl="1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en-US" dirty="0"/>
              <a:t>GDP gap = actual GDP – potential GDP</a:t>
            </a:r>
          </a:p>
          <a:p>
            <a:pPr lvl="1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en-US" dirty="0"/>
              <a:t>Can be negative or positive</a:t>
            </a:r>
          </a:p>
          <a:p>
            <a:pPr eaLnBrk="1" hangingPunct="1">
              <a:buSzPct val="125000"/>
            </a:pPr>
            <a:r>
              <a:rPr lang="en-US" altLang="en-US" dirty="0" err="1"/>
              <a:t>Okun’s</a:t>
            </a:r>
            <a:r>
              <a:rPr lang="en-US" altLang="en-US" dirty="0"/>
              <a:t> Law</a:t>
            </a:r>
          </a:p>
          <a:p>
            <a:pPr lvl="1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en-US" dirty="0"/>
              <a:t>Every 1% of cyclical unemployment creates a 2% GDP gap </a:t>
            </a:r>
          </a:p>
        </p:txBody>
      </p:sp>
    </p:spTree>
    <p:extLst>
      <p:ext uri="{BB962C8B-B14F-4D97-AF65-F5344CB8AC3E}">
        <p14:creationId xmlns:p14="http://schemas.microsoft.com/office/powerpoint/2010/main" val="21896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Noneconomic Costs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Loss of skills and loss of self-respect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Plummeting morale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Family disintegration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Poverty and reduced hope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Heightened racial and ethnic tensions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Suicide, homicide, fatal heart attacks, mental illness</a:t>
            </a:r>
          </a:p>
          <a:p>
            <a:pPr marL="342900" indent="-342900">
              <a:spcBef>
                <a:spcPct val="20000"/>
              </a:spcBef>
              <a:buClr>
                <a:srgbClr val="3399FF"/>
              </a:buClr>
              <a:buSzPct val="125000"/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Can lead to violent social and political change</a:t>
            </a:r>
          </a:p>
        </p:txBody>
      </p:sp>
    </p:spTree>
    <p:extLst>
      <p:ext uri="{BB962C8B-B14F-4D97-AF65-F5344CB8AC3E}">
        <p14:creationId xmlns:p14="http://schemas.microsoft.com/office/powerpoint/2010/main" val="1770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Inflation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General rise in the price level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Inflation reduces the “purchasing power” of money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Consumer Price Index (CPI)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367" name="Group 11"/>
          <p:cNvGrpSpPr>
            <a:grpSpLocks/>
          </p:cNvGrpSpPr>
          <p:nvPr/>
        </p:nvGrpSpPr>
        <p:grpSpPr bwMode="auto">
          <a:xfrm>
            <a:off x="762000" y="3546475"/>
            <a:ext cx="6867525" cy="1558925"/>
            <a:chOff x="1119" y="2862"/>
            <a:chExt cx="4326" cy="982"/>
          </a:xfrm>
        </p:grpSpPr>
        <p:sp>
          <p:nvSpPr>
            <p:cNvPr id="15377" name="Text Box 4"/>
            <p:cNvSpPr txBox="1">
              <a:spLocks noChangeArrowheads="1"/>
            </p:cNvSpPr>
            <p:nvPr/>
          </p:nvSpPr>
          <p:spPr bwMode="auto">
            <a:xfrm>
              <a:off x="1119" y="3098"/>
              <a:ext cx="60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/>
                <a:t>CPI</a:t>
              </a:r>
            </a:p>
          </p:txBody>
        </p:sp>
        <p:sp>
          <p:nvSpPr>
            <p:cNvPr id="15378" name="Text Box 5"/>
            <p:cNvSpPr txBox="1">
              <a:spLocks noChangeArrowheads="1"/>
            </p:cNvSpPr>
            <p:nvPr/>
          </p:nvSpPr>
          <p:spPr bwMode="auto">
            <a:xfrm>
              <a:off x="2108" y="2862"/>
              <a:ext cx="25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Price of the Most Recent Market</a:t>
              </a:r>
            </a:p>
            <a:p>
              <a:pPr algn="ctr" eaLnBrk="1" hangingPunct="1"/>
              <a:r>
                <a:rPr lang="en-US" altLang="en-US" sz="2000" b="1"/>
                <a:t>Basket in the Particular Year</a:t>
              </a:r>
            </a:p>
          </p:txBody>
        </p:sp>
        <p:sp>
          <p:nvSpPr>
            <p:cNvPr id="15379" name="Text Box 6"/>
            <p:cNvSpPr txBox="1">
              <a:spLocks noChangeArrowheads="1"/>
            </p:cNvSpPr>
            <p:nvPr/>
          </p:nvSpPr>
          <p:spPr bwMode="auto">
            <a:xfrm>
              <a:off x="2262" y="3402"/>
              <a:ext cx="223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Price estimate of the Market</a:t>
              </a:r>
            </a:p>
            <a:p>
              <a:pPr algn="ctr" eaLnBrk="1" hangingPunct="1"/>
              <a:r>
                <a:rPr lang="en-US" altLang="en-US" sz="2000" b="1" dirty="0"/>
                <a:t>Basket in </a:t>
              </a:r>
              <a:r>
                <a:rPr lang="en-US" altLang="en-US" sz="2000" b="1" dirty="0" smtClean="0"/>
                <a:t>Base Year</a:t>
              </a:r>
              <a:endParaRPr lang="en-US" altLang="en-US" sz="2000" b="1" dirty="0"/>
            </a:p>
          </p:txBody>
        </p:sp>
        <p:sp>
          <p:nvSpPr>
            <p:cNvPr id="15380" name="Text Box 7"/>
            <p:cNvSpPr txBox="1">
              <a:spLocks noChangeArrowheads="1"/>
            </p:cNvSpPr>
            <p:nvPr/>
          </p:nvSpPr>
          <p:spPr bwMode="auto">
            <a:xfrm>
              <a:off x="1776" y="3098"/>
              <a:ext cx="28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/>
                <a:t>=</a:t>
              </a:r>
            </a:p>
          </p:txBody>
        </p:sp>
        <p:sp>
          <p:nvSpPr>
            <p:cNvPr id="15381" name="Text Box 8"/>
            <p:cNvSpPr txBox="1">
              <a:spLocks noChangeArrowheads="1"/>
            </p:cNvSpPr>
            <p:nvPr/>
          </p:nvSpPr>
          <p:spPr bwMode="auto">
            <a:xfrm>
              <a:off x="4651" y="3062"/>
              <a:ext cx="2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/>
                <a:t>x</a:t>
              </a:r>
            </a:p>
          </p:txBody>
        </p:sp>
        <p:sp>
          <p:nvSpPr>
            <p:cNvPr id="15382" name="Text Box 9"/>
            <p:cNvSpPr txBox="1">
              <a:spLocks noChangeArrowheads="1"/>
            </p:cNvSpPr>
            <p:nvPr/>
          </p:nvSpPr>
          <p:spPr bwMode="auto">
            <a:xfrm>
              <a:off x="5008" y="319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100</a:t>
              </a:r>
            </a:p>
          </p:txBody>
        </p:sp>
        <p:sp>
          <p:nvSpPr>
            <p:cNvPr id="15383" name="Line 10"/>
            <p:cNvSpPr>
              <a:spLocks noChangeShapeType="1"/>
            </p:cNvSpPr>
            <p:nvPr/>
          </p:nvSpPr>
          <p:spPr bwMode="auto">
            <a:xfrm>
              <a:off x="2145" y="3338"/>
              <a:ext cx="24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368" name="Group 11"/>
          <p:cNvGrpSpPr>
            <a:grpSpLocks/>
          </p:cNvGrpSpPr>
          <p:nvPr/>
        </p:nvGrpSpPr>
        <p:grpSpPr bwMode="auto">
          <a:xfrm>
            <a:off x="762000" y="5233988"/>
            <a:ext cx="7810500" cy="1166812"/>
            <a:chOff x="1119" y="2994"/>
            <a:chExt cx="4927" cy="735"/>
          </a:xfrm>
        </p:grpSpPr>
        <p:sp>
          <p:nvSpPr>
            <p:cNvPr id="15370" name="Text Box 4"/>
            <p:cNvSpPr txBox="1">
              <a:spLocks noChangeArrowheads="1"/>
            </p:cNvSpPr>
            <p:nvPr/>
          </p:nvSpPr>
          <p:spPr bwMode="auto">
            <a:xfrm>
              <a:off x="1119" y="3098"/>
              <a:ext cx="6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/>
                <a:t>CPI</a:t>
              </a:r>
            </a:p>
          </p:txBody>
        </p:sp>
        <p:sp>
          <p:nvSpPr>
            <p:cNvPr id="15371" name="Text Box 5"/>
            <p:cNvSpPr txBox="1">
              <a:spLocks noChangeArrowheads="1"/>
            </p:cNvSpPr>
            <p:nvPr/>
          </p:nvSpPr>
          <p:spPr bwMode="auto">
            <a:xfrm>
              <a:off x="2607" y="2994"/>
              <a:ext cx="16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207.3     -    201.6</a:t>
              </a:r>
            </a:p>
          </p:txBody>
        </p:sp>
        <p:sp>
          <p:nvSpPr>
            <p:cNvPr id="15372" name="Text Box 6"/>
            <p:cNvSpPr txBox="1">
              <a:spLocks noChangeArrowheads="1"/>
            </p:cNvSpPr>
            <p:nvPr/>
          </p:nvSpPr>
          <p:spPr bwMode="auto">
            <a:xfrm>
              <a:off x="3087" y="3438"/>
              <a:ext cx="6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201.6</a:t>
              </a:r>
            </a:p>
          </p:txBody>
        </p:sp>
        <p:sp>
          <p:nvSpPr>
            <p:cNvPr id="15373" name="Text Box 7"/>
            <p:cNvSpPr txBox="1">
              <a:spLocks noChangeArrowheads="1"/>
            </p:cNvSpPr>
            <p:nvPr/>
          </p:nvSpPr>
          <p:spPr bwMode="auto">
            <a:xfrm>
              <a:off x="1776" y="3098"/>
              <a:ext cx="28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/>
                <a:t>=</a:t>
              </a:r>
            </a:p>
          </p:txBody>
        </p:sp>
        <p:sp>
          <p:nvSpPr>
            <p:cNvPr id="15374" name="Text Box 8"/>
            <p:cNvSpPr txBox="1">
              <a:spLocks noChangeArrowheads="1"/>
            </p:cNvSpPr>
            <p:nvPr/>
          </p:nvSpPr>
          <p:spPr bwMode="auto">
            <a:xfrm>
              <a:off x="4651" y="3062"/>
              <a:ext cx="2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/>
                <a:t>x</a:t>
              </a:r>
            </a:p>
          </p:txBody>
        </p:sp>
        <p:sp>
          <p:nvSpPr>
            <p:cNvPr id="15375" name="Text Box 9"/>
            <p:cNvSpPr txBox="1">
              <a:spLocks noChangeArrowheads="1"/>
            </p:cNvSpPr>
            <p:nvPr/>
          </p:nvSpPr>
          <p:spPr bwMode="auto">
            <a:xfrm>
              <a:off x="5008" y="3194"/>
              <a:ext cx="10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/>
                <a:t>100</a:t>
              </a:r>
            </a:p>
          </p:txBody>
        </p:sp>
        <p:sp>
          <p:nvSpPr>
            <p:cNvPr id="15376" name="Line 10"/>
            <p:cNvSpPr>
              <a:spLocks noChangeShapeType="1"/>
            </p:cNvSpPr>
            <p:nvPr/>
          </p:nvSpPr>
          <p:spPr bwMode="auto">
            <a:xfrm>
              <a:off x="2145" y="3338"/>
              <a:ext cx="24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9" name="TextBox 22"/>
          <p:cNvSpPr txBox="1">
            <a:spLocks noChangeArrowheads="1"/>
          </p:cNvSpPr>
          <p:nvPr/>
        </p:nvSpPr>
        <p:spPr bwMode="auto">
          <a:xfrm>
            <a:off x="7620000" y="5557838"/>
            <a:ext cx="1150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= 2.8%</a:t>
            </a:r>
          </a:p>
        </p:txBody>
      </p:sp>
    </p:spTree>
    <p:extLst>
      <p:ext uri="{BB962C8B-B14F-4D97-AF65-F5344CB8AC3E}">
        <p14:creationId xmlns:p14="http://schemas.microsoft.com/office/powerpoint/2010/main" val="24718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Types of Inflation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Demand-Pull inflation</a:t>
            </a:r>
          </a:p>
          <a:p>
            <a:pPr lvl="1"/>
            <a:r>
              <a:rPr lang="en-GB" sz="2200" dirty="0"/>
              <a:t>When </a:t>
            </a:r>
            <a:r>
              <a:rPr lang="en-GB" sz="2200" dirty="0"/>
              <a:t>total spending </a:t>
            </a:r>
            <a:r>
              <a:rPr lang="en-GB" sz="2200" dirty="0"/>
              <a:t>exceeds </a:t>
            </a:r>
            <a:r>
              <a:rPr lang="en-US" sz="2200" dirty="0"/>
              <a:t>the </a:t>
            </a:r>
            <a:r>
              <a:rPr lang="en-US" sz="2200" dirty="0"/>
              <a:t>economy’s ability to provide goods and </a:t>
            </a:r>
            <a:r>
              <a:rPr lang="en-US" sz="2200" dirty="0"/>
              <a:t>services at </a:t>
            </a:r>
            <a:r>
              <a:rPr lang="en-US" sz="2200" dirty="0"/>
              <a:t>the existing price level</a:t>
            </a:r>
            <a:r>
              <a:rPr lang="en-US" sz="2200" dirty="0"/>
              <a:t>;</a:t>
            </a:r>
          </a:p>
          <a:p>
            <a:pPr lvl="1"/>
            <a:r>
              <a:rPr lang="en-US" sz="2200" dirty="0"/>
              <a:t>Total </a:t>
            </a:r>
            <a:r>
              <a:rPr lang="en-US" sz="2200" dirty="0"/>
              <a:t>spending </a:t>
            </a:r>
            <a:r>
              <a:rPr lang="en-US" sz="2200" dirty="0"/>
              <a:t>pulls </a:t>
            </a:r>
            <a:r>
              <a:rPr lang="en-GB" sz="2200" dirty="0"/>
              <a:t>the </a:t>
            </a:r>
            <a:r>
              <a:rPr lang="en-GB" sz="2200" dirty="0"/>
              <a:t>price level upward.</a:t>
            </a:r>
            <a:endParaRPr lang="en-US" altLang="en-US" sz="2200" dirty="0"/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Central bank issues too much money</a:t>
            </a:r>
          </a:p>
          <a:p>
            <a:pPr eaLnBrk="1" hangingPunct="1">
              <a:buClr>
                <a:srgbClr val="3399FF"/>
              </a:buClr>
              <a:buSzPct val="125000"/>
            </a:pPr>
            <a:endParaRPr lang="en-US" altLang="en-US" dirty="0" smtClean="0"/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Cost-Push </a:t>
            </a:r>
            <a:r>
              <a:rPr lang="en-US" altLang="en-US" dirty="0" smtClean="0"/>
              <a:t>inflation</a:t>
            </a:r>
          </a:p>
          <a:p>
            <a:pPr lvl="1"/>
            <a:r>
              <a:rPr lang="en-GB" sz="2200" dirty="0"/>
              <a:t>W</a:t>
            </a:r>
            <a:r>
              <a:rPr lang="en-GB" sz="2200" dirty="0" smtClean="0"/>
              <a:t>hen </a:t>
            </a:r>
            <a:r>
              <a:rPr lang="en-GB" sz="2200" dirty="0"/>
              <a:t>factors such </a:t>
            </a:r>
            <a:r>
              <a:rPr lang="en-GB" sz="2200" dirty="0" smtClean="0"/>
              <a:t>as </a:t>
            </a:r>
            <a:r>
              <a:rPr lang="en-US" sz="2200" dirty="0" smtClean="0"/>
              <a:t>rapid </a:t>
            </a:r>
            <a:r>
              <a:rPr lang="en-US" sz="2200" dirty="0"/>
              <a:t>increases in the prices of imported raw </a:t>
            </a:r>
            <a:r>
              <a:rPr lang="en-US" sz="2200" dirty="0" smtClean="0"/>
              <a:t>materials drive </a:t>
            </a:r>
            <a:r>
              <a:rPr lang="en-US" sz="2200" dirty="0"/>
              <a:t>up per-unit production costs at </a:t>
            </a:r>
            <a:r>
              <a:rPr lang="en-US" sz="2200" dirty="0" smtClean="0"/>
              <a:t>each level </a:t>
            </a:r>
            <a:r>
              <a:rPr lang="en-US" sz="2200" dirty="0"/>
              <a:t>of output; </a:t>
            </a:r>
            <a:endParaRPr lang="en-US" sz="2200" dirty="0" smtClean="0"/>
          </a:p>
          <a:p>
            <a:pPr lvl="1"/>
            <a:r>
              <a:rPr lang="en-US" sz="2200" dirty="0" smtClean="0"/>
              <a:t>higher </a:t>
            </a:r>
            <a:r>
              <a:rPr lang="en-US" sz="2200" dirty="0"/>
              <a:t>costs </a:t>
            </a:r>
            <a:r>
              <a:rPr lang="en-US" sz="2200" i="1" dirty="0"/>
              <a:t>push </a:t>
            </a:r>
            <a:r>
              <a:rPr lang="en-US" sz="2200" dirty="0"/>
              <a:t>the price </a:t>
            </a:r>
            <a:r>
              <a:rPr lang="en-US" sz="2200" dirty="0" smtClean="0"/>
              <a:t>level </a:t>
            </a:r>
            <a:r>
              <a:rPr lang="en-GB" sz="2200" dirty="0" smtClean="0"/>
              <a:t>upward.</a:t>
            </a:r>
            <a:endParaRPr lang="en-US" altLang="en-US" sz="2200" dirty="0" smtClean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Redistribution Effects of Inflation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8"/>
            <a:ext cx="8229600" cy="5059362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Nominal income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Unadjusted for inflation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Real </a:t>
            </a:r>
            <a:r>
              <a:rPr lang="en-US" altLang="en-US" dirty="0" smtClean="0"/>
              <a:t>income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Nominal income adjusted for </a:t>
            </a:r>
            <a:r>
              <a:rPr lang="en-US" altLang="en-US" dirty="0" smtClean="0"/>
              <a:t>inflation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nominal income rises by 10 percent from $100 to $</a:t>
            </a:r>
            <a:r>
              <a:rPr lang="en-US" dirty="0" smtClean="0"/>
              <a:t>110 and </a:t>
            </a:r>
            <a:r>
              <a:rPr lang="en-US" dirty="0"/>
              <a:t>the price level (index) rises by 6 percent from 100 to 106, </a:t>
            </a:r>
            <a:r>
              <a:rPr lang="en-US" dirty="0" smtClean="0"/>
              <a:t>then calculate the real income.</a:t>
            </a:r>
            <a:endParaRPr lang="en-US" altLang="en-US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 descr="Book1 Economics (Campbell R. McConnell, Stanley L. Brue etc.)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56201" r="30000" b="25194"/>
          <a:stretch/>
        </p:blipFill>
        <p:spPr>
          <a:xfrm>
            <a:off x="1571625" y="2971800"/>
            <a:ext cx="6000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Who is Hurt by Inflation?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</a:pPr>
            <a:r>
              <a:rPr lang="en-US" altLang="en-US" dirty="0" smtClean="0"/>
              <a:t>Fixed-income receivers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Real incomes fall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</a:pPr>
            <a:r>
              <a:rPr lang="en-US" altLang="en-US" dirty="0" smtClean="0"/>
              <a:t>Savers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Value of accumulated savings deteriorates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</a:pPr>
            <a:r>
              <a:rPr lang="en-US" altLang="en-US" dirty="0" smtClean="0"/>
              <a:t>Creditors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Lenders get paid back in “cheaper dollars”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3399FF"/>
              </a:buClr>
              <a:buSzPct val="125000"/>
              <a:buFontTx/>
              <a:buNone/>
            </a:pPr>
            <a:endParaRPr lang="en-US" altLang="en-US" dirty="0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7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Who is Unaffected by Inflation?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Flexible-income receivers</a:t>
            </a:r>
          </a:p>
          <a:p>
            <a:pPr lvl="1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B" dirty="0" smtClean="0"/>
              <a:t>ost-of-living adjustments </a:t>
            </a:r>
            <a:r>
              <a:rPr lang="en-GB" b="1" dirty="0" smtClean="0"/>
              <a:t>(</a:t>
            </a:r>
            <a:r>
              <a:rPr lang="en-US" altLang="en-US" dirty="0" smtClean="0"/>
              <a:t>COLAs)</a:t>
            </a:r>
            <a:endParaRPr lang="en-US" altLang="en-US" dirty="0" smtClean="0"/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Social Security recipients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Union members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dirty="0" smtClean="0"/>
              <a:t>Debtors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dirty="0" smtClean="0"/>
              <a:t>Pay back the loan with “cheaper dollars”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6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Macroeconomics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Macroeconomics is the branch of economics that studies the behavior of the economy as a whole, including national income, employment, inflation, and government policies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Contrasts with Microeconomics: Focuses on individual markets, consumer behavior, and firm behavior.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0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Macroeconomic </a:t>
            </a: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1. Economic </a:t>
            </a:r>
            <a:r>
              <a:rPr lang="en-US" b="1" dirty="0"/>
              <a:t>Growth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Economic </a:t>
            </a:r>
            <a:r>
              <a:rPr lang="en-US" dirty="0"/>
              <a:t>growth refers to the sustained increase in the production of goods and services in an economy over time.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Economic </a:t>
            </a:r>
            <a:r>
              <a:rPr lang="en-US" dirty="0"/>
              <a:t>growth leads to higher standards of living, increased employment opportunities, and improved living conditions for the population.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Factors Contributing to Growth: Investment in physical capital (such as machinery and infrastructure), technological progress, and development of human capital through education and training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4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Macroeconomic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2. Price </a:t>
            </a:r>
            <a:r>
              <a:rPr lang="en-US" b="1" dirty="0"/>
              <a:t>Stability (Low Inflation)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Price </a:t>
            </a:r>
            <a:r>
              <a:rPr lang="en-US" dirty="0"/>
              <a:t>stability refers to a low and stable rate of inflation, where prices of goods and services do not experience rapid or unpredictable changes.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Price </a:t>
            </a:r>
            <a:r>
              <a:rPr lang="en-US" dirty="0"/>
              <a:t>stability is crucial for maintaining the purchasing power of individuals and businesses, promoting confidence in the economy, and facilitating long-term planning and investment decisions.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Effects of Inflation: Inflation erodes the purchasing power of money, distorts price signals, and can lead to income redistribution and uncertainty in economic transactions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Macroeconomic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4102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/>
              <a:t>3. Full </a:t>
            </a:r>
            <a:r>
              <a:rPr lang="en-US" sz="2400" b="1" dirty="0"/>
              <a:t>Employment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Occurs </a:t>
            </a:r>
            <a:r>
              <a:rPr lang="en-US" sz="1900" dirty="0"/>
              <a:t>when all available resources, particularly labor, are utilized efficiently in the economy, leading to minimal involuntary unemployment.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Types of Unemployment: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Frictional Unemployment: Temporary unemployment due to transitions between jobs or entering the workforce.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Structural Unemployment: Unemployment caused by a mismatch between the skills demanded by employers and the skills possessed by workers.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Cyclical Unemployment: Unemployment resulting from fluctuations in economic activity, such as during recessions.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Promotes </a:t>
            </a:r>
            <a:r>
              <a:rPr lang="en-US" sz="1900" dirty="0"/>
              <a:t>economic stability, reduces social and economic disparities, and contributes to overall economic prosperity by maximizing productive capacity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569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Macroeconomic </a:t>
            </a:r>
            <a:r>
              <a:rPr lang="en-GB" dirty="0" smtClean="0"/>
              <a:t>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Economic Monitoring:</a:t>
            </a:r>
            <a:r>
              <a:rPr lang="en-US" sz="2400" dirty="0"/>
              <a:t> </a:t>
            </a:r>
            <a:r>
              <a:rPr lang="en-US" sz="2000" dirty="0"/>
              <a:t>Macroeconomic indicators like GDP and the unemployment rate are used to monitor economic performance, trends, and fluctuations over time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400" b="1" dirty="0"/>
              <a:t>Policy Formulation:</a:t>
            </a:r>
            <a:r>
              <a:rPr lang="en-US" sz="2400" dirty="0"/>
              <a:t> </a:t>
            </a:r>
            <a:r>
              <a:rPr lang="en-US" sz="2000" dirty="0"/>
              <a:t>Governments, central banks, and policymakers rely on macroeconomic data to formulate and assess the effectiveness of economic policies, such as fiscal stimulus, monetary interventions, and labor market regulations</a:t>
            </a:r>
            <a:r>
              <a:rPr lang="en-US" sz="20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Business Decision-Making:</a:t>
            </a:r>
            <a:r>
              <a:rPr lang="en-US" sz="2400" dirty="0"/>
              <a:t> </a:t>
            </a:r>
            <a:r>
              <a:rPr lang="en-US" sz="2000" dirty="0"/>
              <a:t>Businesses and investors use macroeconomic measures to evaluate market conditions, assess risks, and make strategic decisions related to production, investment, hiring, and pricing.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23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Gross Domestic Product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4700" y="1085850"/>
            <a:ext cx="8001000" cy="507365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ts val="600"/>
              </a:spcAft>
              <a:buSzPct val="125000"/>
            </a:pPr>
            <a:r>
              <a:rPr lang="en-US" altLang="en-US" sz="3600"/>
              <a:t>Measure of aggregate output</a:t>
            </a:r>
          </a:p>
          <a:p>
            <a:pPr eaLnBrk="1" hangingPunct="1">
              <a:spcBef>
                <a:spcPct val="10000"/>
              </a:spcBef>
              <a:spcAft>
                <a:spcPts val="600"/>
              </a:spcAft>
              <a:buSzPct val="125000"/>
            </a:pPr>
            <a:r>
              <a:rPr lang="en-US" altLang="en-US" sz="3600"/>
              <a:t>Monetary measure</a:t>
            </a:r>
          </a:p>
          <a:p>
            <a:pPr eaLnBrk="1" hangingPunct="1">
              <a:spcBef>
                <a:spcPct val="10000"/>
              </a:spcBef>
              <a:spcAft>
                <a:spcPts val="600"/>
              </a:spcAft>
              <a:buSzPct val="125000"/>
            </a:pPr>
            <a:r>
              <a:rPr lang="en-US" altLang="en-US" sz="3600"/>
              <a:t>Avoid multiple counting</a:t>
            </a:r>
          </a:p>
          <a:p>
            <a:pPr lvl="1" eaLnBrk="1" hangingPunct="1">
              <a:spcBef>
                <a:spcPct val="10000"/>
              </a:spcBef>
              <a:spcAft>
                <a:spcPts val="600"/>
              </a:spcAft>
              <a:buSzPct val="125000"/>
            </a:pPr>
            <a:r>
              <a:rPr lang="en-US" altLang="en-US" sz="3600"/>
              <a:t>Market value final goods</a:t>
            </a:r>
          </a:p>
          <a:p>
            <a:pPr lvl="1" eaLnBrk="1" hangingPunct="1">
              <a:spcBef>
                <a:spcPct val="10000"/>
              </a:spcBef>
              <a:spcAft>
                <a:spcPts val="600"/>
              </a:spcAft>
              <a:buSzPct val="125000"/>
            </a:pPr>
            <a:r>
              <a:rPr lang="en-US" altLang="en-US" sz="3600"/>
              <a:t>Ignore intermediate goods</a:t>
            </a:r>
          </a:p>
          <a:p>
            <a:pPr lvl="1" eaLnBrk="1" hangingPunct="1">
              <a:spcBef>
                <a:spcPct val="10000"/>
              </a:spcBef>
              <a:spcAft>
                <a:spcPts val="600"/>
              </a:spcAft>
              <a:buSzPct val="125000"/>
            </a:pPr>
            <a:r>
              <a:rPr lang="en-US" altLang="en-US" sz="3600"/>
              <a:t>Count value added</a:t>
            </a:r>
          </a:p>
        </p:txBody>
      </p:sp>
    </p:spTree>
    <p:extLst>
      <p:ext uri="{BB962C8B-B14F-4D97-AF65-F5344CB8AC3E}">
        <p14:creationId xmlns:p14="http://schemas.microsoft.com/office/powerpoint/2010/main" val="13931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Gross Domestic Product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38188" y="1073150"/>
            <a:ext cx="7997825" cy="4100513"/>
          </a:xfrm>
        </p:spPr>
        <p:txBody>
          <a:bodyPr/>
          <a:lstStyle/>
          <a:p>
            <a:pPr eaLnBrk="1" hangingPunct="1">
              <a:buSzPct val="125000"/>
            </a:pPr>
            <a:r>
              <a:rPr lang="en-US" altLang="en-US" sz="3600"/>
              <a:t>Exclude financial transactions</a:t>
            </a:r>
          </a:p>
          <a:p>
            <a:pPr lvl="1" eaLnBrk="1" hangingPunct="1">
              <a:buSzPct val="125000"/>
            </a:pPr>
            <a:r>
              <a:rPr lang="en-US" altLang="en-US" sz="3600"/>
              <a:t>Public transfer payments</a:t>
            </a:r>
          </a:p>
          <a:p>
            <a:pPr lvl="1" eaLnBrk="1" hangingPunct="1">
              <a:buSzPct val="125000"/>
            </a:pPr>
            <a:r>
              <a:rPr lang="en-US" altLang="en-US" sz="3600"/>
              <a:t>Private transfer payments</a:t>
            </a:r>
          </a:p>
          <a:p>
            <a:pPr lvl="1" eaLnBrk="1" hangingPunct="1">
              <a:buSzPct val="125000"/>
            </a:pPr>
            <a:r>
              <a:rPr lang="en-US" altLang="en-US" sz="3600"/>
              <a:t>Stock (and bond) market transactions</a:t>
            </a:r>
          </a:p>
          <a:p>
            <a:pPr eaLnBrk="1" hangingPunct="1">
              <a:buSzPct val="125000"/>
            </a:pPr>
            <a:r>
              <a:rPr lang="en-US" altLang="en-US" sz="3600"/>
              <a:t>Exclude second hand sales</a:t>
            </a:r>
          </a:p>
          <a:p>
            <a:pPr lvl="1" eaLnBrk="1" hangingPunct="1">
              <a:buSzPct val="125000"/>
            </a:pPr>
            <a:r>
              <a:rPr lang="en-US" altLang="en-US" sz="3600"/>
              <a:t>Sell used car to a friend</a:t>
            </a:r>
          </a:p>
        </p:txBody>
      </p:sp>
    </p:spTree>
    <p:extLst>
      <p:ext uri="{BB962C8B-B14F-4D97-AF65-F5344CB8AC3E}">
        <p14:creationId xmlns:p14="http://schemas.microsoft.com/office/powerpoint/2010/main" val="799057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e PPT template">
  <a:themeElements>
    <a:clrScheme name="19e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9e PPT templat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e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e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e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e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e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e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e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e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e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e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e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e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1429</Words>
  <Application>Microsoft Office PowerPoint</Application>
  <PresentationFormat>On-screen Show (4:3)</PresentationFormat>
  <Paragraphs>309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Dotum</vt:lpstr>
      <vt:lpstr>ＭＳ Ｐゴシック</vt:lpstr>
      <vt:lpstr>Arial</vt:lpstr>
      <vt:lpstr>Calibri</vt:lpstr>
      <vt:lpstr>Rockwell Extra Bold</vt:lpstr>
      <vt:lpstr>Tahoma</vt:lpstr>
      <vt:lpstr>Tw Cen MT</vt:lpstr>
      <vt:lpstr>19e PPT template</vt:lpstr>
      <vt:lpstr>An Introduction to Macroeconomics</vt:lpstr>
      <vt:lpstr>Topics Covered</vt:lpstr>
      <vt:lpstr>Macroeconomics</vt:lpstr>
      <vt:lpstr>Macroeconomic Goals</vt:lpstr>
      <vt:lpstr>Macroeconomic Goals</vt:lpstr>
      <vt:lpstr>Macroeconomic Goals</vt:lpstr>
      <vt:lpstr>Purpose of Macroeconomic Measures</vt:lpstr>
      <vt:lpstr>Gross Domestic Product</vt:lpstr>
      <vt:lpstr>Gross Domestic Product</vt:lpstr>
      <vt:lpstr>Two Approaches to GDP</vt:lpstr>
      <vt:lpstr>Two Approaches to GDP</vt:lpstr>
      <vt:lpstr>Expenditure VS Income Approach</vt:lpstr>
      <vt:lpstr>Nominal vs. Real GDP</vt:lpstr>
      <vt:lpstr>GDP Price Index</vt:lpstr>
      <vt:lpstr>PowerPoint Presentation</vt:lpstr>
      <vt:lpstr>Modern Economic Growth</vt:lpstr>
      <vt:lpstr>Some Stats</vt:lpstr>
      <vt:lpstr>Determinants of Growth</vt:lpstr>
      <vt:lpstr>The Business Cycle</vt:lpstr>
      <vt:lpstr>Causation: A First Glance</vt:lpstr>
      <vt:lpstr>Measurement of Unemployment</vt:lpstr>
      <vt:lpstr>Measurement of Unemployment</vt:lpstr>
      <vt:lpstr>Economic Cost of Unemployment</vt:lpstr>
      <vt:lpstr>Noneconomic Costs</vt:lpstr>
      <vt:lpstr>Inflation</vt:lpstr>
      <vt:lpstr>Types of Inflation</vt:lpstr>
      <vt:lpstr>Redistribution Effects of Inflation</vt:lpstr>
      <vt:lpstr>Who is Hurt by Inflation?</vt:lpstr>
      <vt:lpstr>Who is Unaffected by Inflation?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Sadeeqa Khan</dc:creator>
  <cp:lastModifiedBy>Sadeeqa Khan</cp:lastModifiedBy>
  <cp:revision>100</cp:revision>
  <dcterms:created xsi:type="dcterms:W3CDTF">2008-07-07T20:38:32Z</dcterms:created>
  <dcterms:modified xsi:type="dcterms:W3CDTF">2024-05-31T06:24:42Z</dcterms:modified>
</cp:coreProperties>
</file>