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96" r:id="rId3"/>
    <p:sldId id="293" r:id="rId4"/>
    <p:sldId id="257" r:id="rId5"/>
    <p:sldId id="258" r:id="rId6"/>
    <p:sldId id="289" r:id="rId7"/>
    <p:sldId id="259" r:id="rId8"/>
    <p:sldId id="260" r:id="rId9"/>
    <p:sldId id="292" r:id="rId10"/>
    <p:sldId id="261" r:id="rId11"/>
    <p:sldId id="262" r:id="rId12"/>
    <p:sldId id="264" r:id="rId13"/>
    <p:sldId id="265" r:id="rId14"/>
    <p:sldId id="266" r:id="rId15"/>
    <p:sldId id="267" r:id="rId16"/>
    <p:sldId id="291" r:id="rId17"/>
    <p:sldId id="277" r:id="rId18"/>
    <p:sldId id="290" r:id="rId19"/>
    <p:sldId id="295" r:id="rId20"/>
    <p:sldId id="273" r:id="rId21"/>
    <p:sldId id="283" r:id="rId22"/>
    <p:sldId id="284" r:id="rId23"/>
    <p:sldId id="298" r:id="rId24"/>
    <p:sldId id="297" r:id="rId25"/>
    <p:sldId id="299" r:id="rId26"/>
    <p:sldId id="285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9" y="523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7EB18-AE8A-4C7A-BD13-0A47C1C7FFC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6967-4B87-4685-B2BD-5DF720EC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1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F9C0-B777-48F3-B55B-28A393E13B68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7517-979E-4053-87ED-300B06B6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9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WLE 650-0002 – Multivariate statistics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1566"/>
            <a:ext cx="9144000" cy="1655762"/>
          </a:xfrm>
        </p:spPr>
        <p:txBody>
          <a:bodyPr/>
          <a:lstStyle/>
          <a:p>
            <a:r>
              <a:rPr lang="en-US" dirty="0"/>
              <a:t>Lecture 1</a:t>
            </a:r>
          </a:p>
          <a:p>
            <a:r>
              <a:rPr lang="en-US" dirty="0"/>
              <a:t>What is Multivariate Statistics?</a:t>
            </a:r>
          </a:p>
        </p:txBody>
      </p:sp>
      <p:pic>
        <p:nvPicPr>
          <p:cNvPr id="4" name="Picture 2" descr="Ordination and Clust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4" y="2669412"/>
            <a:ext cx="3314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Non-metric multidimensional scaling (nMDS) plots based on the chemical composition of exogenous compounds present in hind legs of male Euglossa aff. viridissima. Ordination plots were computed based on a all volatile compounds, b all volatile compounds except the two most dissimilar between U.S. and Mesoamerican populations (i.e., HNDB4, triclopyr BEE), c the 50 compounds with highest incidence across all populations, and d all volatile compounds coded as binary characters (presence/absence). Filled circles and triangles correspond to individuals from naturalized population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9" r="50000" b="45346"/>
          <a:stretch/>
        </p:blipFill>
        <p:spPr bwMode="auto">
          <a:xfrm>
            <a:off x="9120850" y="2555112"/>
            <a:ext cx="2547937" cy="25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 example #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4076" y="2967335"/>
            <a:ext cx="4696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Species abundances in a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16" y="1560061"/>
            <a:ext cx="2877141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4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53946"/>
              </p:ext>
            </p:extLst>
          </p:nvPr>
        </p:nvGraphicFramePr>
        <p:xfrm>
          <a:off x="2031999" y="2479018"/>
          <a:ext cx="812800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3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48781"/>
              </p:ext>
            </p:extLst>
          </p:nvPr>
        </p:nvGraphicFramePr>
        <p:xfrm>
          <a:off x="2031999" y="2479018"/>
          <a:ext cx="812800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Beak …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Wing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Wing …n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774713A5-E5AD-EA8A-DD16-258A253A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9" y="563880"/>
            <a:ext cx="3192118" cy="12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2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Multivariate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07569"/>
              </p:ext>
            </p:extLst>
          </p:nvPr>
        </p:nvGraphicFramePr>
        <p:xfrm>
          <a:off x="2958116" y="2479018"/>
          <a:ext cx="812800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Pitcher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0" y="1384207"/>
            <a:ext cx="1793795" cy="3249546"/>
          </a:xfrm>
          <a:prstGeom prst="rect">
            <a:avLst/>
          </a:prstGeom>
        </p:spPr>
      </p:pic>
      <p:pic>
        <p:nvPicPr>
          <p:cNvPr id="5" name="Picture 6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35" y="1792917"/>
            <a:ext cx="1247743" cy="68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http://upload.wikimedia.org/wikipedia/commons/thumb/f/f2/Sarraceniopus_gibsoni_1.jpg/120px-Sarraceniopus_gibsoni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60" y="1728787"/>
            <a:ext cx="1143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28" y="1255612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http://www.pirx.com/droplet/gallery/halteria/halteria1_smal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81" y="1483503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53" y="1520577"/>
            <a:ext cx="1151317" cy="9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04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Models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06759" y="1643603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</a:t>
              </a:r>
              <a:r>
                <a:rPr lang="en-US" sz="2400" dirty="0" err="1"/>
                <a:t>yi</a:t>
              </a:r>
              <a:r>
                <a:rPr lang="en-US" sz="2400" dirty="0"/>
                <a:t> = x                                         Multivariate ANOVA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</a:t>
              </a:r>
              <a:r>
                <a:rPr lang="en-US" sz="2400" dirty="0" err="1"/>
                <a:t>yi</a:t>
              </a:r>
              <a:r>
                <a:rPr lang="en-US" sz="2400" dirty="0"/>
                <a:t> = x1 + x2 + … </a:t>
              </a:r>
              <a:r>
                <a:rPr lang="en-US" sz="2400" dirty="0" err="1"/>
                <a:t>xj</a:t>
              </a:r>
              <a:r>
                <a:rPr lang="en-US" sz="2400" dirty="0"/>
                <a:t>                   Constrained Ordination</a:t>
              </a:r>
            </a:p>
            <a:p>
              <a:r>
                <a:rPr lang="en-US" sz="2400" dirty="0"/>
                <a:t>                                                                         </a:t>
              </a:r>
            </a:p>
            <a:p>
              <a:endParaRPr lang="en-US" sz="2400" dirty="0"/>
            </a:p>
            <a:p>
              <a:r>
                <a:rPr lang="en-US" sz="2400" dirty="0"/>
                <a:t>y1 + y2 +  … </a:t>
              </a:r>
              <a:r>
                <a:rPr lang="en-US" sz="2400" dirty="0" err="1"/>
                <a:t>yi</a:t>
              </a:r>
              <a:r>
                <a:rPr lang="en-US" sz="2400" dirty="0"/>
                <a:t>                                                Ordination, Cluster Analysis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42308" y="6576120"/>
            <a:ext cx="241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Adapted from Kevin </a:t>
            </a:r>
            <a:r>
              <a:rPr lang="en-US" sz="1400" dirty="0" err="1"/>
              <a:t>McGarigal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177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2" y="1984836"/>
            <a:ext cx="5621112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80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vs. Multivariate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771" y="1605099"/>
            <a:ext cx="6623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Univariate</a:t>
            </a:r>
            <a:r>
              <a:rPr lang="en-US" sz="2400" dirty="0"/>
              <a:t> is powerful when </a:t>
            </a:r>
            <a:r>
              <a:rPr lang="en-US" sz="2400" b="1" dirty="0"/>
              <a:t>response</a:t>
            </a:r>
            <a:r>
              <a:rPr lang="en-US" sz="2400" dirty="0"/>
              <a:t> is a </a:t>
            </a:r>
            <a:r>
              <a:rPr lang="en-US" sz="2400" b="1" dirty="0"/>
              <a:t>single</a:t>
            </a:r>
            <a:r>
              <a:rPr lang="en-US" sz="2400" dirty="0"/>
              <a:t> 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variable</a:t>
            </a:r>
            <a:r>
              <a:rPr lang="en-US" sz="2400" dirty="0"/>
              <a:t> and other variables can be controlled.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but, the world is a complex place…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572" y="6569693"/>
            <a:ext cx="2238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Figure from J. M. </a:t>
            </a:r>
            <a:r>
              <a:rPr lang="en-US" sz="1400" dirty="0" err="1"/>
              <a:t>Dirnberger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859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Multivariate Statistics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149" y="1863525"/>
            <a:ext cx="104722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Reflects more accurately the multidimensional, multivariate nature of complex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for </a:t>
            </a:r>
            <a:r>
              <a:rPr lang="en-US" sz="2000" b="1" dirty="0"/>
              <a:t>visualization</a:t>
            </a:r>
            <a:r>
              <a:rPr lang="en-US" sz="2000" dirty="0"/>
              <a:t> of multivariate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means for </a:t>
            </a:r>
            <a:r>
              <a:rPr lang="en-US" sz="2000" b="1" dirty="0"/>
              <a:t>exploring complex data </a:t>
            </a:r>
            <a:r>
              <a:rPr lang="en-US" sz="2000" dirty="0"/>
              <a:t>sets for patterns that can generate hypotheses to be </a:t>
            </a:r>
          </a:p>
          <a:p>
            <a:r>
              <a:rPr lang="en-US" sz="2000" dirty="0"/>
              <a:t>     tested with experiments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40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3-D Glasses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2155791" y="319983"/>
            <a:ext cx="6700479" cy="6690418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945" y="741"/>
              <a:ext cx="3609" cy="3195"/>
              <a:chOff x="945" y="741"/>
              <a:chExt cx="3609" cy="3195"/>
            </a:xfrm>
          </p:grpSpPr>
          <p:sp>
            <p:nvSpPr>
              <p:cNvPr id="667" name="Line 6"/>
              <p:cNvSpPr>
                <a:spLocks noChangeShapeType="1"/>
              </p:cNvSpPr>
              <p:nvPr/>
            </p:nvSpPr>
            <p:spPr bwMode="auto">
              <a:xfrm flipV="1">
                <a:off x="1356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7"/>
              <p:cNvSpPr>
                <a:spLocks noChangeShapeType="1"/>
              </p:cNvSpPr>
              <p:nvPr/>
            </p:nvSpPr>
            <p:spPr bwMode="auto">
              <a:xfrm flipV="1">
                <a:off x="1608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8"/>
              <p:cNvSpPr>
                <a:spLocks noChangeShapeType="1"/>
              </p:cNvSpPr>
              <p:nvPr/>
            </p:nvSpPr>
            <p:spPr bwMode="auto">
              <a:xfrm flipV="1">
                <a:off x="1860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9"/>
              <p:cNvSpPr>
                <a:spLocks noChangeShapeType="1"/>
              </p:cNvSpPr>
              <p:nvPr/>
            </p:nvSpPr>
            <p:spPr bwMode="auto">
              <a:xfrm flipV="1">
                <a:off x="2112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10"/>
              <p:cNvSpPr>
                <a:spLocks noChangeShapeType="1"/>
              </p:cNvSpPr>
              <p:nvPr/>
            </p:nvSpPr>
            <p:spPr bwMode="auto">
              <a:xfrm flipV="1">
                <a:off x="2358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11"/>
              <p:cNvSpPr>
                <a:spLocks noChangeShapeType="1"/>
              </p:cNvSpPr>
              <p:nvPr/>
            </p:nvSpPr>
            <p:spPr bwMode="auto">
              <a:xfrm flipV="1">
                <a:off x="261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12"/>
              <p:cNvSpPr>
                <a:spLocks noChangeShapeType="1"/>
              </p:cNvSpPr>
              <p:nvPr/>
            </p:nvSpPr>
            <p:spPr bwMode="auto">
              <a:xfrm flipV="1">
                <a:off x="2862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13"/>
              <p:cNvSpPr>
                <a:spLocks noChangeShapeType="1"/>
              </p:cNvSpPr>
              <p:nvPr/>
            </p:nvSpPr>
            <p:spPr bwMode="auto">
              <a:xfrm flipV="1">
                <a:off x="3114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14"/>
              <p:cNvSpPr>
                <a:spLocks noChangeShapeType="1"/>
              </p:cNvSpPr>
              <p:nvPr/>
            </p:nvSpPr>
            <p:spPr bwMode="auto">
              <a:xfrm flipV="1">
                <a:off x="336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15"/>
              <p:cNvSpPr>
                <a:spLocks noChangeShapeType="1"/>
              </p:cNvSpPr>
              <p:nvPr/>
            </p:nvSpPr>
            <p:spPr bwMode="auto">
              <a:xfrm>
                <a:off x="1356" y="3459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16"/>
              <p:cNvSpPr>
                <a:spLocks noChangeShapeType="1"/>
              </p:cNvSpPr>
              <p:nvPr/>
            </p:nvSpPr>
            <p:spPr bwMode="auto">
              <a:xfrm>
                <a:off x="1500" y="33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17"/>
              <p:cNvSpPr>
                <a:spLocks noChangeShapeType="1"/>
              </p:cNvSpPr>
              <p:nvPr/>
            </p:nvSpPr>
            <p:spPr bwMode="auto">
              <a:xfrm>
                <a:off x="1638" y="31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18"/>
              <p:cNvSpPr>
                <a:spLocks noChangeShapeType="1"/>
              </p:cNvSpPr>
              <p:nvPr/>
            </p:nvSpPr>
            <p:spPr bwMode="auto">
              <a:xfrm>
                <a:off x="1776" y="30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19"/>
              <p:cNvSpPr>
                <a:spLocks noChangeShapeType="1"/>
              </p:cNvSpPr>
              <p:nvPr/>
            </p:nvSpPr>
            <p:spPr bwMode="auto">
              <a:xfrm>
                <a:off x="1914" y="28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20"/>
              <p:cNvSpPr>
                <a:spLocks noChangeShapeType="1"/>
              </p:cNvSpPr>
              <p:nvPr/>
            </p:nvSpPr>
            <p:spPr bwMode="auto">
              <a:xfrm>
                <a:off x="2052" y="27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21"/>
              <p:cNvSpPr>
                <a:spLocks noChangeShapeType="1"/>
              </p:cNvSpPr>
              <p:nvPr/>
            </p:nvSpPr>
            <p:spPr bwMode="auto">
              <a:xfrm>
                <a:off x="2196" y="25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22"/>
              <p:cNvSpPr>
                <a:spLocks noChangeShapeType="1"/>
              </p:cNvSpPr>
              <p:nvPr/>
            </p:nvSpPr>
            <p:spPr bwMode="auto">
              <a:xfrm>
                <a:off x="2334" y="242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23"/>
              <p:cNvSpPr>
                <a:spLocks noChangeShapeType="1"/>
              </p:cNvSpPr>
              <p:nvPr/>
            </p:nvSpPr>
            <p:spPr bwMode="auto">
              <a:xfrm>
                <a:off x="3342" y="345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24"/>
              <p:cNvSpPr>
                <a:spLocks noChangeShapeType="1"/>
              </p:cNvSpPr>
              <p:nvPr/>
            </p:nvSpPr>
            <p:spPr bwMode="auto">
              <a:xfrm>
                <a:off x="3480" y="331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25"/>
              <p:cNvSpPr>
                <a:spLocks noChangeShapeType="1"/>
              </p:cNvSpPr>
              <p:nvPr/>
            </p:nvSpPr>
            <p:spPr bwMode="auto">
              <a:xfrm>
                <a:off x="3624" y="3165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26"/>
              <p:cNvSpPr>
                <a:spLocks noChangeShapeType="1"/>
              </p:cNvSpPr>
              <p:nvPr/>
            </p:nvSpPr>
            <p:spPr bwMode="auto">
              <a:xfrm>
                <a:off x="3762" y="3015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27"/>
              <p:cNvSpPr>
                <a:spLocks noChangeShapeType="1"/>
              </p:cNvSpPr>
              <p:nvPr/>
            </p:nvSpPr>
            <p:spPr bwMode="auto">
              <a:xfrm>
                <a:off x="3900" y="286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28"/>
              <p:cNvSpPr>
                <a:spLocks noChangeShapeType="1"/>
              </p:cNvSpPr>
              <p:nvPr/>
            </p:nvSpPr>
            <p:spPr bwMode="auto">
              <a:xfrm>
                <a:off x="4038" y="271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29"/>
              <p:cNvSpPr>
                <a:spLocks noChangeShapeType="1"/>
              </p:cNvSpPr>
              <p:nvPr/>
            </p:nvSpPr>
            <p:spPr bwMode="auto">
              <a:xfrm>
                <a:off x="4176" y="256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30"/>
              <p:cNvSpPr>
                <a:spLocks noChangeShapeType="1"/>
              </p:cNvSpPr>
              <p:nvPr/>
            </p:nvSpPr>
            <p:spPr bwMode="auto">
              <a:xfrm>
                <a:off x="4320" y="2421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31"/>
              <p:cNvSpPr>
                <a:spLocks noChangeShapeType="1"/>
              </p:cNvSpPr>
              <p:nvPr/>
            </p:nvSpPr>
            <p:spPr bwMode="auto">
              <a:xfrm flipV="1">
                <a:off x="1356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32"/>
              <p:cNvSpPr>
                <a:spLocks noChangeShapeType="1"/>
              </p:cNvSpPr>
              <p:nvPr/>
            </p:nvSpPr>
            <p:spPr bwMode="auto">
              <a:xfrm flipV="1">
                <a:off x="1608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33"/>
              <p:cNvSpPr>
                <a:spLocks noChangeShapeType="1"/>
              </p:cNvSpPr>
              <p:nvPr/>
            </p:nvSpPr>
            <p:spPr bwMode="auto">
              <a:xfrm flipV="1">
                <a:off x="186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34"/>
              <p:cNvSpPr>
                <a:spLocks noChangeShapeType="1"/>
              </p:cNvSpPr>
              <p:nvPr/>
            </p:nvSpPr>
            <p:spPr bwMode="auto">
              <a:xfrm flipV="1">
                <a:off x="2112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35"/>
              <p:cNvSpPr>
                <a:spLocks noChangeShapeType="1"/>
              </p:cNvSpPr>
              <p:nvPr/>
            </p:nvSpPr>
            <p:spPr bwMode="auto">
              <a:xfrm flipV="1">
                <a:off x="2358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36"/>
              <p:cNvSpPr>
                <a:spLocks noChangeShapeType="1"/>
              </p:cNvSpPr>
              <p:nvPr/>
            </p:nvSpPr>
            <p:spPr bwMode="auto">
              <a:xfrm flipV="1">
                <a:off x="261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37"/>
              <p:cNvSpPr>
                <a:spLocks noChangeShapeType="1"/>
              </p:cNvSpPr>
              <p:nvPr/>
            </p:nvSpPr>
            <p:spPr bwMode="auto">
              <a:xfrm flipV="1">
                <a:off x="2862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38"/>
              <p:cNvSpPr>
                <a:spLocks noChangeShapeType="1"/>
              </p:cNvSpPr>
              <p:nvPr/>
            </p:nvSpPr>
            <p:spPr bwMode="auto">
              <a:xfrm flipV="1">
                <a:off x="3114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39"/>
              <p:cNvSpPr>
                <a:spLocks noChangeShapeType="1"/>
              </p:cNvSpPr>
              <p:nvPr/>
            </p:nvSpPr>
            <p:spPr bwMode="auto">
              <a:xfrm flipV="1">
                <a:off x="336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40"/>
              <p:cNvSpPr>
                <a:spLocks noChangeShapeType="1"/>
              </p:cNvSpPr>
              <p:nvPr/>
            </p:nvSpPr>
            <p:spPr bwMode="auto">
              <a:xfrm>
                <a:off x="1338" y="345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41"/>
              <p:cNvSpPr>
                <a:spLocks noChangeShapeType="1"/>
              </p:cNvSpPr>
              <p:nvPr/>
            </p:nvSpPr>
            <p:spPr bwMode="auto">
              <a:xfrm>
                <a:off x="1338" y="312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42"/>
              <p:cNvSpPr>
                <a:spLocks noChangeShapeType="1"/>
              </p:cNvSpPr>
              <p:nvPr/>
            </p:nvSpPr>
            <p:spPr bwMode="auto">
              <a:xfrm>
                <a:off x="1338" y="2793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43"/>
              <p:cNvSpPr>
                <a:spLocks noChangeShapeType="1"/>
              </p:cNvSpPr>
              <p:nvPr/>
            </p:nvSpPr>
            <p:spPr bwMode="auto">
              <a:xfrm>
                <a:off x="1338" y="2457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44"/>
              <p:cNvSpPr>
                <a:spLocks noChangeShapeType="1"/>
              </p:cNvSpPr>
              <p:nvPr/>
            </p:nvSpPr>
            <p:spPr bwMode="auto">
              <a:xfrm>
                <a:off x="1338" y="2121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45"/>
              <p:cNvSpPr>
                <a:spLocks noChangeShapeType="1"/>
              </p:cNvSpPr>
              <p:nvPr/>
            </p:nvSpPr>
            <p:spPr bwMode="auto">
              <a:xfrm>
                <a:off x="1338" y="178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Rectangle 46"/>
              <p:cNvSpPr>
                <a:spLocks noChangeArrowheads="1"/>
              </p:cNvSpPr>
              <p:nvPr/>
            </p:nvSpPr>
            <p:spPr bwMode="auto">
              <a:xfrm>
                <a:off x="1305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8" name="Rectangle 47"/>
              <p:cNvSpPr>
                <a:spLocks noChangeArrowheads="1"/>
              </p:cNvSpPr>
              <p:nvPr/>
            </p:nvSpPr>
            <p:spPr bwMode="auto">
              <a:xfrm>
                <a:off x="1557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9" name="Rectangle 48"/>
              <p:cNvSpPr>
                <a:spLocks noChangeArrowheads="1"/>
              </p:cNvSpPr>
              <p:nvPr/>
            </p:nvSpPr>
            <p:spPr bwMode="auto">
              <a:xfrm>
                <a:off x="180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0" name="Rectangle 49"/>
              <p:cNvSpPr>
                <a:spLocks noChangeArrowheads="1"/>
              </p:cNvSpPr>
              <p:nvPr/>
            </p:nvSpPr>
            <p:spPr bwMode="auto">
              <a:xfrm>
                <a:off x="2061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1" name="Rectangle 50"/>
              <p:cNvSpPr>
                <a:spLocks noChangeArrowheads="1"/>
              </p:cNvSpPr>
              <p:nvPr/>
            </p:nvSpPr>
            <p:spPr bwMode="auto">
              <a:xfrm>
                <a:off x="2307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2" name="Rectangle 51"/>
              <p:cNvSpPr>
                <a:spLocks noChangeArrowheads="1"/>
              </p:cNvSpPr>
              <p:nvPr/>
            </p:nvSpPr>
            <p:spPr bwMode="auto">
              <a:xfrm>
                <a:off x="255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3" name="Rectangle 52"/>
              <p:cNvSpPr>
                <a:spLocks noChangeArrowheads="1"/>
              </p:cNvSpPr>
              <p:nvPr/>
            </p:nvSpPr>
            <p:spPr bwMode="auto">
              <a:xfrm>
                <a:off x="2811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4" name="Rectangle 53"/>
              <p:cNvSpPr>
                <a:spLocks noChangeArrowheads="1"/>
              </p:cNvSpPr>
              <p:nvPr/>
            </p:nvSpPr>
            <p:spPr bwMode="auto">
              <a:xfrm>
                <a:off x="3063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5" name="Rectangle 54"/>
              <p:cNvSpPr>
                <a:spLocks noChangeArrowheads="1"/>
              </p:cNvSpPr>
              <p:nvPr/>
            </p:nvSpPr>
            <p:spPr bwMode="auto">
              <a:xfrm>
                <a:off x="330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6" name="Rectangle 55"/>
              <p:cNvSpPr>
                <a:spLocks noChangeArrowheads="1"/>
              </p:cNvSpPr>
              <p:nvPr/>
            </p:nvSpPr>
            <p:spPr bwMode="auto">
              <a:xfrm rot="16200000">
                <a:off x="1215" y="3411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-6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7" name="Rectangle 56"/>
              <p:cNvSpPr>
                <a:spLocks noChangeArrowheads="1"/>
              </p:cNvSpPr>
              <p:nvPr/>
            </p:nvSpPr>
            <p:spPr bwMode="auto">
              <a:xfrm rot="16200000">
                <a:off x="1215" y="3081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" name="Rectangle 57"/>
              <p:cNvSpPr>
                <a:spLocks noChangeArrowheads="1"/>
              </p:cNvSpPr>
              <p:nvPr/>
            </p:nvSpPr>
            <p:spPr bwMode="auto">
              <a:xfrm rot="16200000">
                <a:off x="1215" y="2745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9" name="Rectangle 58"/>
              <p:cNvSpPr>
                <a:spLocks noChangeArrowheads="1"/>
              </p:cNvSpPr>
              <p:nvPr/>
            </p:nvSpPr>
            <p:spPr bwMode="auto">
              <a:xfrm rot="16200000">
                <a:off x="1215" y="240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0" name="Rectangle 59"/>
              <p:cNvSpPr>
                <a:spLocks noChangeArrowheads="1"/>
              </p:cNvSpPr>
              <p:nvPr/>
            </p:nvSpPr>
            <p:spPr bwMode="auto">
              <a:xfrm rot="16200000">
                <a:off x="1215" y="20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1" name="Rectangle 60"/>
              <p:cNvSpPr>
                <a:spLocks noChangeArrowheads="1"/>
              </p:cNvSpPr>
              <p:nvPr/>
            </p:nvSpPr>
            <p:spPr bwMode="auto">
              <a:xfrm rot="16200000">
                <a:off x="1215" y="1736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2" name="Rectangle 61"/>
              <p:cNvSpPr>
                <a:spLocks noChangeArrowheads="1"/>
              </p:cNvSpPr>
              <p:nvPr/>
            </p:nvSpPr>
            <p:spPr bwMode="auto">
              <a:xfrm>
                <a:off x="3480" y="342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3" name="Rectangle 62"/>
              <p:cNvSpPr>
                <a:spLocks noChangeArrowheads="1"/>
              </p:cNvSpPr>
              <p:nvPr/>
            </p:nvSpPr>
            <p:spPr bwMode="auto">
              <a:xfrm>
                <a:off x="3618" y="32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4" name="Rectangle 63"/>
              <p:cNvSpPr>
                <a:spLocks noChangeArrowheads="1"/>
              </p:cNvSpPr>
              <p:nvPr/>
            </p:nvSpPr>
            <p:spPr bwMode="auto">
              <a:xfrm>
                <a:off x="3756" y="312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5" name="Rectangle 64"/>
              <p:cNvSpPr>
                <a:spLocks noChangeArrowheads="1"/>
              </p:cNvSpPr>
              <p:nvPr/>
            </p:nvSpPr>
            <p:spPr bwMode="auto">
              <a:xfrm>
                <a:off x="3894" y="29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6" name="Rectangle 65"/>
              <p:cNvSpPr>
                <a:spLocks noChangeArrowheads="1"/>
              </p:cNvSpPr>
              <p:nvPr/>
            </p:nvSpPr>
            <p:spPr bwMode="auto">
              <a:xfrm>
                <a:off x="4032" y="282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" name="Rectangle 66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" name="Rectangle 67"/>
              <p:cNvSpPr>
                <a:spLocks noChangeArrowheads="1"/>
              </p:cNvSpPr>
              <p:nvPr/>
            </p:nvSpPr>
            <p:spPr bwMode="auto">
              <a:xfrm>
                <a:off x="4314" y="252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9" name="Rectangle 68"/>
              <p:cNvSpPr>
                <a:spLocks noChangeArrowheads="1"/>
              </p:cNvSpPr>
              <p:nvPr/>
            </p:nvSpPr>
            <p:spPr bwMode="auto">
              <a:xfrm>
                <a:off x="4452" y="237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0" name="Line 69"/>
              <p:cNvSpPr>
                <a:spLocks noChangeShapeType="1"/>
              </p:cNvSpPr>
              <p:nvPr/>
            </p:nvSpPr>
            <p:spPr bwMode="auto">
              <a:xfrm>
                <a:off x="1356" y="3459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Rectangle 70"/>
              <p:cNvSpPr>
                <a:spLocks noChangeArrowheads="1"/>
              </p:cNvSpPr>
              <p:nvPr/>
            </p:nvSpPr>
            <p:spPr bwMode="auto">
              <a:xfrm>
                <a:off x="1872" y="3771"/>
                <a:ext cx="6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Mosquito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2" name="Line 71"/>
              <p:cNvSpPr>
                <a:spLocks noChangeShapeType="1"/>
              </p:cNvSpPr>
              <p:nvPr/>
            </p:nvSpPr>
            <p:spPr bwMode="auto">
              <a:xfrm flipV="1">
                <a:off x="336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Rectangle 72"/>
              <p:cNvSpPr>
                <a:spLocks noChangeArrowheads="1"/>
              </p:cNvSpPr>
              <p:nvPr/>
            </p:nvSpPr>
            <p:spPr bwMode="auto">
              <a:xfrm rot="18612555">
                <a:off x="4035" y="2950"/>
                <a:ext cx="398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Midge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4" name="Line 73"/>
              <p:cNvSpPr>
                <a:spLocks noChangeShapeType="1"/>
              </p:cNvSpPr>
              <p:nvPr/>
            </p:nvSpPr>
            <p:spPr bwMode="auto">
              <a:xfrm flipV="1">
                <a:off x="1356" y="1785"/>
                <a:ext cx="0" cy="1674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Rectangle 74"/>
              <p:cNvSpPr>
                <a:spLocks noChangeArrowheads="1"/>
              </p:cNvSpPr>
              <p:nvPr/>
            </p:nvSpPr>
            <p:spPr bwMode="auto">
              <a:xfrm rot="16200000">
                <a:off x="806" y="2542"/>
                <a:ext cx="44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Rotifer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6" name="Line 75"/>
              <p:cNvSpPr>
                <a:spLocks noChangeShapeType="1"/>
              </p:cNvSpPr>
              <p:nvPr/>
            </p:nvSpPr>
            <p:spPr bwMode="auto">
              <a:xfrm>
                <a:off x="2334" y="242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Line 76"/>
              <p:cNvSpPr>
                <a:spLocks noChangeShapeType="1"/>
              </p:cNvSpPr>
              <p:nvPr/>
            </p:nvSpPr>
            <p:spPr bwMode="auto">
              <a:xfrm>
                <a:off x="2334" y="74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Line 77"/>
              <p:cNvSpPr>
                <a:spLocks noChangeShapeType="1"/>
              </p:cNvSpPr>
              <p:nvPr/>
            </p:nvSpPr>
            <p:spPr bwMode="auto">
              <a:xfrm flipV="1">
                <a:off x="1356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Line 78"/>
              <p:cNvSpPr>
                <a:spLocks noChangeShapeType="1"/>
              </p:cNvSpPr>
              <p:nvPr/>
            </p:nvSpPr>
            <p:spPr bwMode="auto">
              <a:xfrm flipV="1">
                <a:off x="1356" y="741"/>
                <a:ext cx="978" cy="1044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Line 79"/>
              <p:cNvSpPr>
                <a:spLocks noChangeShapeType="1"/>
              </p:cNvSpPr>
              <p:nvPr/>
            </p:nvSpPr>
            <p:spPr bwMode="auto">
              <a:xfrm flipV="1">
                <a:off x="2334" y="741"/>
                <a:ext cx="0" cy="16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Line 80"/>
              <p:cNvSpPr>
                <a:spLocks noChangeShapeType="1"/>
              </p:cNvSpPr>
              <p:nvPr/>
            </p:nvSpPr>
            <p:spPr bwMode="auto">
              <a:xfrm flipV="1">
                <a:off x="4338" y="741"/>
                <a:ext cx="0" cy="16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81"/>
              <p:cNvSpPr>
                <a:spLocks/>
              </p:cNvSpPr>
              <p:nvPr/>
            </p:nvSpPr>
            <p:spPr bwMode="auto">
              <a:xfrm>
                <a:off x="3624" y="11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82"/>
              <p:cNvSpPr>
                <a:spLocks/>
              </p:cNvSpPr>
              <p:nvPr/>
            </p:nvSpPr>
            <p:spPr bwMode="auto">
              <a:xfrm>
                <a:off x="3996" y="15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83"/>
              <p:cNvSpPr>
                <a:spLocks/>
              </p:cNvSpPr>
              <p:nvPr/>
            </p:nvSpPr>
            <p:spPr bwMode="auto">
              <a:xfrm>
                <a:off x="3582" y="129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84"/>
              <p:cNvSpPr>
                <a:spLocks/>
              </p:cNvSpPr>
              <p:nvPr/>
            </p:nvSpPr>
            <p:spPr bwMode="auto">
              <a:xfrm>
                <a:off x="3660" y="136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85"/>
              <p:cNvSpPr>
                <a:spLocks/>
              </p:cNvSpPr>
              <p:nvPr/>
            </p:nvSpPr>
            <p:spPr bwMode="auto">
              <a:xfrm>
                <a:off x="3624" y="146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86"/>
              <p:cNvSpPr>
                <a:spLocks/>
              </p:cNvSpPr>
              <p:nvPr/>
            </p:nvSpPr>
            <p:spPr bwMode="auto">
              <a:xfrm>
                <a:off x="3426" y="143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87"/>
              <p:cNvSpPr>
                <a:spLocks/>
              </p:cNvSpPr>
              <p:nvPr/>
            </p:nvSpPr>
            <p:spPr bwMode="auto">
              <a:xfrm>
                <a:off x="3402" y="150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88"/>
              <p:cNvSpPr>
                <a:spLocks/>
              </p:cNvSpPr>
              <p:nvPr/>
            </p:nvSpPr>
            <p:spPr bwMode="auto">
              <a:xfrm>
                <a:off x="3318" y="144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89"/>
              <p:cNvSpPr>
                <a:spLocks/>
              </p:cNvSpPr>
              <p:nvPr/>
            </p:nvSpPr>
            <p:spPr bwMode="auto">
              <a:xfrm>
                <a:off x="3384" y="15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90"/>
              <p:cNvSpPr>
                <a:spLocks/>
              </p:cNvSpPr>
              <p:nvPr/>
            </p:nvSpPr>
            <p:spPr bwMode="auto">
              <a:xfrm>
                <a:off x="3294" y="151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91"/>
              <p:cNvSpPr>
                <a:spLocks/>
              </p:cNvSpPr>
              <p:nvPr/>
            </p:nvSpPr>
            <p:spPr bwMode="auto">
              <a:xfrm>
                <a:off x="351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92"/>
              <p:cNvSpPr>
                <a:spLocks/>
              </p:cNvSpPr>
              <p:nvPr/>
            </p:nvSpPr>
            <p:spPr bwMode="auto">
              <a:xfrm>
                <a:off x="3354" y="16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93"/>
              <p:cNvSpPr>
                <a:spLocks/>
              </p:cNvSpPr>
              <p:nvPr/>
            </p:nvSpPr>
            <p:spPr bwMode="auto">
              <a:xfrm>
                <a:off x="3348" y="16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94"/>
              <p:cNvSpPr>
                <a:spLocks/>
              </p:cNvSpPr>
              <p:nvPr/>
            </p:nvSpPr>
            <p:spPr bwMode="auto">
              <a:xfrm>
                <a:off x="3186" y="15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5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6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7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"/>
              <p:cNvSpPr>
                <a:spLocks/>
              </p:cNvSpPr>
              <p:nvPr/>
            </p:nvSpPr>
            <p:spPr bwMode="auto">
              <a:xfrm>
                <a:off x="3180" y="15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9"/>
              <p:cNvSpPr>
                <a:spLocks/>
              </p:cNvSpPr>
              <p:nvPr/>
            </p:nvSpPr>
            <p:spPr bwMode="auto">
              <a:xfrm>
                <a:off x="3180" y="15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100"/>
              <p:cNvSpPr>
                <a:spLocks/>
              </p:cNvSpPr>
              <p:nvPr/>
            </p:nvSpPr>
            <p:spPr bwMode="auto">
              <a:xfrm>
                <a:off x="3174" y="156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101"/>
              <p:cNvSpPr>
                <a:spLocks/>
              </p:cNvSpPr>
              <p:nvPr/>
            </p:nvSpPr>
            <p:spPr bwMode="auto">
              <a:xfrm>
                <a:off x="3174" y="156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102"/>
              <p:cNvSpPr>
                <a:spLocks/>
              </p:cNvSpPr>
              <p:nvPr/>
            </p:nvSpPr>
            <p:spPr bwMode="auto">
              <a:xfrm>
                <a:off x="3324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103"/>
              <p:cNvSpPr>
                <a:spLocks/>
              </p:cNvSpPr>
              <p:nvPr/>
            </p:nvSpPr>
            <p:spPr bwMode="auto">
              <a:xfrm>
                <a:off x="3162" y="158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104"/>
              <p:cNvSpPr>
                <a:spLocks/>
              </p:cNvSpPr>
              <p:nvPr/>
            </p:nvSpPr>
            <p:spPr bwMode="auto">
              <a:xfrm>
                <a:off x="323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105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106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107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108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109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110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111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112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113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114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115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116"/>
              <p:cNvSpPr>
                <a:spLocks/>
              </p:cNvSpPr>
              <p:nvPr/>
            </p:nvSpPr>
            <p:spPr bwMode="auto">
              <a:xfrm>
                <a:off x="3144" y="16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117"/>
              <p:cNvSpPr>
                <a:spLocks/>
              </p:cNvSpPr>
              <p:nvPr/>
            </p:nvSpPr>
            <p:spPr bwMode="auto">
              <a:xfrm>
                <a:off x="3060" y="156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18"/>
              <p:cNvSpPr>
                <a:spLocks/>
              </p:cNvSpPr>
              <p:nvPr/>
            </p:nvSpPr>
            <p:spPr bwMode="auto">
              <a:xfrm>
                <a:off x="3216" y="17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19"/>
              <p:cNvSpPr>
                <a:spLocks/>
              </p:cNvSpPr>
              <p:nvPr/>
            </p:nvSpPr>
            <p:spPr bwMode="auto">
              <a:xfrm>
                <a:off x="3294" y="182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20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21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22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23"/>
              <p:cNvSpPr>
                <a:spLocks/>
              </p:cNvSpPr>
              <p:nvPr/>
            </p:nvSpPr>
            <p:spPr bwMode="auto">
              <a:xfrm>
                <a:off x="3126" y="170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24"/>
              <p:cNvSpPr>
                <a:spLocks/>
              </p:cNvSpPr>
              <p:nvPr/>
            </p:nvSpPr>
            <p:spPr bwMode="auto">
              <a:xfrm>
                <a:off x="2970" y="15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125"/>
              <p:cNvSpPr>
                <a:spLocks/>
              </p:cNvSpPr>
              <p:nvPr/>
            </p:nvSpPr>
            <p:spPr bwMode="auto">
              <a:xfrm>
                <a:off x="3204" y="178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26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27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28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29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30"/>
              <p:cNvSpPr>
                <a:spLocks/>
              </p:cNvSpPr>
              <p:nvPr/>
            </p:nvSpPr>
            <p:spPr bwMode="auto">
              <a:xfrm>
                <a:off x="3120" y="17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31"/>
              <p:cNvSpPr>
                <a:spLocks/>
              </p:cNvSpPr>
              <p:nvPr/>
            </p:nvSpPr>
            <p:spPr bwMode="auto">
              <a:xfrm>
                <a:off x="3120" y="17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32"/>
              <p:cNvSpPr>
                <a:spLocks/>
              </p:cNvSpPr>
              <p:nvPr/>
            </p:nvSpPr>
            <p:spPr bwMode="auto">
              <a:xfrm>
                <a:off x="2958" y="15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133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134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135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136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37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138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139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140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141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142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143"/>
              <p:cNvSpPr>
                <a:spLocks/>
              </p:cNvSpPr>
              <p:nvPr/>
            </p:nvSpPr>
            <p:spPr bwMode="auto">
              <a:xfrm>
                <a:off x="302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144"/>
              <p:cNvSpPr>
                <a:spLocks/>
              </p:cNvSpPr>
              <p:nvPr/>
            </p:nvSpPr>
            <p:spPr bwMode="auto">
              <a:xfrm>
                <a:off x="302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145"/>
              <p:cNvSpPr>
                <a:spLocks/>
              </p:cNvSpPr>
              <p:nvPr/>
            </p:nvSpPr>
            <p:spPr bwMode="auto">
              <a:xfrm>
                <a:off x="2868" y="14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146"/>
              <p:cNvSpPr>
                <a:spLocks/>
              </p:cNvSpPr>
              <p:nvPr/>
            </p:nvSpPr>
            <p:spPr bwMode="auto">
              <a:xfrm>
                <a:off x="3174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147"/>
              <p:cNvSpPr>
                <a:spLocks/>
              </p:cNvSpPr>
              <p:nvPr/>
            </p:nvSpPr>
            <p:spPr bwMode="auto">
              <a:xfrm>
                <a:off x="3174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148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149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150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151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152"/>
              <p:cNvSpPr>
                <a:spLocks/>
              </p:cNvSpPr>
              <p:nvPr/>
            </p:nvSpPr>
            <p:spPr bwMode="auto">
              <a:xfrm>
                <a:off x="3252" y="193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153"/>
              <p:cNvSpPr>
                <a:spLocks/>
              </p:cNvSpPr>
              <p:nvPr/>
            </p:nvSpPr>
            <p:spPr bwMode="auto">
              <a:xfrm>
                <a:off x="3018" y="171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54"/>
              <p:cNvSpPr>
                <a:spLocks/>
              </p:cNvSpPr>
              <p:nvPr/>
            </p:nvSpPr>
            <p:spPr bwMode="auto">
              <a:xfrm>
                <a:off x="3018" y="171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55"/>
              <p:cNvSpPr>
                <a:spLocks/>
              </p:cNvSpPr>
              <p:nvPr/>
            </p:nvSpPr>
            <p:spPr bwMode="auto">
              <a:xfrm>
                <a:off x="2856" y="15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56"/>
              <p:cNvSpPr>
                <a:spLocks/>
              </p:cNvSpPr>
              <p:nvPr/>
            </p:nvSpPr>
            <p:spPr bwMode="auto">
              <a:xfrm>
                <a:off x="2856" y="15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57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58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59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60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61"/>
              <p:cNvSpPr>
                <a:spLocks/>
              </p:cNvSpPr>
              <p:nvPr/>
            </p:nvSpPr>
            <p:spPr bwMode="auto">
              <a:xfrm>
                <a:off x="3006" y="174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62"/>
              <p:cNvSpPr>
                <a:spLocks/>
              </p:cNvSpPr>
              <p:nvPr/>
            </p:nvSpPr>
            <p:spPr bwMode="auto">
              <a:xfrm>
                <a:off x="3084" y="18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63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64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65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66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67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68"/>
              <p:cNvSpPr>
                <a:spLocks/>
              </p:cNvSpPr>
              <p:nvPr/>
            </p:nvSpPr>
            <p:spPr bwMode="auto">
              <a:xfrm>
                <a:off x="3000" y="177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69"/>
              <p:cNvSpPr>
                <a:spLocks/>
              </p:cNvSpPr>
              <p:nvPr/>
            </p:nvSpPr>
            <p:spPr bwMode="auto">
              <a:xfrm>
                <a:off x="3000" y="177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70"/>
              <p:cNvSpPr>
                <a:spLocks/>
              </p:cNvSpPr>
              <p:nvPr/>
            </p:nvSpPr>
            <p:spPr bwMode="auto">
              <a:xfrm>
                <a:off x="3072" y="186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71"/>
              <p:cNvSpPr>
                <a:spLocks/>
              </p:cNvSpPr>
              <p:nvPr/>
            </p:nvSpPr>
            <p:spPr bwMode="auto">
              <a:xfrm>
                <a:off x="3072" y="186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72"/>
              <p:cNvSpPr>
                <a:spLocks/>
              </p:cNvSpPr>
              <p:nvPr/>
            </p:nvSpPr>
            <p:spPr bwMode="auto">
              <a:xfrm>
                <a:off x="2832" y="16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73"/>
              <p:cNvSpPr>
                <a:spLocks/>
              </p:cNvSpPr>
              <p:nvPr/>
            </p:nvSpPr>
            <p:spPr bwMode="auto">
              <a:xfrm>
                <a:off x="2832" y="16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74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75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76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77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78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79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80"/>
              <p:cNvSpPr>
                <a:spLocks/>
              </p:cNvSpPr>
              <p:nvPr/>
            </p:nvSpPr>
            <p:spPr bwMode="auto">
              <a:xfrm>
                <a:off x="2898" y="17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81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182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83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84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185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86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87"/>
              <p:cNvSpPr>
                <a:spLocks/>
              </p:cNvSpPr>
              <p:nvPr/>
            </p:nvSpPr>
            <p:spPr bwMode="auto">
              <a:xfrm>
                <a:off x="2898" y="17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88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89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90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91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92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93"/>
              <p:cNvSpPr>
                <a:spLocks/>
              </p:cNvSpPr>
              <p:nvPr/>
            </p:nvSpPr>
            <p:spPr bwMode="auto">
              <a:xfrm>
                <a:off x="2970" y="187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94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95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96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97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98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99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200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201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202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203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204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205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07"/>
            <p:cNvGrpSpPr>
              <a:grpSpLocks/>
            </p:cNvGrpSpPr>
            <p:nvPr/>
          </p:nvGrpSpPr>
          <p:grpSpPr bwMode="auto">
            <a:xfrm>
              <a:off x="2472" y="1497"/>
              <a:ext cx="606" cy="702"/>
              <a:chOff x="2472" y="1497"/>
              <a:chExt cx="606" cy="702"/>
            </a:xfrm>
          </p:grpSpPr>
          <p:sp>
            <p:nvSpPr>
              <p:cNvPr id="467" name="Freeform 207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8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9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10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11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12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13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14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15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216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217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18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219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220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221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222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223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224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225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226"/>
              <p:cNvSpPr>
                <a:spLocks/>
              </p:cNvSpPr>
              <p:nvPr/>
            </p:nvSpPr>
            <p:spPr bwMode="auto">
              <a:xfrm>
                <a:off x="2718" y="16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227"/>
              <p:cNvSpPr>
                <a:spLocks/>
              </p:cNvSpPr>
              <p:nvPr/>
            </p:nvSpPr>
            <p:spPr bwMode="auto">
              <a:xfrm>
                <a:off x="2640" y="149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228"/>
              <p:cNvSpPr>
                <a:spLocks/>
              </p:cNvSpPr>
              <p:nvPr/>
            </p:nvSpPr>
            <p:spPr bwMode="auto">
              <a:xfrm>
                <a:off x="2640" y="149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229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230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231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232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233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234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235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236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237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238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239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240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241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242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243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244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245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246"/>
              <p:cNvSpPr>
                <a:spLocks/>
              </p:cNvSpPr>
              <p:nvPr/>
            </p:nvSpPr>
            <p:spPr bwMode="auto">
              <a:xfrm>
                <a:off x="3024" y="203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47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48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49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50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251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52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53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254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255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256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257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258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259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260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261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262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263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264"/>
              <p:cNvSpPr>
                <a:spLocks/>
              </p:cNvSpPr>
              <p:nvPr/>
            </p:nvSpPr>
            <p:spPr bwMode="auto">
              <a:xfrm>
                <a:off x="3012" y="20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265"/>
              <p:cNvSpPr>
                <a:spLocks/>
              </p:cNvSpPr>
              <p:nvPr/>
            </p:nvSpPr>
            <p:spPr bwMode="auto">
              <a:xfrm>
                <a:off x="3012" y="20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266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267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268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69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70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71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72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73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274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275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276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277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278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279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80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81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82"/>
              <p:cNvSpPr>
                <a:spLocks/>
              </p:cNvSpPr>
              <p:nvPr/>
            </p:nvSpPr>
            <p:spPr bwMode="auto">
              <a:xfrm>
                <a:off x="2766" y="184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83"/>
              <p:cNvSpPr>
                <a:spLocks/>
              </p:cNvSpPr>
              <p:nvPr/>
            </p:nvSpPr>
            <p:spPr bwMode="auto">
              <a:xfrm>
                <a:off x="2766" y="184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84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85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86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287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88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289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90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291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292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293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294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95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96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97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298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99"/>
              <p:cNvSpPr>
                <a:spLocks/>
              </p:cNvSpPr>
              <p:nvPr/>
            </p:nvSpPr>
            <p:spPr bwMode="auto">
              <a:xfrm>
                <a:off x="283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300"/>
              <p:cNvSpPr>
                <a:spLocks/>
              </p:cNvSpPr>
              <p:nvPr/>
            </p:nvSpPr>
            <p:spPr bwMode="auto">
              <a:xfrm>
                <a:off x="2604" y="165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301"/>
              <p:cNvSpPr>
                <a:spLocks/>
              </p:cNvSpPr>
              <p:nvPr/>
            </p:nvSpPr>
            <p:spPr bwMode="auto">
              <a:xfrm>
                <a:off x="2604" y="165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302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303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304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305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306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307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308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309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310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311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312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313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314"/>
              <p:cNvSpPr>
                <a:spLocks/>
              </p:cNvSpPr>
              <p:nvPr/>
            </p:nvSpPr>
            <p:spPr bwMode="auto">
              <a:xfrm>
                <a:off x="2514" y="15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315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316"/>
              <p:cNvSpPr>
                <a:spLocks/>
              </p:cNvSpPr>
              <p:nvPr/>
            </p:nvSpPr>
            <p:spPr bwMode="auto">
              <a:xfrm>
                <a:off x="2748" y="192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317"/>
              <p:cNvSpPr>
                <a:spLocks/>
              </p:cNvSpPr>
              <p:nvPr/>
            </p:nvSpPr>
            <p:spPr bwMode="auto">
              <a:xfrm>
                <a:off x="2748" y="192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318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319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320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321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322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323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324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325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326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327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328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329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330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331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332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333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334"/>
              <p:cNvSpPr>
                <a:spLocks/>
              </p:cNvSpPr>
              <p:nvPr/>
            </p:nvSpPr>
            <p:spPr bwMode="auto">
              <a:xfrm>
                <a:off x="2502" y="159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335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336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337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338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339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340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341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342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343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344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345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346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347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348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349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350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351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352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353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354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355"/>
              <p:cNvSpPr>
                <a:spLocks/>
              </p:cNvSpPr>
              <p:nvPr/>
            </p:nvSpPr>
            <p:spPr bwMode="auto">
              <a:xfrm>
                <a:off x="2886" y="214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56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357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358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59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60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61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62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63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64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65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66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67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68"/>
              <p:cNvSpPr>
                <a:spLocks/>
              </p:cNvSpPr>
              <p:nvPr/>
            </p:nvSpPr>
            <p:spPr bwMode="auto">
              <a:xfrm>
                <a:off x="2802" y="20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69"/>
              <p:cNvSpPr>
                <a:spLocks/>
              </p:cNvSpPr>
              <p:nvPr/>
            </p:nvSpPr>
            <p:spPr bwMode="auto">
              <a:xfrm>
                <a:off x="2802" y="20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70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71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72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73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74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75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376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377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378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379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80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81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382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83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84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385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86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87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88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89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90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91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92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93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94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95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96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97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398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399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400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401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402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403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404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405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406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08"/>
            <p:cNvGrpSpPr>
              <a:grpSpLocks/>
            </p:cNvGrpSpPr>
            <p:nvPr/>
          </p:nvGrpSpPr>
          <p:grpSpPr bwMode="auto">
            <a:xfrm>
              <a:off x="2238" y="1677"/>
              <a:ext cx="756" cy="678"/>
              <a:chOff x="2238" y="1677"/>
              <a:chExt cx="756" cy="678"/>
            </a:xfrm>
          </p:grpSpPr>
          <p:sp>
            <p:nvSpPr>
              <p:cNvPr id="267" name="Freeform 408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09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10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411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412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13"/>
              <p:cNvSpPr>
                <a:spLocks/>
              </p:cNvSpPr>
              <p:nvPr/>
            </p:nvSpPr>
            <p:spPr bwMode="auto">
              <a:xfrm>
                <a:off x="2856" y="22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14"/>
              <p:cNvSpPr>
                <a:spLocks/>
              </p:cNvSpPr>
              <p:nvPr/>
            </p:nvSpPr>
            <p:spPr bwMode="auto">
              <a:xfrm>
                <a:off x="2934" y="23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15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16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417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418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419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420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421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422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23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24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25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26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427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428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429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430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431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432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433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434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435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436"/>
              <p:cNvSpPr>
                <a:spLocks/>
              </p:cNvSpPr>
              <p:nvPr/>
            </p:nvSpPr>
            <p:spPr bwMode="auto">
              <a:xfrm>
                <a:off x="2616" y="202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37"/>
              <p:cNvSpPr>
                <a:spLocks/>
              </p:cNvSpPr>
              <p:nvPr/>
            </p:nvSpPr>
            <p:spPr bwMode="auto">
              <a:xfrm>
                <a:off x="2694" y="212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38"/>
              <p:cNvSpPr>
                <a:spLocks/>
              </p:cNvSpPr>
              <p:nvPr/>
            </p:nvSpPr>
            <p:spPr bwMode="auto">
              <a:xfrm>
                <a:off x="2772" y="219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39"/>
              <p:cNvSpPr>
                <a:spLocks/>
              </p:cNvSpPr>
              <p:nvPr/>
            </p:nvSpPr>
            <p:spPr bwMode="auto">
              <a:xfrm>
                <a:off x="2772" y="219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40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1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4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4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4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45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46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47"/>
              <p:cNvSpPr>
                <a:spLocks/>
              </p:cNvSpPr>
              <p:nvPr/>
            </p:nvSpPr>
            <p:spPr bwMode="auto">
              <a:xfrm>
                <a:off x="2682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48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49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50"/>
              <p:cNvSpPr>
                <a:spLocks/>
              </p:cNvSpPr>
              <p:nvPr/>
            </p:nvSpPr>
            <p:spPr bwMode="auto">
              <a:xfrm>
                <a:off x="2682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51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5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5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5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55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56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57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58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59"/>
              <p:cNvSpPr>
                <a:spLocks/>
              </p:cNvSpPr>
              <p:nvPr/>
            </p:nvSpPr>
            <p:spPr bwMode="auto">
              <a:xfrm>
                <a:off x="2370" y="168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60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61"/>
              <p:cNvSpPr>
                <a:spLocks/>
              </p:cNvSpPr>
              <p:nvPr/>
            </p:nvSpPr>
            <p:spPr bwMode="auto">
              <a:xfrm>
                <a:off x="2526" y="19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6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6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6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65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66"/>
              <p:cNvSpPr>
                <a:spLocks/>
              </p:cNvSpPr>
              <p:nvPr/>
            </p:nvSpPr>
            <p:spPr bwMode="auto">
              <a:xfrm>
                <a:off x="2526" y="19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67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68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69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70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71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72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73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74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75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76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77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78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79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80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81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82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83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84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85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86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87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88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89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90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91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92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493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494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495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496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497"/>
              <p:cNvSpPr>
                <a:spLocks/>
              </p:cNvSpPr>
              <p:nvPr/>
            </p:nvSpPr>
            <p:spPr bwMode="auto">
              <a:xfrm>
                <a:off x="2352" y="176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498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499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500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501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502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503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504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505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06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507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08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09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510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511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512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513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514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15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16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517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18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19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20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21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2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23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24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25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26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27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28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29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530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531"/>
              <p:cNvSpPr>
                <a:spLocks/>
              </p:cNvSpPr>
              <p:nvPr/>
            </p:nvSpPr>
            <p:spPr bwMode="auto">
              <a:xfrm>
                <a:off x="2646" y="227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532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533"/>
              <p:cNvSpPr>
                <a:spLocks/>
              </p:cNvSpPr>
              <p:nvPr/>
            </p:nvSpPr>
            <p:spPr bwMode="auto">
              <a:xfrm>
                <a:off x="2256" y="16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534"/>
              <p:cNvSpPr>
                <a:spLocks/>
              </p:cNvSpPr>
              <p:nvPr/>
            </p:nvSpPr>
            <p:spPr bwMode="auto">
              <a:xfrm>
                <a:off x="2256" y="16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535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536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537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538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539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540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541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542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543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544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545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546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547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548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549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550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551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552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553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554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555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556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557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558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559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560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561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562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563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564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565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566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567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68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69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70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71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72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73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74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5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76"/>
              <p:cNvSpPr>
                <a:spLocks/>
              </p:cNvSpPr>
              <p:nvPr/>
            </p:nvSpPr>
            <p:spPr bwMode="auto">
              <a:xfrm>
                <a:off x="2472" y="216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77"/>
              <p:cNvSpPr>
                <a:spLocks/>
              </p:cNvSpPr>
              <p:nvPr/>
            </p:nvSpPr>
            <p:spPr bwMode="auto">
              <a:xfrm>
                <a:off x="2472" y="216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578"/>
              <p:cNvSpPr>
                <a:spLocks/>
              </p:cNvSpPr>
              <p:nvPr/>
            </p:nvSpPr>
            <p:spPr bwMode="auto">
              <a:xfrm>
                <a:off x="2238" y="176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579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580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581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582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583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584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585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586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587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588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589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590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591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592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593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594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595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596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597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598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599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600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601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602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603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604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605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606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607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809"/>
            <p:cNvGrpSpPr>
              <a:grpSpLocks/>
            </p:cNvGrpSpPr>
            <p:nvPr/>
          </p:nvGrpSpPr>
          <p:grpSpPr bwMode="auto">
            <a:xfrm>
              <a:off x="1860" y="1683"/>
              <a:ext cx="804" cy="1056"/>
              <a:chOff x="1860" y="1683"/>
              <a:chExt cx="804" cy="1056"/>
            </a:xfrm>
          </p:grpSpPr>
          <p:sp>
            <p:nvSpPr>
              <p:cNvPr id="67" name="Freeform 609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0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11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12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13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4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15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16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17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18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9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20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21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22"/>
              <p:cNvSpPr>
                <a:spLocks/>
              </p:cNvSpPr>
              <p:nvPr/>
            </p:nvSpPr>
            <p:spPr bwMode="auto">
              <a:xfrm>
                <a:off x="2604" y="24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23"/>
              <p:cNvSpPr>
                <a:spLocks/>
              </p:cNvSpPr>
              <p:nvPr/>
            </p:nvSpPr>
            <p:spPr bwMode="auto">
              <a:xfrm>
                <a:off x="2604" y="24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24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5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26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27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28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29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30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1"/>
              <p:cNvSpPr>
                <a:spLocks/>
              </p:cNvSpPr>
              <p:nvPr/>
            </p:nvSpPr>
            <p:spPr bwMode="auto">
              <a:xfrm>
                <a:off x="2130" y="170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32"/>
              <p:cNvSpPr>
                <a:spLocks/>
              </p:cNvSpPr>
              <p:nvPr/>
            </p:nvSpPr>
            <p:spPr bwMode="auto">
              <a:xfrm>
                <a:off x="2520" y="237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33"/>
              <p:cNvSpPr>
                <a:spLocks/>
              </p:cNvSpPr>
              <p:nvPr/>
            </p:nvSpPr>
            <p:spPr bwMode="auto">
              <a:xfrm>
                <a:off x="2364" y="220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34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35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36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37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38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39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40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41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42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43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44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45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46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47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48"/>
              <p:cNvSpPr>
                <a:spLocks/>
              </p:cNvSpPr>
              <p:nvPr/>
            </p:nvSpPr>
            <p:spPr bwMode="auto">
              <a:xfrm>
                <a:off x="2508" y="24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49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50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51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652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53"/>
              <p:cNvSpPr>
                <a:spLocks/>
              </p:cNvSpPr>
              <p:nvPr/>
            </p:nvSpPr>
            <p:spPr bwMode="auto">
              <a:xfrm>
                <a:off x="2508" y="24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54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55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656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57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58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59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60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61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62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63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64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5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666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67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68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69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70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71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672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73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74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675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76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677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678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679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80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81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82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683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684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685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686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687"/>
              <p:cNvSpPr>
                <a:spLocks/>
              </p:cNvSpPr>
              <p:nvPr/>
            </p:nvSpPr>
            <p:spPr bwMode="auto">
              <a:xfrm>
                <a:off x="2412" y="243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688"/>
              <p:cNvSpPr>
                <a:spLocks/>
              </p:cNvSpPr>
              <p:nvPr/>
            </p:nvSpPr>
            <p:spPr bwMode="auto">
              <a:xfrm>
                <a:off x="2016" y="16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689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690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691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692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693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694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695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696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697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698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99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700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701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02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03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704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705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06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707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708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709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710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11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712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713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714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715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716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717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71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719"/>
              <p:cNvSpPr>
                <a:spLocks/>
              </p:cNvSpPr>
              <p:nvPr/>
            </p:nvSpPr>
            <p:spPr bwMode="auto">
              <a:xfrm>
                <a:off x="1992" y="18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720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721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722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23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724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25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26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27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29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730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731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732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733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34"/>
              <p:cNvSpPr>
                <a:spLocks/>
              </p:cNvSpPr>
              <p:nvPr/>
            </p:nvSpPr>
            <p:spPr bwMode="auto">
              <a:xfrm>
                <a:off x="1992" y="18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735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36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737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3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39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40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41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42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43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4"/>
              <p:cNvSpPr>
                <a:spLocks/>
              </p:cNvSpPr>
              <p:nvPr/>
            </p:nvSpPr>
            <p:spPr bwMode="auto">
              <a:xfrm>
                <a:off x="2304" y="24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45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46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747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48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749"/>
              <p:cNvSpPr>
                <a:spLocks/>
              </p:cNvSpPr>
              <p:nvPr/>
            </p:nvSpPr>
            <p:spPr bwMode="auto">
              <a:xfrm>
                <a:off x="2130" y="23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750"/>
              <p:cNvSpPr>
                <a:spLocks/>
              </p:cNvSpPr>
              <p:nvPr/>
            </p:nvSpPr>
            <p:spPr bwMode="auto">
              <a:xfrm>
                <a:off x="2130" y="23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751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752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753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754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755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756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757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758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59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60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761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62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63"/>
              <p:cNvSpPr>
                <a:spLocks/>
              </p:cNvSpPr>
              <p:nvPr/>
            </p:nvSpPr>
            <p:spPr bwMode="auto">
              <a:xfrm>
                <a:off x="2112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764"/>
              <p:cNvSpPr>
                <a:spLocks/>
              </p:cNvSpPr>
              <p:nvPr/>
            </p:nvSpPr>
            <p:spPr bwMode="auto">
              <a:xfrm>
                <a:off x="2112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65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766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767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768"/>
              <p:cNvSpPr>
                <a:spLocks/>
              </p:cNvSpPr>
              <p:nvPr/>
            </p:nvSpPr>
            <p:spPr bwMode="auto">
              <a:xfrm>
                <a:off x="2262" y="263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769"/>
              <p:cNvSpPr>
                <a:spLocks/>
              </p:cNvSpPr>
              <p:nvPr/>
            </p:nvSpPr>
            <p:spPr bwMode="auto">
              <a:xfrm>
                <a:off x="2262" y="263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70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71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72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73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74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75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76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77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78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779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780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781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782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83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84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85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86"/>
              <p:cNvSpPr>
                <a:spLocks/>
              </p:cNvSpPr>
              <p:nvPr/>
            </p:nvSpPr>
            <p:spPr bwMode="auto">
              <a:xfrm>
                <a:off x="2178" y="25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87"/>
              <p:cNvSpPr>
                <a:spLocks/>
              </p:cNvSpPr>
              <p:nvPr/>
            </p:nvSpPr>
            <p:spPr bwMode="auto">
              <a:xfrm>
                <a:off x="2094" y="249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88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89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90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791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792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793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794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795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796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797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798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799"/>
              <p:cNvSpPr>
                <a:spLocks/>
              </p:cNvSpPr>
              <p:nvPr/>
            </p:nvSpPr>
            <p:spPr bwMode="auto">
              <a:xfrm>
                <a:off x="1920" y="229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800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01"/>
              <p:cNvSpPr>
                <a:spLocks/>
              </p:cNvSpPr>
              <p:nvPr/>
            </p:nvSpPr>
            <p:spPr bwMode="auto">
              <a:xfrm>
                <a:off x="1920" y="229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802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803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804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805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806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807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808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810"/>
            <p:cNvSpPr>
              <a:spLocks/>
            </p:cNvSpPr>
            <p:nvPr/>
          </p:nvSpPr>
          <p:spPr bwMode="auto">
            <a:xfrm>
              <a:off x="1992" y="2517"/>
              <a:ext cx="54" cy="54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5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11"/>
            <p:cNvSpPr>
              <a:spLocks/>
            </p:cNvSpPr>
            <p:nvPr/>
          </p:nvSpPr>
          <p:spPr bwMode="auto">
            <a:xfrm>
              <a:off x="1992" y="2517"/>
              <a:ext cx="54" cy="54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5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13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7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8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9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0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1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2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3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4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5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6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7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8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9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0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1"/>
            <p:cNvSpPr>
              <a:spLocks/>
            </p:cNvSpPr>
            <p:nvPr/>
          </p:nvSpPr>
          <p:spPr bwMode="auto">
            <a:xfrm>
              <a:off x="1968" y="2631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2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3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4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5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6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7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8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9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0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1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2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3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4"/>
            <p:cNvSpPr>
              <a:spLocks/>
            </p:cNvSpPr>
            <p:nvPr/>
          </p:nvSpPr>
          <p:spPr bwMode="auto">
            <a:xfrm>
              <a:off x="2148" y="312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5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6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7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8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9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0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1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2"/>
            <p:cNvSpPr>
              <a:spLocks/>
            </p:cNvSpPr>
            <p:nvPr/>
          </p:nvSpPr>
          <p:spPr bwMode="auto">
            <a:xfrm>
              <a:off x="1746" y="2817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3"/>
            <p:cNvSpPr>
              <a:spLocks/>
            </p:cNvSpPr>
            <p:nvPr/>
          </p:nvSpPr>
          <p:spPr bwMode="auto">
            <a:xfrm>
              <a:off x="1746" y="2817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4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5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6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7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8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9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0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1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2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3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4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65"/>
            <p:cNvSpPr>
              <a:spLocks noChangeShapeType="1"/>
            </p:cNvSpPr>
            <p:nvPr/>
          </p:nvSpPr>
          <p:spPr bwMode="auto">
            <a:xfrm>
              <a:off x="1356" y="1785"/>
              <a:ext cx="200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866"/>
            <p:cNvSpPr>
              <a:spLocks noChangeShapeType="1"/>
            </p:cNvSpPr>
            <p:nvPr/>
          </p:nvSpPr>
          <p:spPr bwMode="auto">
            <a:xfrm flipV="1">
              <a:off x="3360" y="741"/>
              <a:ext cx="978" cy="104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7"/>
            <p:cNvSpPr>
              <a:spLocks noChangeShapeType="1"/>
            </p:cNvSpPr>
            <p:nvPr/>
          </p:nvSpPr>
          <p:spPr bwMode="auto">
            <a:xfrm flipV="1">
              <a:off x="3360" y="1785"/>
              <a:ext cx="0" cy="167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67" name="Picture 8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54" y="1316086"/>
            <a:ext cx="1793795" cy="32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Multivariate Statistics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149" y="1863525"/>
            <a:ext cx="102639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a way to handle </a:t>
            </a:r>
            <a:r>
              <a:rPr lang="en-US" sz="2000" b="1" dirty="0"/>
              <a:t>large data sets </a:t>
            </a:r>
            <a:r>
              <a:rPr lang="en-US" sz="2000" dirty="0"/>
              <a:t>with many variables by </a:t>
            </a:r>
            <a:r>
              <a:rPr lang="en-US" sz="2000" b="1" dirty="0"/>
              <a:t>summarizing the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rules for </a:t>
            </a:r>
            <a:r>
              <a:rPr lang="en-US" sz="2000" b="1" dirty="0"/>
              <a:t>combining variables </a:t>
            </a:r>
            <a:r>
              <a:rPr lang="en-US" sz="2000" dirty="0"/>
              <a:t>in an “optimal”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for post-hoc analysis of new variables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761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7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3-D Glasses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2155791" y="319983"/>
            <a:ext cx="6700479" cy="6690418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06"/>
            <p:cNvGrpSpPr>
              <a:grpSpLocks/>
            </p:cNvGrpSpPr>
            <p:nvPr/>
          </p:nvGrpSpPr>
          <p:grpSpPr bwMode="auto">
            <a:xfrm>
              <a:off x="945" y="741"/>
              <a:ext cx="3609" cy="3195"/>
              <a:chOff x="945" y="741"/>
              <a:chExt cx="3609" cy="3195"/>
            </a:xfrm>
          </p:grpSpPr>
          <p:sp>
            <p:nvSpPr>
              <p:cNvPr id="667" name="Line 6"/>
              <p:cNvSpPr>
                <a:spLocks noChangeShapeType="1"/>
              </p:cNvSpPr>
              <p:nvPr/>
            </p:nvSpPr>
            <p:spPr bwMode="auto">
              <a:xfrm flipV="1">
                <a:off x="1356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7"/>
              <p:cNvSpPr>
                <a:spLocks noChangeShapeType="1"/>
              </p:cNvSpPr>
              <p:nvPr/>
            </p:nvSpPr>
            <p:spPr bwMode="auto">
              <a:xfrm flipV="1">
                <a:off x="1608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8"/>
              <p:cNvSpPr>
                <a:spLocks noChangeShapeType="1"/>
              </p:cNvSpPr>
              <p:nvPr/>
            </p:nvSpPr>
            <p:spPr bwMode="auto">
              <a:xfrm flipV="1">
                <a:off x="1860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9"/>
              <p:cNvSpPr>
                <a:spLocks noChangeShapeType="1"/>
              </p:cNvSpPr>
              <p:nvPr/>
            </p:nvSpPr>
            <p:spPr bwMode="auto">
              <a:xfrm flipV="1">
                <a:off x="2112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10"/>
              <p:cNvSpPr>
                <a:spLocks noChangeShapeType="1"/>
              </p:cNvSpPr>
              <p:nvPr/>
            </p:nvSpPr>
            <p:spPr bwMode="auto">
              <a:xfrm flipV="1">
                <a:off x="2358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11"/>
              <p:cNvSpPr>
                <a:spLocks noChangeShapeType="1"/>
              </p:cNvSpPr>
              <p:nvPr/>
            </p:nvSpPr>
            <p:spPr bwMode="auto">
              <a:xfrm flipV="1">
                <a:off x="261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12"/>
              <p:cNvSpPr>
                <a:spLocks noChangeShapeType="1"/>
              </p:cNvSpPr>
              <p:nvPr/>
            </p:nvSpPr>
            <p:spPr bwMode="auto">
              <a:xfrm flipV="1">
                <a:off x="2862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13"/>
              <p:cNvSpPr>
                <a:spLocks noChangeShapeType="1"/>
              </p:cNvSpPr>
              <p:nvPr/>
            </p:nvSpPr>
            <p:spPr bwMode="auto">
              <a:xfrm flipV="1">
                <a:off x="3114" y="2421"/>
                <a:ext cx="972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14"/>
              <p:cNvSpPr>
                <a:spLocks noChangeShapeType="1"/>
              </p:cNvSpPr>
              <p:nvPr/>
            </p:nvSpPr>
            <p:spPr bwMode="auto">
              <a:xfrm flipV="1">
                <a:off x="336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15"/>
              <p:cNvSpPr>
                <a:spLocks noChangeShapeType="1"/>
              </p:cNvSpPr>
              <p:nvPr/>
            </p:nvSpPr>
            <p:spPr bwMode="auto">
              <a:xfrm>
                <a:off x="1356" y="3459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16"/>
              <p:cNvSpPr>
                <a:spLocks noChangeShapeType="1"/>
              </p:cNvSpPr>
              <p:nvPr/>
            </p:nvSpPr>
            <p:spPr bwMode="auto">
              <a:xfrm>
                <a:off x="1500" y="33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17"/>
              <p:cNvSpPr>
                <a:spLocks noChangeShapeType="1"/>
              </p:cNvSpPr>
              <p:nvPr/>
            </p:nvSpPr>
            <p:spPr bwMode="auto">
              <a:xfrm>
                <a:off x="1638" y="31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18"/>
              <p:cNvSpPr>
                <a:spLocks noChangeShapeType="1"/>
              </p:cNvSpPr>
              <p:nvPr/>
            </p:nvSpPr>
            <p:spPr bwMode="auto">
              <a:xfrm>
                <a:off x="1776" y="30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19"/>
              <p:cNvSpPr>
                <a:spLocks noChangeShapeType="1"/>
              </p:cNvSpPr>
              <p:nvPr/>
            </p:nvSpPr>
            <p:spPr bwMode="auto">
              <a:xfrm>
                <a:off x="1914" y="28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20"/>
              <p:cNvSpPr>
                <a:spLocks noChangeShapeType="1"/>
              </p:cNvSpPr>
              <p:nvPr/>
            </p:nvSpPr>
            <p:spPr bwMode="auto">
              <a:xfrm>
                <a:off x="2052" y="271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21"/>
              <p:cNvSpPr>
                <a:spLocks noChangeShapeType="1"/>
              </p:cNvSpPr>
              <p:nvPr/>
            </p:nvSpPr>
            <p:spPr bwMode="auto">
              <a:xfrm>
                <a:off x="2196" y="2565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22"/>
              <p:cNvSpPr>
                <a:spLocks noChangeShapeType="1"/>
              </p:cNvSpPr>
              <p:nvPr/>
            </p:nvSpPr>
            <p:spPr bwMode="auto">
              <a:xfrm>
                <a:off x="2334" y="242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BEBEB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23"/>
              <p:cNvSpPr>
                <a:spLocks noChangeShapeType="1"/>
              </p:cNvSpPr>
              <p:nvPr/>
            </p:nvSpPr>
            <p:spPr bwMode="auto">
              <a:xfrm>
                <a:off x="3342" y="345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24"/>
              <p:cNvSpPr>
                <a:spLocks noChangeShapeType="1"/>
              </p:cNvSpPr>
              <p:nvPr/>
            </p:nvSpPr>
            <p:spPr bwMode="auto">
              <a:xfrm>
                <a:off x="3480" y="331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25"/>
              <p:cNvSpPr>
                <a:spLocks noChangeShapeType="1"/>
              </p:cNvSpPr>
              <p:nvPr/>
            </p:nvSpPr>
            <p:spPr bwMode="auto">
              <a:xfrm>
                <a:off x="3624" y="3165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26"/>
              <p:cNvSpPr>
                <a:spLocks noChangeShapeType="1"/>
              </p:cNvSpPr>
              <p:nvPr/>
            </p:nvSpPr>
            <p:spPr bwMode="auto">
              <a:xfrm>
                <a:off x="3762" y="3015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27"/>
              <p:cNvSpPr>
                <a:spLocks noChangeShapeType="1"/>
              </p:cNvSpPr>
              <p:nvPr/>
            </p:nvSpPr>
            <p:spPr bwMode="auto">
              <a:xfrm>
                <a:off x="3900" y="286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28"/>
              <p:cNvSpPr>
                <a:spLocks noChangeShapeType="1"/>
              </p:cNvSpPr>
              <p:nvPr/>
            </p:nvSpPr>
            <p:spPr bwMode="auto">
              <a:xfrm>
                <a:off x="4038" y="271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29"/>
              <p:cNvSpPr>
                <a:spLocks noChangeShapeType="1"/>
              </p:cNvSpPr>
              <p:nvPr/>
            </p:nvSpPr>
            <p:spPr bwMode="auto">
              <a:xfrm>
                <a:off x="4176" y="256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30"/>
              <p:cNvSpPr>
                <a:spLocks noChangeShapeType="1"/>
              </p:cNvSpPr>
              <p:nvPr/>
            </p:nvSpPr>
            <p:spPr bwMode="auto">
              <a:xfrm>
                <a:off x="4320" y="2421"/>
                <a:ext cx="36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31"/>
              <p:cNvSpPr>
                <a:spLocks noChangeShapeType="1"/>
              </p:cNvSpPr>
              <p:nvPr/>
            </p:nvSpPr>
            <p:spPr bwMode="auto">
              <a:xfrm flipV="1">
                <a:off x="1356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32"/>
              <p:cNvSpPr>
                <a:spLocks noChangeShapeType="1"/>
              </p:cNvSpPr>
              <p:nvPr/>
            </p:nvSpPr>
            <p:spPr bwMode="auto">
              <a:xfrm flipV="1">
                <a:off x="1608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33"/>
              <p:cNvSpPr>
                <a:spLocks noChangeShapeType="1"/>
              </p:cNvSpPr>
              <p:nvPr/>
            </p:nvSpPr>
            <p:spPr bwMode="auto">
              <a:xfrm flipV="1">
                <a:off x="186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34"/>
              <p:cNvSpPr>
                <a:spLocks noChangeShapeType="1"/>
              </p:cNvSpPr>
              <p:nvPr/>
            </p:nvSpPr>
            <p:spPr bwMode="auto">
              <a:xfrm flipV="1">
                <a:off x="2112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35"/>
              <p:cNvSpPr>
                <a:spLocks noChangeShapeType="1"/>
              </p:cNvSpPr>
              <p:nvPr/>
            </p:nvSpPr>
            <p:spPr bwMode="auto">
              <a:xfrm flipV="1">
                <a:off x="2358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36"/>
              <p:cNvSpPr>
                <a:spLocks noChangeShapeType="1"/>
              </p:cNvSpPr>
              <p:nvPr/>
            </p:nvSpPr>
            <p:spPr bwMode="auto">
              <a:xfrm flipV="1">
                <a:off x="261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37"/>
              <p:cNvSpPr>
                <a:spLocks noChangeShapeType="1"/>
              </p:cNvSpPr>
              <p:nvPr/>
            </p:nvSpPr>
            <p:spPr bwMode="auto">
              <a:xfrm flipV="1">
                <a:off x="2862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38"/>
              <p:cNvSpPr>
                <a:spLocks noChangeShapeType="1"/>
              </p:cNvSpPr>
              <p:nvPr/>
            </p:nvSpPr>
            <p:spPr bwMode="auto">
              <a:xfrm flipV="1">
                <a:off x="3114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39"/>
              <p:cNvSpPr>
                <a:spLocks noChangeShapeType="1"/>
              </p:cNvSpPr>
              <p:nvPr/>
            </p:nvSpPr>
            <p:spPr bwMode="auto">
              <a:xfrm flipV="1">
                <a:off x="3360" y="3447"/>
                <a:ext cx="0" cy="3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40"/>
              <p:cNvSpPr>
                <a:spLocks noChangeShapeType="1"/>
              </p:cNvSpPr>
              <p:nvPr/>
            </p:nvSpPr>
            <p:spPr bwMode="auto">
              <a:xfrm>
                <a:off x="1338" y="345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41"/>
              <p:cNvSpPr>
                <a:spLocks noChangeShapeType="1"/>
              </p:cNvSpPr>
              <p:nvPr/>
            </p:nvSpPr>
            <p:spPr bwMode="auto">
              <a:xfrm>
                <a:off x="1338" y="3129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42"/>
              <p:cNvSpPr>
                <a:spLocks noChangeShapeType="1"/>
              </p:cNvSpPr>
              <p:nvPr/>
            </p:nvSpPr>
            <p:spPr bwMode="auto">
              <a:xfrm>
                <a:off x="1338" y="2793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43"/>
              <p:cNvSpPr>
                <a:spLocks noChangeShapeType="1"/>
              </p:cNvSpPr>
              <p:nvPr/>
            </p:nvSpPr>
            <p:spPr bwMode="auto">
              <a:xfrm>
                <a:off x="1338" y="2457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44"/>
              <p:cNvSpPr>
                <a:spLocks noChangeShapeType="1"/>
              </p:cNvSpPr>
              <p:nvPr/>
            </p:nvSpPr>
            <p:spPr bwMode="auto">
              <a:xfrm>
                <a:off x="1338" y="2121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45"/>
              <p:cNvSpPr>
                <a:spLocks noChangeShapeType="1"/>
              </p:cNvSpPr>
              <p:nvPr/>
            </p:nvSpPr>
            <p:spPr bwMode="auto">
              <a:xfrm>
                <a:off x="1338" y="1785"/>
                <a:ext cx="42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Rectangle 46"/>
              <p:cNvSpPr>
                <a:spLocks noChangeArrowheads="1"/>
              </p:cNvSpPr>
              <p:nvPr/>
            </p:nvSpPr>
            <p:spPr bwMode="auto">
              <a:xfrm>
                <a:off x="1305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8" name="Rectangle 47"/>
              <p:cNvSpPr>
                <a:spLocks noChangeArrowheads="1"/>
              </p:cNvSpPr>
              <p:nvPr/>
            </p:nvSpPr>
            <p:spPr bwMode="auto">
              <a:xfrm>
                <a:off x="1557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9" name="Rectangle 48"/>
              <p:cNvSpPr>
                <a:spLocks noChangeArrowheads="1"/>
              </p:cNvSpPr>
              <p:nvPr/>
            </p:nvSpPr>
            <p:spPr bwMode="auto">
              <a:xfrm>
                <a:off x="180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0" name="Rectangle 49"/>
              <p:cNvSpPr>
                <a:spLocks noChangeArrowheads="1"/>
              </p:cNvSpPr>
              <p:nvPr/>
            </p:nvSpPr>
            <p:spPr bwMode="auto">
              <a:xfrm>
                <a:off x="2061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1" name="Rectangle 50"/>
              <p:cNvSpPr>
                <a:spLocks noChangeArrowheads="1"/>
              </p:cNvSpPr>
              <p:nvPr/>
            </p:nvSpPr>
            <p:spPr bwMode="auto">
              <a:xfrm>
                <a:off x="2307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2" name="Rectangle 51"/>
              <p:cNvSpPr>
                <a:spLocks noChangeArrowheads="1"/>
              </p:cNvSpPr>
              <p:nvPr/>
            </p:nvSpPr>
            <p:spPr bwMode="auto">
              <a:xfrm>
                <a:off x="255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3" name="Rectangle 52"/>
              <p:cNvSpPr>
                <a:spLocks noChangeArrowheads="1"/>
              </p:cNvSpPr>
              <p:nvPr/>
            </p:nvSpPr>
            <p:spPr bwMode="auto">
              <a:xfrm>
                <a:off x="2811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4" name="Rectangle 53"/>
              <p:cNvSpPr>
                <a:spLocks noChangeArrowheads="1"/>
              </p:cNvSpPr>
              <p:nvPr/>
            </p:nvSpPr>
            <p:spPr bwMode="auto">
              <a:xfrm>
                <a:off x="3063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5" name="Rectangle 54"/>
              <p:cNvSpPr>
                <a:spLocks noChangeArrowheads="1"/>
              </p:cNvSpPr>
              <p:nvPr/>
            </p:nvSpPr>
            <p:spPr bwMode="auto">
              <a:xfrm>
                <a:off x="3309" y="354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5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6" name="Rectangle 55"/>
              <p:cNvSpPr>
                <a:spLocks noChangeArrowheads="1"/>
              </p:cNvSpPr>
              <p:nvPr/>
            </p:nvSpPr>
            <p:spPr bwMode="auto">
              <a:xfrm rot="16200000">
                <a:off x="1215" y="3411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-6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7" name="Rectangle 56"/>
              <p:cNvSpPr>
                <a:spLocks noChangeArrowheads="1"/>
              </p:cNvSpPr>
              <p:nvPr/>
            </p:nvSpPr>
            <p:spPr bwMode="auto">
              <a:xfrm rot="16200000">
                <a:off x="1215" y="3081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8" name="Rectangle 57"/>
              <p:cNvSpPr>
                <a:spLocks noChangeArrowheads="1"/>
              </p:cNvSpPr>
              <p:nvPr/>
            </p:nvSpPr>
            <p:spPr bwMode="auto">
              <a:xfrm rot="16200000">
                <a:off x="1215" y="2745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9" name="Rectangle 58"/>
              <p:cNvSpPr>
                <a:spLocks noChangeArrowheads="1"/>
              </p:cNvSpPr>
              <p:nvPr/>
            </p:nvSpPr>
            <p:spPr bwMode="auto">
              <a:xfrm rot="16200000">
                <a:off x="1215" y="240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0" name="Rectangle 59"/>
              <p:cNvSpPr>
                <a:spLocks noChangeArrowheads="1"/>
              </p:cNvSpPr>
              <p:nvPr/>
            </p:nvSpPr>
            <p:spPr bwMode="auto">
              <a:xfrm rot="16200000">
                <a:off x="1215" y="20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1" name="Rectangle 60"/>
              <p:cNvSpPr>
                <a:spLocks noChangeArrowheads="1"/>
              </p:cNvSpPr>
              <p:nvPr/>
            </p:nvSpPr>
            <p:spPr bwMode="auto">
              <a:xfrm rot="16200000">
                <a:off x="1215" y="1736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2" name="Rectangle 61"/>
              <p:cNvSpPr>
                <a:spLocks noChangeArrowheads="1"/>
              </p:cNvSpPr>
              <p:nvPr/>
            </p:nvSpPr>
            <p:spPr bwMode="auto">
              <a:xfrm>
                <a:off x="3480" y="342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3" name="Rectangle 62"/>
              <p:cNvSpPr>
                <a:spLocks noChangeArrowheads="1"/>
              </p:cNvSpPr>
              <p:nvPr/>
            </p:nvSpPr>
            <p:spPr bwMode="auto">
              <a:xfrm>
                <a:off x="3618" y="32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4" name="Rectangle 63"/>
              <p:cNvSpPr>
                <a:spLocks noChangeArrowheads="1"/>
              </p:cNvSpPr>
              <p:nvPr/>
            </p:nvSpPr>
            <p:spPr bwMode="auto">
              <a:xfrm>
                <a:off x="3756" y="312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5" name="Rectangle 64"/>
              <p:cNvSpPr>
                <a:spLocks noChangeArrowheads="1"/>
              </p:cNvSpPr>
              <p:nvPr/>
            </p:nvSpPr>
            <p:spPr bwMode="auto">
              <a:xfrm>
                <a:off x="3894" y="2973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6" name="Rectangle 65"/>
              <p:cNvSpPr>
                <a:spLocks noChangeArrowheads="1"/>
              </p:cNvSpPr>
              <p:nvPr/>
            </p:nvSpPr>
            <p:spPr bwMode="auto">
              <a:xfrm>
                <a:off x="4032" y="282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7" name="Rectangle 66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8" name="Rectangle 67"/>
              <p:cNvSpPr>
                <a:spLocks noChangeArrowheads="1"/>
              </p:cNvSpPr>
              <p:nvPr/>
            </p:nvSpPr>
            <p:spPr bwMode="auto">
              <a:xfrm>
                <a:off x="4314" y="252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9" name="Rectangle 68"/>
              <p:cNvSpPr>
                <a:spLocks noChangeArrowheads="1"/>
              </p:cNvSpPr>
              <p:nvPr/>
            </p:nvSpPr>
            <p:spPr bwMode="auto">
              <a:xfrm>
                <a:off x="4452" y="2379"/>
                <a:ext cx="10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0" name="Line 69"/>
              <p:cNvSpPr>
                <a:spLocks noChangeShapeType="1"/>
              </p:cNvSpPr>
              <p:nvPr/>
            </p:nvSpPr>
            <p:spPr bwMode="auto">
              <a:xfrm>
                <a:off x="1356" y="3459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Rectangle 70"/>
              <p:cNvSpPr>
                <a:spLocks noChangeArrowheads="1"/>
              </p:cNvSpPr>
              <p:nvPr/>
            </p:nvSpPr>
            <p:spPr bwMode="auto">
              <a:xfrm>
                <a:off x="1872" y="3771"/>
                <a:ext cx="61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Mosquito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2" name="Line 71"/>
              <p:cNvSpPr>
                <a:spLocks noChangeShapeType="1"/>
              </p:cNvSpPr>
              <p:nvPr/>
            </p:nvSpPr>
            <p:spPr bwMode="auto">
              <a:xfrm flipV="1">
                <a:off x="3360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Rectangle 72"/>
              <p:cNvSpPr>
                <a:spLocks noChangeArrowheads="1"/>
              </p:cNvSpPr>
              <p:nvPr/>
            </p:nvSpPr>
            <p:spPr bwMode="auto">
              <a:xfrm rot="18612555">
                <a:off x="4035" y="2950"/>
                <a:ext cx="398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Midge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4" name="Line 73"/>
              <p:cNvSpPr>
                <a:spLocks noChangeShapeType="1"/>
              </p:cNvSpPr>
              <p:nvPr/>
            </p:nvSpPr>
            <p:spPr bwMode="auto">
              <a:xfrm flipV="1">
                <a:off x="1356" y="1785"/>
                <a:ext cx="0" cy="1674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Rectangle 74"/>
              <p:cNvSpPr>
                <a:spLocks noChangeArrowheads="1"/>
              </p:cNvSpPr>
              <p:nvPr/>
            </p:nvSpPr>
            <p:spPr bwMode="auto">
              <a:xfrm rot="16200000">
                <a:off x="806" y="2542"/>
                <a:ext cx="44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Rotifer</a:t>
                </a:r>
                <a:endPara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6" name="Line 75"/>
              <p:cNvSpPr>
                <a:spLocks noChangeShapeType="1"/>
              </p:cNvSpPr>
              <p:nvPr/>
            </p:nvSpPr>
            <p:spPr bwMode="auto">
              <a:xfrm>
                <a:off x="2334" y="242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Line 76"/>
              <p:cNvSpPr>
                <a:spLocks noChangeShapeType="1"/>
              </p:cNvSpPr>
              <p:nvPr/>
            </p:nvSpPr>
            <p:spPr bwMode="auto">
              <a:xfrm>
                <a:off x="2334" y="741"/>
                <a:ext cx="2004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Line 77"/>
              <p:cNvSpPr>
                <a:spLocks noChangeShapeType="1"/>
              </p:cNvSpPr>
              <p:nvPr/>
            </p:nvSpPr>
            <p:spPr bwMode="auto">
              <a:xfrm flipV="1">
                <a:off x="1356" y="2421"/>
                <a:ext cx="978" cy="1038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Line 78"/>
              <p:cNvSpPr>
                <a:spLocks noChangeShapeType="1"/>
              </p:cNvSpPr>
              <p:nvPr/>
            </p:nvSpPr>
            <p:spPr bwMode="auto">
              <a:xfrm flipV="1">
                <a:off x="1356" y="741"/>
                <a:ext cx="978" cy="1044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Line 79"/>
              <p:cNvSpPr>
                <a:spLocks noChangeShapeType="1"/>
              </p:cNvSpPr>
              <p:nvPr/>
            </p:nvSpPr>
            <p:spPr bwMode="auto">
              <a:xfrm flipV="1">
                <a:off x="2334" y="741"/>
                <a:ext cx="0" cy="16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Line 80"/>
              <p:cNvSpPr>
                <a:spLocks noChangeShapeType="1"/>
              </p:cNvSpPr>
              <p:nvPr/>
            </p:nvSpPr>
            <p:spPr bwMode="auto">
              <a:xfrm flipV="1">
                <a:off x="4338" y="741"/>
                <a:ext cx="0" cy="16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81"/>
              <p:cNvSpPr>
                <a:spLocks/>
              </p:cNvSpPr>
              <p:nvPr/>
            </p:nvSpPr>
            <p:spPr bwMode="auto">
              <a:xfrm>
                <a:off x="3624" y="11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82"/>
              <p:cNvSpPr>
                <a:spLocks/>
              </p:cNvSpPr>
              <p:nvPr/>
            </p:nvSpPr>
            <p:spPr bwMode="auto">
              <a:xfrm>
                <a:off x="3996" y="15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83"/>
              <p:cNvSpPr>
                <a:spLocks/>
              </p:cNvSpPr>
              <p:nvPr/>
            </p:nvSpPr>
            <p:spPr bwMode="auto">
              <a:xfrm>
                <a:off x="3582" y="129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84"/>
              <p:cNvSpPr>
                <a:spLocks/>
              </p:cNvSpPr>
              <p:nvPr/>
            </p:nvSpPr>
            <p:spPr bwMode="auto">
              <a:xfrm>
                <a:off x="3660" y="136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85"/>
              <p:cNvSpPr>
                <a:spLocks/>
              </p:cNvSpPr>
              <p:nvPr/>
            </p:nvSpPr>
            <p:spPr bwMode="auto">
              <a:xfrm>
                <a:off x="3624" y="146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86"/>
              <p:cNvSpPr>
                <a:spLocks/>
              </p:cNvSpPr>
              <p:nvPr/>
            </p:nvSpPr>
            <p:spPr bwMode="auto">
              <a:xfrm>
                <a:off x="3426" y="143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87"/>
              <p:cNvSpPr>
                <a:spLocks/>
              </p:cNvSpPr>
              <p:nvPr/>
            </p:nvSpPr>
            <p:spPr bwMode="auto">
              <a:xfrm>
                <a:off x="3402" y="150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88"/>
              <p:cNvSpPr>
                <a:spLocks/>
              </p:cNvSpPr>
              <p:nvPr/>
            </p:nvSpPr>
            <p:spPr bwMode="auto">
              <a:xfrm>
                <a:off x="3318" y="144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89"/>
              <p:cNvSpPr>
                <a:spLocks/>
              </p:cNvSpPr>
              <p:nvPr/>
            </p:nvSpPr>
            <p:spPr bwMode="auto">
              <a:xfrm>
                <a:off x="3384" y="15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90"/>
              <p:cNvSpPr>
                <a:spLocks/>
              </p:cNvSpPr>
              <p:nvPr/>
            </p:nvSpPr>
            <p:spPr bwMode="auto">
              <a:xfrm>
                <a:off x="3294" y="151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91"/>
              <p:cNvSpPr>
                <a:spLocks/>
              </p:cNvSpPr>
              <p:nvPr/>
            </p:nvSpPr>
            <p:spPr bwMode="auto">
              <a:xfrm>
                <a:off x="351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92"/>
              <p:cNvSpPr>
                <a:spLocks/>
              </p:cNvSpPr>
              <p:nvPr/>
            </p:nvSpPr>
            <p:spPr bwMode="auto">
              <a:xfrm>
                <a:off x="3354" y="16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93"/>
              <p:cNvSpPr>
                <a:spLocks/>
              </p:cNvSpPr>
              <p:nvPr/>
            </p:nvSpPr>
            <p:spPr bwMode="auto">
              <a:xfrm>
                <a:off x="3348" y="16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94"/>
              <p:cNvSpPr>
                <a:spLocks/>
              </p:cNvSpPr>
              <p:nvPr/>
            </p:nvSpPr>
            <p:spPr bwMode="auto">
              <a:xfrm>
                <a:off x="3186" y="15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5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6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7"/>
              <p:cNvSpPr>
                <a:spLocks/>
              </p:cNvSpPr>
              <p:nvPr/>
            </p:nvSpPr>
            <p:spPr bwMode="auto">
              <a:xfrm>
                <a:off x="3258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"/>
              <p:cNvSpPr>
                <a:spLocks/>
              </p:cNvSpPr>
              <p:nvPr/>
            </p:nvSpPr>
            <p:spPr bwMode="auto">
              <a:xfrm>
                <a:off x="3180" y="15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9"/>
              <p:cNvSpPr>
                <a:spLocks/>
              </p:cNvSpPr>
              <p:nvPr/>
            </p:nvSpPr>
            <p:spPr bwMode="auto">
              <a:xfrm>
                <a:off x="3180" y="15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100"/>
              <p:cNvSpPr>
                <a:spLocks/>
              </p:cNvSpPr>
              <p:nvPr/>
            </p:nvSpPr>
            <p:spPr bwMode="auto">
              <a:xfrm>
                <a:off x="3174" y="156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101"/>
              <p:cNvSpPr>
                <a:spLocks/>
              </p:cNvSpPr>
              <p:nvPr/>
            </p:nvSpPr>
            <p:spPr bwMode="auto">
              <a:xfrm>
                <a:off x="3174" y="156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102"/>
              <p:cNvSpPr>
                <a:spLocks/>
              </p:cNvSpPr>
              <p:nvPr/>
            </p:nvSpPr>
            <p:spPr bwMode="auto">
              <a:xfrm>
                <a:off x="3324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103"/>
              <p:cNvSpPr>
                <a:spLocks/>
              </p:cNvSpPr>
              <p:nvPr/>
            </p:nvSpPr>
            <p:spPr bwMode="auto">
              <a:xfrm>
                <a:off x="3162" y="158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104"/>
              <p:cNvSpPr>
                <a:spLocks/>
              </p:cNvSpPr>
              <p:nvPr/>
            </p:nvSpPr>
            <p:spPr bwMode="auto">
              <a:xfrm>
                <a:off x="323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105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106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107"/>
              <p:cNvSpPr>
                <a:spLocks/>
              </p:cNvSpPr>
              <p:nvPr/>
            </p:nvSpPr>
            <p:spPr bwMode="auto">
              <a:xfrm>
                <a:off x="3156" y="161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108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109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110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Freeform 111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112"/>
              <p:cNvSpPr>
                <a:spLocks/>
              </p:cNvSpPr>
              <p:nvPr/>
            </p:nvSpPr>
            <p:spPr bwMode="auto">
              <a:xfrm>
                <a:off x="3072" y="15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113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114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115"/>
              <p:cNvSpPr>
                <a:spLocks/>
              </p:cNvSpPr>
              <p:nvPr/>
            </p:nvSpPr>
            <p:spPr bwMode="auto">
              <a:xfrm>
                <a:off x="3228" y="171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116"/>
              <p:cNvSpPr>
                <a:spLocks/>
              </p:cNvSpPr>
              <p:nvPr/>
            </p:nvSpPr>
            <p:spPr bwMode="auto">
              <a:xfrm>
                <a:off x="3144" y="16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117"/>
              <p:cNvSpPr>
                <a:spLocks/>
              </p:cNvSpPr>
              <p:nvPr/>
            </p:nvSpPr>
            <p:spPr bwMode="auto">
              <a:xfrm>
                <a:off x="3060" y="156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18"/>
              <p:cNvSpPr>
                <a:spLocks/>
              </p:cNvSpPr>
              <p:nvPr/>
            </p:nvSpPr>
            <p:spPr bwMode="auto">
              <a:xfrm>
                <a:off x="3216" y="17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Freeform 119"/>
              <p:cNvSpPr>
                <a:spLocks/>
              </p:cNvSpPr>
              <p:nvPr/>
            </p:nvSpPr>
            <p:spPr bwMode="auto">
              <a:xfrm>
                <a:off x="3294" y="182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120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121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122"/>
              <p:cNvSpPr>
                <a:spLocks/>
              </p:cNvSpPr>
              <p:nvPr/>
            </p:nvSpPr>
            <p:spPr bwMode="auto">
              <a:xfrm>
                <a:off x="3054" y="15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123"/>
              <p:cNvSpPr>
                <a:spLocks/>
              </p:cNvSpPr>
              <p:nvPr/>
            </p:nvSpPr>
            <p:spPr bwMode="auto">
              <a:xfrm>
                <a:off x="3126" y="170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124"/>
              <p:cNvSpPr>
                <a:spLocks/>
              </p:cNvSpPr>
              <p:nvPr/>
            </p:nvSpPr>
            <p:spPr bwMode="auto">
              <a:xfrm>
                <a:off x="2970" y="15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125"/>
              <p:cNvSpPr>
                <a:spLocks/>
              </p:cNvSpPr>
              <p:nvPr/>
            </p:nvSpPr>
            <p:spPr bwMode="auto">
              <a:xfrm>
                <a:off x="3204" y="178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126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127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128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129"/>
              <p:cNvSpPr>
                <a:spLocks/>
              </p:cNvSpPr>
              <p:nvPr/>
            </p:nvSpPr>
            <p:spPr bwMode="auto">
              <a:xfrm>
                <a:off x="3042" y="162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130"/>
              <p:cNvSpPr>
                <a:spLocks/>
              </p:cNvSpPr>
              <p:nvPr/>
            </p:nvSpPr>
            <p:spPr bwMode="auto">
              <a:xfrm>
                <a:off x="3120" y="17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131"/>
              <p:cNvSpPr>
                <a:spLocks/>
              </p:cNvSpPr>
              <p:nvPr/>
            </p:nvSpPr>
            <p:spPr bwMode="auto">
              <a:xfrm>
                <a:off x="3120" y="17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132"/>
              <p:cNvSpPr>
                <a:spLocks/>
              </p:cNvSpPr>
              <p:nvPr/>
            </p:nvSpPr>
            <p:spPr bwMode="auto">
              <a:xfrm>
                <a:off x="2958" y="15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133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134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135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136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137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138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139"/>
              <p:cNvSpPr>
                <a:spLocks/>
              </p:cNvSpPr>
              <p:nvPr/>
            </p:nvSpPr>
            <p:spPr bwMode="auto">
              <a:xfrm>
                <a:off x="3036" y="165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140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141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142"/>
              <p:cNvSpPr>
                <a:spLocks/>
              </p:cNvSpPr>
              <p:nvPr/>
            </p:nvSpPr>
            <p:spPr bwMode="auto">
              <a:xfrm>
                <a:off x="2952" y="1581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143"/>
              <p:cNvSpPr>
                <a:spLocks/>
              </p:cNvSpPr>
              <p:nvPr/>
            </p:nvSpPr>
            <p:spPr bwMode="auto">
              <a:xfrm>
                <a:off x="302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144"/>
              <p:cNvSpPr>
                <a:spLocks/>
              </p:cNvSpPr>
              <p:nvPr/>
            </p:nvSpPr>
            <p:spPr bwMode="auto">
              <a:xfrm>
                <a:off x="3024" y="16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145"/>
              <p:cNvSpPr>
                <a:spLocks/>
              </p:cNvSpPr>
              <p:nvPr/>
            </p:nvSpPr>
            <p:spPr bwMode="auto">
              <a:xfrm>
                <a:off x="2868" y="14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146"/>
              <p:cNvSpPr>
                <a:spLocks/>
              </p:cNvSpPr>
              <p:nvPr/>
            </p:nvSpPr>
            <p:spPr bwMode="auto">
              <a:xfrm>
                <a:off x="3174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147"/>
              <p:cNvSpPr>
                <a:spLocks/>
              </p:cNvSpPr>
              <p:nvPr/>
            </p:nvSpPr>
            <p:spPr bwMode="auto">
              <a:xfrm>
                <a:off x="3174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148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149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150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151"/>
              <p:cNvSpPr>
                <a:spLocks/>
              </p:cNvSpPr>
              <p:nvPr/>
            </p:nvSpPr>
            <p:spPr bwMode="auto">
              <a:xfrm>
                <a:off x="2940" y="161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152"/>
              <p:cNvSpPr>
                <a:spLocks/>
              </p:cNvSpPr>
              <p:nvPr/>
            </p:nvSpPr>
            <p:spPr bwMode="auto">
              <a:xfrm>
                <a:off x="3252" y="193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153"/>
              <p:cNvSpPr>
                <a:spLocks/>
              </p:cNvSpPr>
              <p:nvPr/>
            </p:nvSpPr>
            <p:spPr bwMode="auto">
              <a:xfrm>
                <a:off x="3018" y="171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154"/>
              <p:cNvSpPr>
                <a:spLocks/>
              </p:cNvSpPr>
              <p:nvPr/>
            </p:nvSpPr>
            <p:spPr bwMode="auto">
              <a:xfrm>
                <a:off x="3018" y="171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155"/>
              <p:cNvSpPr>
                <a:spLocks/>
              </p:cNvSpPr>
              <p:nvPr/>
            </p:nvSpPr>
            <p:spPr bwMode="auto">
              <a:xfrm>
                <a:off x="2856" y="15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156"/>
              <p:cNvSpPr>
                <a:spLocks/>
              </p:cNvSpPr>
              <p:nvPr/>
            </p:nvSpPr>
            <p:spPr bwMode="auto">
              <a:xfrm>
                <a:off x="2856" y="15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157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158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159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160"/>
              <p:cNvSpPr>
                <a:spLocks/>
              </p:cNvSpPr>
              <p:nvPr/>
            </p:nvSpPr>
            <p:spPr bwMode="auto">
              <a:xfrm>
                <a:off x="2928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161"/>
              <p:cNvSpPr>
                <a:spLocks/>
              </p:cNvSpPr>
              <p:nvPr/>
            </p:nvSpPr>
            <p:spPr bwMode="auto">
              <a:xfrm>
                <a:off x="3006" y="174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162"/>
              <p:cNvSpPr>
                <a:spLocks/>
              </p:cNvSpPr>
              <p:nvPr/>
            </p:nvSpPr>
            <p:spPr bwMode="auto">
              <a:xfrm>
                <a:off x="3084" y="183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163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164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165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166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167"/>
              <p:cNvSpPr>
                <a:spLocks/>
              </p:cNvSpPr>
              <p:nvPr/>
            </p:nvSpPr>
            <p:spPr bwMode="auto">
              <a:xfrm>
                <a:off x="2922" y="168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168"/>
              <p:cNvSpPr>
                <a:spLocks/>
              </p:cNvSpPr>
              <p:nvPr/>
            </p:nvSpPr>
            <p:spPr bwMode="auto">
              <a:xfrm>
                <a:off x="3000" y="177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169"/>
              <p:cNvSpPr>
                <a:spLocks/>
              </p:cNvSpPr>
              <p:nvPr/>
            </p:nvSpPr>
            <p:spPr bwMode="auto">
              <a:xfrm>
                <a:off x="3000" y="177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170"/>
              <p:cNvSpPr>
                <a:spLocks/>
              </p:cNvSpPr>
              <p:nvPr/>
            </p:nvSpPr>
            <p:spPr bwMode="auto">
              <a:xfrm>
                <a:off x="3072" y="186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171"/>
              <p:cNvSpPr>
                <a:spLocks/>
              </p:cNvSpPr>
              <p:nvPr/>
            </p:nvSpPr>
            <p:spPr bwMode="auto">
              <a:xfrm>
                <a:off x="3072" y="186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172"/>
              <p:cNvSpPr>
                <a:spLocks/>
              </p:cNvSpPr>
              <p:nvPr/>
            </p:nvSpPr>
            <p:spPr bwMode="auto">
              <a:xfrm>
                <a:off x="2832" y="16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73"/>
              <p:cNvSpPr>
                <a:spLocks/>
              </p:cNvSpPr>
              <p:nvPr/>
            </p:nvSpPr>
            <p:spPr bwMode="auto">
              <a:xfrm>
                <a:off x="2832" y="16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174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175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176"/>
              <p:cNvSpPr>
                <a:spLocks/>
              </p:cNvSpPr>
              <p:nvPr/>
            </p:nvSpPr>
            <p:spPr bwMode="auto">
              <a:xfrm>
                <a:off x="2910" y="171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177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178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179"/>
              <p:cNvSpPr>
                <a:spLocks/>
              </p:cNvSpPr>
              <p:nvPr/>
            </p:nvSpPr>
            <p:spPr bwMode="auto">
              <a:xfrm>
                <a:off x="2988" y="180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180"/>
              <p:cNvSpPr>
                <a:spLocks/>
              </p:cNvSpPr>
              <p:nvPr/>
            </p:nvSpPr>
            <p:spPr bwMode="auto">
              <a:xfrm>
                <a:off x="2898" y="17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181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182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183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184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185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186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187"/>
              <p:cNvSpPr>
                <a:spLocks/>
              </p:cNvSpPr>
              <p:nvPr/>
            </p:nvSpPr>
            <p:spPr bwMode="auto">
              <a:xfrm>
                <a:off x="2898" y="17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188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189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190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191"/>
              <p:cNvSpPr>
                <a:spLocks/>
              </p:cNvSpPr>
              <p:nvPr/>
            </p:nvSpPr>
            <p:spPr bwMode="auto">
              <a:xfrm>
                <a:off x="2820" y="165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192"/>
              <p:cNvSpPr>
                <a:spLocks/>
              </p:cNvSpPr>
              <p:nvPr/>
            </p:nvSpPr>
            <p:spPr bwMode="auto">
              <a:xfrm>
                <a:off x="2976" y="183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193"/>
              <p:cNvSpPr>
                <a:spLocks/>
              </p:cNvSpPr>
              <p:nvPr/>
            </p:nvSpPr>
            <p:spPr bwMode="auto">
              <a:xfrm>
                <a:off x="2970" y="187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194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195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196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197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198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199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200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201"/>
              <p:cNvSpPr>
                <a:spLocks/>
              </p:cNvSpPr>
              <p:nvPr/>
            </p:nvSpPr>
            <p:spPr bwMode="auto">
              <a:xfrm>
                <a:off x="2892" y="179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202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203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204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205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07"/>
            <p:cNvGrpSpPr>
              <a:grpSpLocks/>
            </p:cNvGrpSpPr>
            <p:nvPr/>
          </p:nvGrpSpPr>
          <p:grpSpPr bwMode="auto">
            <a:xfrm>
              <a:off x="2472" y="1497"/>
              <a:ext cx="606" cy="702"/>
              <a:chOff x="2472" y="1497"/>
              <a:chExt cx="606" cy="702"/>
            </a:xfrm>
          </p:grpSpPr>
          <p:sp>
            <p:nvSpPr>
              <p:cNvPr id="467" name="Freeform 207"/>
              <p:cNvSpPr>
                <a:spLocks/>
              </p:cNvSpPr>
              <p:nvPr/>
            </p:nvSpPr>
            <p:spPr bwMode="auto">
              <a:xfrm>
                <a:off x="2808" y="168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8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9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10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211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212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213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214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215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216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217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18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219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220"/>
              <p:cNvSpPr>
                <a:spLocks/>
              </p:cNvSpPr>
              <p:nvPr/>
            </p:nvSpPr>
            <p:spPr bwMode="auto">
              <a:xfrm>
                <a:off x="2880" y="182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221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222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223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224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225"/>
              <p:cNvSpPr>
                <a:spLocks/>
              </p:cNvSpPr>
              <p:nvPr/>
            </p:nvSpPr>
            <p:spPr bwMode="auto">
              <a:xfrm>
                <a:off x="2802" y="1731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226"/>
              <p:cNvSpPr>
                <a:spLocks/>
              </p:cNvSpPr>
              <p:nvPr/>
            </p:nvSpPr>
            <p:spPr bwMode="auto">
              <a:xfrm>
                <a:off x="2718" y="16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227"/>
              <p:cNvSpPr>
                <a:spLocks/>
              </p:cNvSpPr>
              <p:nvPr/>
            </p:nvSpPr>
            <p:spPr bwMode="auto">
              <a:xfrm>
                <a:off x="2640" y="149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228"/>
              <p:cNvSpPr>
                <a:spLocks/>
              </p:cNvSpPr>
              <p:nvPr/>
            </p:nvSpPr>
            <p:spPr bwMode="auto">
              <a:xfrm>
                <a:off x="2640" y="149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229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230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231"/>
              <p:cNvSpPr>
                <a:spLocks/>
              </p:cNvSpPr>
              <p:nvPr/>
            </p:nvSpPr>
            <p:spPr bwMode="auto">
              <a:xfrm>
                <a:off x="2868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232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233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234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235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236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237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238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239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240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241"/>
              <p:cNvSpPr>
                <a:spLocks/>
              </p:cNvSpPr>
              <p:nvPr/>
            </p:nvSpPr>
            <p:spPr bwMode="auto">
              <a:xfrm>
                <a:off x="2790" y="17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242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243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244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245"/>
              <p:cNvSpPr>
                <a:spLocks/>
              </p:cNvSpPr>
              <p:nvPr/>
            </p:nvSpPr>
            <p:spPr bwMode="auto">
              <a:xfrm>
                <a:off x="2706" y="16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246"/>
              <p:cNvSpPr>
                <a:spLocks/>
              </p:cNvSpPr>
              <p:nvPr/>
            </p:nvSpPr>
            <p:spPr bwMode="auto">
              <a:xfrm>
                <a:off x="3024" y="203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47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48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49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50"/>
              <p:cNvSpPr>
                <a:spLocks/>
              </p:cNvSpPr>
              <p:nvPr/>
            </p:nvSpPr>
            <p:spPr bwMode="auto">
              <a:xfrm>
                <a:off x="286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251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52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53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254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255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256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257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258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259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260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261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262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263"/>
              <p:cNvSpPr>
                <a:spLocks/>
              </p:cNvSpPr>
              <p:nvPr/>
            </p:nvSpPr>
            <p:spPr bwMode="auto">
              <a:xfrm>
                <a:off x="2778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264"/>
              <p:cNvSpPr>
                <a:spLocks/>
              </p:cNvSpPr>
              <p:nvPr/>
            </p:nvSpPr>
            <p:spPr bwMode="auto">
              <a:xfrm>
                <a:off x="3012" y="20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265"/>
              <p:cNvSpPr>
                <a:spLocks/>
              </p:cNvSpPr>
              <p:nvPr/>
            </p:nvSpPr>
            <p:spPr bwMode="auto">
              <a:xfrm>
                <a:off x="3012" y="20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266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267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268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269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270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271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272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273"/>
              <p:cNvSpPr>
                <a:spLocks/>
              </p:cNvSpPr>
              <p:nvPr/>
            </p:nvSpPr>
            <p:spPr bwMode="auto">
              <a:xfrm>
                <a:off x="2934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274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275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276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277"/>
              <p:cNvSpPr>
                <a:spLocks/>
              </p:cNvSpPr>
              <p:nvPr/>
            </p:nvSpPr>
            <p:spPr bwMode="auto">
              <a:xfrm>
                <a:off x="2694" y="17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278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279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280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281"/>
              <p:cNvSpPr>
                <a:spLocks/>
              </p:cNvSpPr>
              <p:nvPr/>
            </p:nvSpPr>
            <p:spPr bwMode="auto">
              <a:xfrm>
                <a:off x="2616" y="159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282"/>
              <p:cNvSpPr>
                <a:spLocks/>
              </p:cNvSpPr>
              <p:nvPr/>
            </p:nvSpPr>
            <p:spPr bwMode="auto">
              <a:xfrm>
                <a:off x="2766" y="184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283"/>
              <p:cNvSpPr>
                <a:spLocks/>
              </p:cNvSpPr>
              <p:nvPr/>
            </p:nvSpPr>
            <p:spPr bwMode="auto">
              <a:xfrm>
                <a:off x="2766" y="184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284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285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286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287"/>
              <p:cNvSpPr>
                <a:spLocks/>
              </p:cNvSpPr>
              <p:nvPr/>
            </p:nvSpPr>
            <p:spPr bwMode="auto">
              <a:xfrm>
                <a:off x="2922" y="202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288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289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90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291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292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293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294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295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296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297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298"/>
              <p:cNvSpPr>
                <a:spLocks/>
              </p:cNvSpPr>
              <p:nvPr/>
            </p:nvSpPr>
            <p:spPr bwMode="auto">
              <a:xfrm>
                <a:off x="2682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299"/>
              <p:cNvSpPr>
                <a:spLocks/>
              </p:cNvSpPr>
              <p:nvPr/>
            </p:nvSpPr>
            <p:spPr bwMode="auto">
              <a:xfrm>
                <a:off x="283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300"/>
              <p:cNvSpPr>
                <a:spLocks/>
              </p:cNvSpPr>
              <p:nvPr/>
            </p:nvSpPr>
            <p:spPr bwMode="auto">
              <a:xfrm>
                <a:off x="2604" y="165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301"/>
              <p:cNvSpPr>
                <a:spLocks/>
              </p:cNvSpPr>
              <p:nvPr/>
            </p:nvSpPr>
            <p:spPr bwMode="auto">
              <a:xfrm>
                <a:off x="2604" y="165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302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303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304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305"/>
              <p:cNvSpPr>
                <a:spLocks/>
              </p:cNvSpPr>
              <p:nvPr/>
            </p:nvSpPr>
            <p:spPr bwMode="auto">
              <a:xfrm>
                <a:off x="2754" y="188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306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307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308"/>
              <p:cNvSpPr>
                <a:spLocks/>
              </p:cNvSpPr>
              <p:nvPr/>
            </p:nvSpPr>
            <p:spPr bwMode="auto">
              <a:xfrm>
                <a:off x="2832" y="199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309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Freeform 310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311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312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313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314"/>
              <p:cNvSpPr>
                <a:spLocks/>
              </p:cNvSpPr>
              <p:nvPr/>
            </p:nvSpPr>
            <p:spPr bwMode="auto">
              <a:xfrm>
                <a:off x="2514" y="15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315"/>
              <p:cNvSpPr>
                <a:spLocks/>
              </p:cNvSpPr>
              <p:nvPr/>
            </p:nvSpPr>
            <p:spPr bwMode="auto">
              <a:xfrm>
                <a:off x="2676" y="180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316"/>
              <p:cNvSpPr>
                <a:spLocks/>
              </p:cNvSpPr>
              <p:nvPr/>
            </p:nvSpPr>
            <p:spPr bwMode="auto">
              <a:xfrm>
                <a:off x="2748" y="192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Freeform 317"/>
              <p:cNvSpPr>
                <a:spLocks/>
              </p:cNvSpPr>
              <p:nvPr/>
            </p:nvSpPr>
            <p:spPr bwMode="auto">
              <a:xfrm>
                <a:off x="2748" y="1923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318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319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320"/>
              <p:cNvSpPr>
                <a:spLocks/>
              </p:cNvSpPr>
              <p:nvPr/>
            </p:nvSpPr>
            <p:spPr bwMode="auto">
              <a:xfrm>
                <a:off x="2586" y="170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321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322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323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324"/>
              <p:cNvSpPr>
                <a:spLocks/>
              </p:cNvSpPr>
              <p:nvPr/>
            </p:nvSpPr>
            <p:spPr bwMode="auto">
              <a:xfrm>
                <a:off x="2820" y="20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325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326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327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328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329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330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331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332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333"/>
              <p:cNvSpPr>
                <a:spLocks/>
              </p:cNvSpPr>
              <p:nvPr/>
            </p:nvSpPr>
            <p:spPr bwMode="auto">
              <a:xfrm>
                <a:off x="2664" y="184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334"/>
              <p:cNvSpPr>
                <a:spLocks/>
              </p:cNvSpPr>
              <p:nvPr/>
            </p:nvSpPr>
            <p:spPr bwMode="auto">
              <a:xfrm>
                <a:off x="2502" y="159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335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336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337"/>
              <p:cNvSpPr>
                <a:spLocks/>
              </p:cNvSpPr>
              <p:nvPr/>
            </p:nvSpPr>
            <p:spPr bwMode="auto">
              <a:xfrm>
                <a:off x="2736" y="196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338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339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340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341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342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343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344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345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346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347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348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349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350"/>
              <p:cNvSpPr>
                <a:spLocks/>
              </p:cNvSpPr>
              <p:nvPr/>
            </p:nvSpPr>
            <p:spPr bwMode="auto">
              <a:xfrm>
                <a:off x="2574" y="175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351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352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353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354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355"/>
              <p:cNvSpPr>
                <a:spLocks/>
              </p:cNvSpPr>
              <p:nvPr/>
            </p:nvSpPr>
            <p:spPr bwMode="auto">
              <a:xfrm>
                <a:off x="2886" y="214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56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357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358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359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360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361"/>
              <p:cNvSpPr>
                <a:spLocks/>
              </p:cNvSpPr>
              <p:nvPr/>
            </p:nvSpPr>
            <p:spPr bwMode="auto">
              <a:xfrm>
                <a:off x="2652" y="189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362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363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364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365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366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367"/>
              <p:cNvSpPr>
                <a:spLocks/>
              </p:cNvSpPr>
              <p:nvPr/>
            </p:nvSpPr>
            <p:spPr bwMode="auto">
              <a:xfrm>
                <a:off x="2724" y="20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368"/>
              <p:cNvSpPr>
                <a:spLocks/>
              </p:cNvSpPr>
              <p:nvPr/>
            </p:nvSpPr>
            <p:spPr bwMode="auto">
              <a:xfrm>
                <a:off x="2802" y="20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369"/>
              <p:cNvSpPr>
                <a:spLocks/>
              </p:cNvSpPr>
              <p:nvPr/>
            </p:nvSpPr>
            <p:spPr bwMode="auto">
              <a:xfrm>
                <a:off x="2802" y="2097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370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371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372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373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374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375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376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377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378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379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380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381"/>
              <p:cNvSpPr>
                <a:spLocks/>
              </p:cNvSpPr>
              <p:nvPr/>
            </p:nvSpPr>
            <p:spPr bwMode="auto">
              <a:xfrm>
                <a:off x="2562" y="180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382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383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384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385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86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87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88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389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390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391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92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93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94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95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96"/>
              <p:cNvSpPr>
                <a:spLocks/>
              </p:cNvSpPr>
              <p:nvPr/>
            </p:nvSpPr>
            <p:spPr bwMode="auto">
              <a:xfrm>
                <a:off x="2640" y="193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97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398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399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400"/>
              <p:cNvSpPr>
                <a:spLocks/>
              </p:cNvSpPr>
              <p:nvPr/>
            </p:nvSpPr>
            <p:spPr bwMode="auto">
              <a:xfrm>
                <a:off x="2472" y="171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401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402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403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404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405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406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08"/>
            <p:cNvGrpSpPr>
              <a:grpSpLocks/>
            </p:cNvGrpSpPr>
            <p:nvPr/>
          </p:nvGrpSpPr>
          <p:grpSpPr bwMode="auto">
            <a:xfrm>
              <a:off x="2238" y="1677"/>
              <a:ext cx="756" cy="678"/>
              <a:chOff x="2238" y="1677"/>
              <a:chExt cx="756" cy="678"/>
            </a:xfrm>
          </p:grpSpPr>
          <p:sp>
            <p:nvSpPr>
              <p:cNvPr id="267" name="Freeform 408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09"/>
              <p:cNvSpPr>
                <a:spLocks/>
              </p:cNvSpPr>
              <p:nvPr/>
            </p:nvSpPr>
            <p:spPr bwMode="auto">
              <a:xfrm>
                <a:off x="2550" y="186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10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411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412"/>
              <p:cNvSpPr>
                <a:spLocks/>
              </p:cNvSpPr>
              <p:nvPr/>
            </p:nvSpPr>
            <p:spPr bwMode="auto">
              <a:xfrm>
                <a:off x="2628" y="198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13"/>
              <p:cNvSpPr>
                <a:spLocks/>
              </p:cNvSpPr>
              <p:nvPr/>
            </p:nvSpPr>
            <p:spPr bwMode="auto">
              <a:xfrm>
                <a:off x="2856" y="22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14"/>
              <p:cNvSpPr>
                <a:spLocks/>
              </p:cNvSpPr>
              <p:nvPr/>
            </p:nvSpPr>
            <p:spPr bwMode="auto">
              <a:xfrm>
                <a:off x="2934" y="230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15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416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417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418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419"/>
              <p:cNvSpPr>
                <a:spLocks/>
              </p:cNvSpPr>
              <p:nvPr/>
            </p:nvSpPr>
            <p:spPr bwMode="auto">
              <a:xfrm>
                <a:off x="2460" y="177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420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421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422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23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24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25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26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427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428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429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430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431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432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433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434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435"/>
              <p:cNvSpPr>
                <a:spLocks/>
              </p:cNvSpPr>
              <p:nvPr/>
            </p:nvSpPr>
            <p:spPr bwMode="auto">
              <a:xfrm>
                <a:off x="2538" y="191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436"/>
              <p:cNvSpPr>
                <a:spLocks/>
              </p:cNvSpPr>
              <p:nvPr/>
            </p:nvSpPr>
            <p:spPr bwMode="auto">
              <a:xfrm>
                <a:off x="2616" y="202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437"/>
              <p:cNvSpPr>
                <a:spLocks/>
              </p:cNvSpPr>
              <p:nvPr/>
            </p:nvSpPr>
            <p:spPr bwMode="auto">
              <a:xfrm>
                <a:off x="2694" y="2121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38"/>
              <p:cNvSpPr>
                <a:spLocks/>
              </p:cNvSpPr>
              <p:nvPr/>
            </p:nvSpPr>
            <p:spPr bwMode="auto">
              <a:xfrm>
                <a:off x="2772" y="219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39"/>
              <p:cNvSpPr>
                <a:spLocks/>
              </p:cNvSpPr>
              <p:nvPr/>
            </p:nvSpPr>
            <p:spPr bwMode="auto">
              <a:xfrm>
                <a:off x="2772" y="2199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40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41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4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4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4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45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46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47"/>
              <p:cNvSpPr>
                <a:spLocks/>
              </p:cNvSpPr>
              <p:nvPr/>
            </p:nvSpPr>
            <p:spPr bwMode="auto">
              <a:xfrm>
                <a:off x="2682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48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49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50"/>
              <p:cNvSpPr>
                <a:spLocks/>
              </p:cNvSpPr>
              <p:nvPr/>
            </p:nvSpPr>
            <p:spPr bwMode="auto">
              <a:xfrm>
                <a:off x="2682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51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5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5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5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55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56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57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58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59"/>
              <p:cNvSpPr>
                <a:spLocks/>
              </p:cNvSpPr>
              <p:nvPr/>
            </p:nvSpPr>
            <p:spPr bwMode="auto">
              <a:xfrm>
                <a:off x="2370" y="1683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60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61"/>
              <p:cNvSpPr>
                <a:spLocks/>
              </p:cNvSpPr>
              <p:nvPr/>
            </p:nvSpPr>
            <p:spPr bwMode="auto">
              <a:xfrm>
                <a:off x="2526" y="19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62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63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64"/>
              <p:cNvSpPr>
                <a:spLocks/>
              </p:cNvSpPr>
              <p:nvPr/>
            </p:nvSpPr>
            <p:spPr bwMode="auto">
              <a:xfrm>
                <a:off x="2448" y="183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65"/>
              <p:cNvSpPr>
                <a:spLocks/>
              </p:cNvSpPr>
              <p:nvPr/>
            </p:nvSpPr>
            <p:spPr bwMode="auto">
              <a:xfrm>
                <a:off x="2604" y="206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66"/>
              <p:cNvSpPr>
                <a:spLocks/>
              </p:cNvSpPr>
              <p:nvPr/>
            </p:nvSpPr>
            <p:spPr bwMode="auto">
              <a:xfrm>
                <a:off x="2526" y="1965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67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68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69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70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71"/>
              <p:cNvSpPr>
                <a:spLocks/>
              </p:cNvSpPr>
              <p:nvPr/>
            </p:nvSpPr>
            <p:spPr bwMode="auto">
              <a:xfrm>
                <a:off x="2670" y="219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72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73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74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75"/>
              <p:cNvSpPr>
                <a:spLocks/>
              </p:cNvSpPr>
              <p:nvPr/>
            </p:nvSpPr>
            <p:spPr bwMode="auto">
              <a:xfrm>
                <a:off x="2592" y="211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76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77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78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79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80"/>
              <p:cNvSpPr>
                <a:spLocks/>
              </p:cNvSpPr>
              <p:nvPr/>
            </p:nvSpPr>
            <p:spPr bwMode="auto">
              <a:xfrm>
                <a:off x="2514" y="201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81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82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83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84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85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86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87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88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89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90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91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92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493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494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495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496"/>
              <p:cNvSpPr>
                <a:spLocks/>
              </p:cNvSpPr>
              <p:nvPr/>
            </p:nvSpPr>
            <p:spPr bwMode="auto">
              <a:xfrm>
                <a:off x="2430" y="18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497"/>
              <p:cNvSpPr>
                <a:spLocks/>
              </p:cNvSpPr>
              <p:nvPr/>
            </p:nvSpPr>
            <p:spPr bwMode="auto">
              <a:xfrm>
                <a:off x="2352" y="176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498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499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500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501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502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503"/>
              <p:cNvSpPr>
                <a:spLocks/>
              </p:cNvSpPr>
              <p:nvPr/>
            </p:nvSpPr>
            <p:spPr bwMode="auto">
              <a:xfrm>
                <a:off x="2580" y="215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504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505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06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507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08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09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510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511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512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513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514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15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16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517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18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19"/>
              <p:cNvSpPr>
                <a:spLocks/>
              </p:cNvSpPr>
              <p:nvPr/>
            </p:nvSpPr>
            <p:spPr bwMode="auto">
              <a:xfrm>
                <a:off x="2496" y="206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20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521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522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23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24"/>
              <p:cNvSpPr>
                <a:spLocks/>
              </p:cNvSpPr>
              <p:nvPr/>
            </p:nvSpPr>
            <p:spPr bwMode="auto">
              <a:xfrm>
                <a:off x="2418" y="195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25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526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527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528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529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530"/>
              <p:cNvSpPr>
                <a:spLocks/>
              </p:cNvSpPr>
              <p:nvPr/>
            </p:nvSpPr>
            <p:spPr bwMode="auto">
              <a:xfrm>
                <a:off x="2334" y="18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531"/>
              <p:cNvSpPr>
                <a:spLocks/>
              </p:cNvSpPr>
              <p:nvPr/>
            </p:nvSpPr>
            <p:spPr bwMode="auto">
              <a:xfrm>
                <a:off x="2646" y="227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532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533"/>
              <p:cNvSpPr>
                <a:spLocks/>
              </p:cNvSpPr>
              <p:nvPr/>
            </p:nvSpPr>
            <p:spPr bwMode="auto">
              <a:xfrm>
                <a:off x="2256" y="16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534"/>
              <p:cNvSpPr>
                <a:spLocks/>
              </p:cNvSpPr>
              <p:nvPr/>
            </p:nvSpPr>
            <p:spPr bwMode="auto">
              <a:xfrm>
                <a:off x="2256" y="16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535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536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537"/>
              <p:cNvSpPr>
                <a:spLocks/>
              </p:cNvSpPr>
              <p:nvPr/>
            </p:nvSpPr>
            <p:spPr bwMode="auto">
              <a:xfrm>
                <a:off x="2568" y="220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538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539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540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541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542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543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544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545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546"/>
              <p:cNvSpPr>
                <a:spLocks/>
              </p:cNvSpPr>
              <p:nvPr/>
            </p:nvSpPr>
            <p:spPr bwMode="auto">
              <a:xfrm>
                <a:off x="2484" y="212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547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548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549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550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551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552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553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554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555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556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557"/>
              <p:cNvSpPr>
                <a:spLocks/>
              </p:cNvSpPr>
              <p:nvPr/>
            </p:nvSpPr>
            <p:spPr bwMode="auto">
              <a:xfrm>
                <a:off x="2406" y="202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558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559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560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561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562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563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564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565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566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567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68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69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70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71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72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73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74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5"/>
              <p:cNvSpPr>
                <a:spLocks/>
              </p:cNvSpPr>
              <p:nvPr/>
            </p:nvSpPr>
            <p:spPr bwMode="auto">
              <a:xfrm>
                <a:off x="2322" y="190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76"/>
              <p:cNvSpPr>
                <a:spLocks/>
              </p:cNvSpPr>
              <p:nvPr/>
            </p:nvSpPr>
            <p:spPr bwMode="auto">
              <a:xfrm>
                <a:off x="2472" y="216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77"/>
              <p:cNvSpPr>
                <a:spLocks/>
              </p:cNvSpPr>
              <p:nvPr/>
            </p:nvSpPr>
            <p:spPr bwMode="auto">
              <a:xfrm>
                <a:off x="2472" y="216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578"/>
              <p:cNvSpPr>
                <a:spLocks/>
              </p:cNvSpPr>
              <p:nvPr/>
            </p:nvSpPr>
            <p:spPr bwMode="auto">
              <a:xfrm>
                <a:off x="2238" y="176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579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580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581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582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583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584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585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586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587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588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589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590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591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592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593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594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595"/>
              <p:cNvSpPr>
                <a:spLocks/>
              </p:cNvSpPr>
              <p:nvPr/>
            </p:nvSpPr>
            <p:spPr bwMode="auto">
              <a:xfrm>
                <a:off x="2388" y="208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596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597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598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599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600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601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602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603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604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605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606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607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809"/>
            <p:cNvGrpSpPr>
              <a:grpSpLocks/>
            </p:cNvGrpSpPr>
            <p:nvPr/>
          </p:nvGrpSpPr>
          <p:grpSpPr bwMode="auto">
            <a:xfrm>
              <a:off x="1860" y="1683"/>
              <a:ext cx="804" cy="1056"/>
              <a:chOff x="1860" y="1683"/>
              <a:chExt cx="804" cy="1056"/>
            </a:xfrm>
          </p:grpSpPr>
          <p:sp>
            <p:nvSpPr>
              <p:cNvPr id="67" name="Freeform 609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0"/>
              <p:cNvSpPr>
                <a:spLocks/>
              </p:cNvSpPr>
              <p:nvPr/>
            </p:nvSpPr>
            <p:spPr bwMode="auto">
              <a:xfrm>
                <a:off x="2304" y="197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11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12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13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14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15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16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17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18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9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20"/>
              <p:cNvSpPr>
                <a:spLocks/>
              </p:cNvSpPr>
              <p:nvPr/>
            </p:nvSpPr>
            <p:spPr bwMode="auto">
              <a:xfrm>
                <a:off x="2376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21"/>
              <p:cNvSpPr>
                <a:spLocks/>
              </p:cNvSpPr>
              <p:nvPr/>
            </p:nvSpPr>
            <p:spPr bwMode="auto">
              <a:xfrm>
                <a:off x="2220" y="185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22"/>
              <p:cNvSpPr>
                <a:spLocks/>
              </p:cNvSpPr>
              <p:nvPr/>
            </p:nvSpPr>
            <p:spPr bwMode="auto">
              <a:xfrm>
                <a:off x="2604" y="24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23"/>
              <p:cNvSpPr>
                <a:spLocks/>
              </p:cNvSpPr>
              <p:nvPr/>
            </p:nvSpPr>
            <p:spPr bwMode="auto">
              <a:xfrm>
                <a:off x="2604" y="243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24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5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26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27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28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29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30"/>
              <p:cNvSpPr>
                <a:spLocks/>
              </p:cNvSpPr>
              <p:nvPr/>
            </p:nvSpPr>
            <p:spPr bwMode="auto">
              <a:xfrm>
                <a:off x="2292" y="2055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1"/>
              <p:cNvSpPr>
                <a:spLocks/>
              </p:cNvSpPr>
              <p:nvPr/>
            </p:nvSpPr>
            <p:spPr bwMode="auto">
              <a:xfrm>
                <a:off x="2130" y="170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32"/>
              <p:cNvSpPr>
                <a:spLocks/>
              </p:cNvSpPr>
              <p:nvPr/>
            </p:nvSpPr>
            <p:spPr bwMode="auto">
              <a:xfrm>
                <a:off x="2520" y="237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33"/>
              <p:cNvSpPr>
                <a:spLocks/>
              </p:cNvSpPr>
              <p:nvPr/>
            </p:nvSpPr>
            <p:spPr bwMode="auto">
              <a:xfrm>
                <a:off x="2364" y="2205"/>
                <a:ext cx="54" cy="54"/>
              </a:xfrm>
              <a:custGeom>
                <a:avLst/>
                <a:gdLst>
                  <a:gd name="T0" fmla="*/ 4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4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34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35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36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37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38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39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40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41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42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43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44"/>
              <p:cNvSpPr>
                <a:spLocks/>
              </p:cNvSpPr>
              <p:nvPr/>
            </p:nvSpPr>
            <p:spPr bwMode="auto">
              <a:xfrm>
                <a:off x="2202" y="194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45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46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47"/>
              <p:cNvSpPr>
                <a:spLocks/>
              </p:cNvSpPr>
              <p:nvPr/>
            </p:nvSpPr>
            <p:spPr bwMode="auto">
              <a:xfrm>
                <a:off x="2436" y="2325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48"/>
              <p:cNvSpPr>
                <a:spLocks/>
              </p:cNvSpPr>
              <p:nvPr/>
            </p:nvSpPr>
            <p:spPr bwMode="auto">
              <a:xfrm>
                <a:off x="2508" y="24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49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50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51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652"/>
              <p:cNvSpPr>
                <a:spLocks/>
              </p:cNvSpPr>
              <p:nvPr/>
            </p:nvSpPr>
            <p:spPr bwMode="auto">
              <a:xfrm>
                <a:off x="2274" y="21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53"/>
              <p:cNvSpPr>
                <a:spLocks/>
              </p:cNvSpPr>
              <p:nvPr/>
            </p:nvSpPr>
            <p:spPr bwMode="auto">
              <a:xfrm>
                <a:off x="2508" y="2427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54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55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656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57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58"/>
              <p:cNvSpPr>
                <a:spLocks/>
              </p:cNvSpPr>
              <p:nvPr/>
            </p:nvSpPr>
            <p:spPr bwMode="auto">
              <a:xfrm>
                <a:off x="2346" y="2265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59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60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61"/>
              <p:cNvSpPr>
                <a:spLocks/>
              </p:cNvSpPr>
              <p:nvPr/>
            </p:nvSpPr>
            <p:spPr bwMode="auto">
              <a:xfrm>
                <a:off x="2112" y="182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62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663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664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65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666"/>
              <p:cNvSpPr>
                <a:spLocks/>
              </p:cNvSpPr>
              <p:nvPr/>
            </p:nvSpPr>
            <p:spPr bwMode="auto">
              <a:xfrm>
                <a:off x="2424" y="2379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67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668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69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70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71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672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73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74"/>
              <p:cNvSpPr>
                <a:spLocks/>
              </p:cNvSpPr>
              <p:nvPr/>
            </p:nvSpPr>
            <p:spPr bwMode="auto">
              <a:xfrm>
                <a:off x="2184" y="203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675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76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677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678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679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680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81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82"/>
              <p:cNvSpPr>
                <a:spLocks/>
              </p:cNvSpPr>
              <p:nvPr/>
            </p:nvSpPr>
            <p:spPr bwMode="auto">
              <a:xfrm>
                <a:off x="2256" y="2199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683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684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685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686"/>
              <p:cNvSpPr>
                <a:spLocks/>
              </p:cNvSpPr>
              <p:nvPr/>
            </p:nvSpPr>
            <p:spPr bwMode="auto">
              <a:xfrm>
                <a:off x="2334" y="233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687"/>
              <p:cNvSpPr>
                <a:spLocks/>
              </p:cNvSpPr>
              <p:nvPr/>
            </p:nvSpPr>
            <p:spPr bwMode="auto">
              <a:xfrm>
                <a:off x="2412" y="2433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688"/>
              <p:cNvSpPr>
                <a:spLocks/>
              </p:cNvSpPr>
              <p:nvPr/>
            </p:nvSpPr>
            <p:spPr bwMode="auto">
              <a:xfrm>
                <a:off x="2016" y="16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689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690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691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692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693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694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695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696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697"/>
              <p:cNvSpPr>
                <a:spLocks/>
              </p:cNvSpPr>
              <p:nvPr/>
            </p:nvSpPr>
            <p:spPr bwMode="auto">
              <a:xfrm>
                <a:off x="2088" y="194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698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99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700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701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702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703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704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705"/>
              <p:cNvSpPr>
                <a:spLocks/>
              </p:cNvSpPr>
              <p:nvPr/>
            </p:nvSpPr>
            <p:spPr bwMode="auto">
              <a:xfrm>
                <a:off x="2166" y="2127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06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707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708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709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710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11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712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713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714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715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716"/>
              <p:cNvSpPr>
                <a:spLocks/>
              </p:cNvSpPr>
              <p:nvPr/>
            </p:nvSpPr>
            <p:spPr bwMode="auto">
              <a:xfrm>
                <a:off x="2244" y="2277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717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71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719"/>
              <p:cNvSpPr>
                <a:spLocks/>
              </p:cNvSpPr>
              <p:nvPr/>
            </p:nvSpPr>
            <p:spPr bwMode="auto">
              <a:xfrm>
                <a:off x="1992" y="18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720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721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722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723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724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25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26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27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29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730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731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732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733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34"/>
              <p:cNvSpPr>
                <a:spLocks/>
              </p:cNvSpPr>
              <p:nvPr/>
            </p:nvSpPr>
            <p:spPr bwMode="auto">
              <a:xfrm>
                <a:off x="1992" y="1833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735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36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737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38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39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40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41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42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43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44"/>
              <p:cNvSpPr>
                <a:spLocks/>
              </p:cNvSpPr>
              <p:nvPr/>
            </p:nvSpPr>
            <p:spPr bwMode="auto">
              <a:xfrm>
                <a:off x="2304" y="245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45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746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747"/>
              <p:cNvSpPr>
                <a:spLocks/>
              </p:cNvSpPr>
              <p:nvPr/>
            </p:nvSpPr>
            <p:spPr bwMode="auto">
              <a:xfrm>
                <a:off x="2148" y="222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48"/>
              <p:cNvSpPr>
                <a:spLocks/>
              </p:cNvSpPr>
              <p:nvPr/>
            </p:nvSpPr>
            <p:spPr bwMode="auto">
              <a:xfrm>
                <a:off x="2070" y="205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749"/>
              <p:cNvSpPr>
                <a:spLocks/>
              </p:cNvSpPr>
              <p:nvPr/>
            </p:nvSpPr>
            <p:spPr bwMode="auto">
              <a:xfrm>
                <a:off x="2130" y="23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750"/>
              <p:cNvSpPr>
                <a:spLocks/>
              </p:cNvSpPr>
              <p:nvPr/>
            </p:nvSpPr>
            <p:spPr bwMode="auto">
              <a:xfrm>
                <a:off x="2130" y="231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751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752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753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754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755"/>
              <p:cNvSpPr>
                <a:spLocks/>
              </p:cNvSpPr>
              <p:nvPr/>
            </p:nvSpPr>
            <p:spPr bwMode="auto">
              <a:xfrm>
                <a:off x="2052" y="2169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756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757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758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59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60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761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62"/>
              <p:cNvSpPr>
                <a:spLocks/>
              </p:cNvSpPr>
              <p:nvPr/>
            </p:nvSpPr>
            <p:spPr bwMode="auto">
              <a:xfrm>
                <a:off x="1968" y="1989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63"/>
              <p:cNvSpPr>
                <a:spLocks/>
              </p:cNvSpPr>
              <p:nvPr/>
            </p:nvSpPr>
            <p:spPr bwMode="auto">
              <a:xfrm>
                <a:off x="2112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764"/>
              <p:cNvSpPr>
                <a:spLocks/>
              </p:cNvSpPr>
              <p:nvPr/>
            </p:nvSpPr>
            <p:spPr bwMode="auto">
              <a:xfrm>
                <a:off x="2112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65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766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767"/>
              <p:cNvSpPr>
                <a:spLocks/>
              </p:cNvSpPr>
              <p:nvPr/>
            </p:nvSpPr>
            <p:spPr bwMode="auto">
              <a:xfrm>
                <a:off x="2346" y="269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768"/>
              <p:cNvSpPr>
                <a:spLocks/>
              </p:cNvSpPr>
              <p:nvPr/>
            </p:nvSpPr>
            <p:spPr bwMode="auto">
              <a:xfrm>
                <a:off x="2262" y="263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769"/>
              <p:cNvSpPr>
                <a:spLocks/>
              </p:cNvSpPr>
              <p:nvPr/>
            </p:nvSpPr>
            <p:spPr bwMode="auto">
              <a:xfrm>
                <a:off x="2262" y="2631"/>
                <a:ext cx="60" cy="54"/>
              </a:xfrm>
              <a:custGeom>
                <a:avLst/>
                <a:gdLst>
                  <a:gd name="T0" fmla="*/ 5 w 10"/>
                  <a:gd name="T1" fmla="*/ 0 h 9"/>
                  <a:gd name="T2" fmla="*/ 10 w 10"/>
                  <a:gd name="T3" fmla="*/ 9 h 9"/>
                  <a:gd name="T4" fmla="*/ 0 w 10"/>
                  <a:gd name="T5" fmla="*/ 9 h 9"/>
                  <a:gd name="T6" fmla="*/ 5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70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71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72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73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74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75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76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77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78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779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780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781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782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83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84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85"/>
              <p:cNvSpPr>
                <a:spLocks/>
              </p:cNvSpPr>
              <p:nvPr/>
            </p:nvSpPr>
            <p:spPr bwMode="auto">
              <a:xfrm>
                <a:off x="1944" y="214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86"/>
              <p:cNvSpPr>
                <a:spLocks/>
              </p:cNvSpPr>
              <p:nvPr/>
            </p:nvSpPr>
            <p:spPr bwMode="auto">
              <a:xfrm>
                <a:off x="2178" y="2571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87"/>
              <p:cNvSpPr>
                <a:spLocks/>
              </p:cNvSpPr>
              <p:nvPr/>
            </p:nvSpPr>
            <p:spPr bwMode="auto">
              <a:xfrm>
                <a:off x="2094" y="249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88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89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90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791"/>
              <p:cNvSpPr>
                <a:spLocks/>
              </p:cNvSpPr>
              <p:nvPr/>
            </p:nvSpPr>
            <p:spPr bwMode="auto">
              <a:xfrm>
                <a:off x="1860" y="1959"/>
                <a:ext cx="54" cy="48"/>
              </a:xfrm>
              <a:custGeom>
                <a:avLst/>
                <a:gdLst>
                  <a:gd name="T0" fmla="*/ 4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4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4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792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793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794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795"/>
              <p:cNvSpPr>
                <a:spLocks/>
              </p:cNvSpPr>
              <p:nvPr/>
            </p:nvSpPr>
            <p:spPr bwMode="auto">
              <a:xfrm>
                <a:off x="2010" y="240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796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797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798"/>
              <p:cNvSpPr>
                <a:spLocks/>
              </p:cNvSpPr>
              <p:nvPr/>
            </p:nvSpPr>
            <p:spPr bwMode="auto">
              <a:xfrm>
                <a:off x="2166" y="2643"/>
                <a:ext cx="54" cy="48"/>
              </a:xfrm>
              <a:custGeom>
                <a:avLst/>
                <a:gdLst>
                  <a:gd name="T0" fmla="*/ 5 w 9"/>
                  <a:gd name="T1" fmla="*/ 0 h 8"/>
                  <a:gd name="T2" fmla="*/ 9 w 9"/>
                  <a:gd name="T3" fmla="*/ 8 h 8"/>
                  <a:gd name="T4" fmla="*/ 0 w 9"/>
                  <a:gd name="T5" fmla="*/ 8 h 8"/>
                  <a:gd name="T6" fmla="*/ 5 w 9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lnTo>
                      <a:pt x="9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799"/>
              <p:cNvSpPr>
                <a:spLocks/>
              </p:cNvSpPr>
              <p:nvPr/>
            </p:nvSpPr>
            <p:spPr bwMode="auto">
              <a:xfrm>
                <a:off x="1920" y="229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800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01"/>
              <p:cNvSpPr>
                <a:spLocks/>
              </p:cNvSpPr>
              <p:nvPr/>
            </p:nvSpPr>
            <p:spPr bwMode="auto">
              <a:xfrm>
                <a:off x="1920" y="2295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802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803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804"/>
              <p:cNvSpPr>
                <a:spLocks/>
              </p:cNvSpPr>
              <p:nvPr/>
            </p:nvSpPr>
            <p:spPr bwMode="auto">
              <a:xfrm>
                <a:off x="2076" y="2583"/>
                <a:ext cx="60" cy="4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805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806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807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808"/>
              <p:cNvSpPr>
                <a:spLocks/>
              </p:cNvSpPr>
              <p:nvPr/>
            </p:nvSpPr>
            <p:spPr bwMode="auto">
              <a:xfrm>
                <a:off x="1992" y="2517"/>
                <a:ext cx="54" cy="54"/>
              </a:xfrm>
              <a:custGeom>
                <a:avLst/>
                <a:gdLst>
                  <a:gd name="T0" fmla="*/ 5 w 9"/>
                  <a:gd name="T1" fmla="*/ 0 h 9"/>
                  <a:gd name="T2" fmla="*/ 9 w 9"/>
                  <a:gd name="T3" fmla="*/ 9 h 9"/>
                  <a:gd name="T4" fmla="*/ 0 w 9"/>
                  <a:gd name="T5" fmla="*/ 9 h 9"/>
                  <a:gd name="T6" fmla="*/ 5 w 9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lnTo>
                      <a:pt x="9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noFill/>
              <a:ln w="6" cap="rnd">
                <a:solidFill>
                  <a:srgbClr val="00CD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810"/>
            <p:cNvSpPr>
              <a:spLocks/>
            </p:cNvSpPr>
            <p:nvPr/>
          </p:nvSpPr>
          <p:spPr bwMode="auto">
            <a:xfrm>
              <a:off x="1992" y="2517"/>
              <a:ext cx="54" cy="54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5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11"/>
            <p:cNvSpPr>
              <a:spLocks/>
            </p:cNvSpPr>
            <p:nvPr/>
          </p:nvSpPr>
          <p:spPr bwMode="auto">
            <a:xfrm>
              <a:off x="1992" y="2517"/>
              <a:ext cx="54" cy="54"/>
            </a:xfrm>
            <a:custGeom>
              <a:avLst/>
              <a:gdLst>
                <a:gd name="T0" fmla="*/ 5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5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13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7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8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9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0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1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2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3"/>
            <p:cNvSpPr>
              <a:spLocks/>
            </p:cNvSpPr>
            <p:nvPr/>
          </p:nvSpPr>
          <p:spPr bwMode="auto">
            <a:xfrm>
              <a:off x="1830" y="2175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4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5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6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7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8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9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0"/>
            <p:cNvSpPr>
              <a:spLocks/>
            </p:cNvSpPr>
            <p:nvPr/>
          </p:nvSpPr>
          <p:spPr bwMode="auto">
            <a:xfrm>
              <a:off x="1896" y="2451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1"/>
            <p:cNvSpPr>
              <a:spLocks/>
            </p:cNvSpPr>
            <p:nvPr/>
          </p:nvSpPr>
          <p:spPr bwMode="auto">
            <a:xfrm>
              <a:off x="1968" y="2631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2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3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4"/>
            <p:cNvSpPr>
              <a:spLocks/>
            </p:cNvSpPr>
            <p:nvPr/>
          </p:nvSpPr>
          <p:spPr bwMode="auto">
            <a:xfrm>
              <a:off x="1728" y="2043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5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6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7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8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9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0"/>
            <p:cNvSpPr>
              <a:spLocks/>
            </p:cNvSpPr>
            <p:nvPr/>
          </p:nvSpPr>
          <p:spPr bwMode="auto">
            <a:xfrm>
              <a:off x="1800" y="2385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1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2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3"/>
            <p:cNvSpPr>
              <a:spLocks/>
            </p:cNvSpPr>
            <p:nvPr/>
          </p:nvSpPr>
          <p:spPr bwMode="auto">
            <a:xfrm>
              <a:off x="1692" y="237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4"/>
            <p:cNvSpPr>
              <a:spLocks/>
            </p:cNvSpPr>
            <p:nvPr/>
          </p:nvSpPr>
          <p:spPr bwMode="auto">
            <a:xfrm>
              <a:off x="2148" y="3123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5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6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7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8"/>
            <p:cNvSpPr>
              <a:spLocks/>
            </p:cNvSpPr>
            <p:nvPr/>
          </p:nvSpPr>
          <p:spPr bwMode="auto">
            <a:xfrm>
              <a:off x="1908" y="2979"/>
              <a:ext cx="60" cy="54"/>
            </a:xfrm>
            <a:custGeom>
              <a:avLst/>
              <a:gdLst>
                <a:gd name="T0" fmla="*/ 5 w 10"/>
                <a:gd name="T1" fmla="*/ 0 h 9"/>
                <a:gd name="T2" fmla="*/ 10 w 10"/>
                <a:gd name="T3" fmla="*/ 9 h 9"/>
                <a:gd name="T4" fmla="*/ 0 w 10"/>
                <a:gd name="T5" fmla="*/ 9 h 9"/>
                <a:gd name="T6" fmla="*/ 5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lnTo>
                    <a:pt x="10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9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0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1"/>
            <p:cNvSpPr>
              <a:spLocks/>
            </p:cNvSpPr>
            <p:nvPr/>
          </p:nvSpPr>
          <p:spPr bwMode="auto">
            <a:xfrm>
              <a:off x="1830" y="290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2"/>
            <p:cNvSpPr>
              <a:spLocks/>
            </p:cNvSpPr>
            <p:nvPr/>
          </p:nvSpPr>
          <p:spPr bwMode="auto">
            <a:xfrm>
              <a:off x="1746" y="2817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3"/>
            <p:cNvSpPr>
              <a:spLocks/>
            </p:cNvSpPr>
            <p:nvPr/>
          </p:nvSpPr>
          <p:spPr bwMode="auto">
            <a:xfrm>
              <a:off x="1746" y="2817"/>
              <a:ext cx="60" cy="48"/>
            </a:xfrm>
            <a:custGeom>
              <a:avLst/>
              <a:gdLst>
                <a:gd name="T0" fmla="*/ 5 w 10"/>
                <a:gd name="T1" fmla="*/ 0 h 8"/>
                <a:gd name="T2" fmla="*/ 10 w 10"/>
                <a:gd name="T3" fmla="*/ 8 h 8"/>
                <a:gd name="T4" fmla="*/ 0 w 10"/>
                <a:gd name="T5" fmla="*/ 8 h 8"/>
                <a:gd name="T6" fmla="*/ 5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4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5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6"/>
            <p:cNvSpPr>
              <a:spLocks/>
            </p:cNvSpPr>
            <p:nvPr/>
          </p:nvSpPr>
          <p:spPr bwMode="auto">
            <a:xfrm>
              <a:off x="1662" y="2697"/>
              <a:ext cx="54" cy="4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8 h 8"/>
                <a:gd name="T4" fmla="*/ 0 w 9"/>
                <a:gd name="T5" fmla="*/ 8 h 8"/>
                <a:gd name="T6" fmla="*/ 4 w 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8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7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8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9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0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1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2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3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4"/>
            <p:cNvSpPr>
              <a:spLocks/>
            </p:cNvSpPr>
            <p:nvPr/>
          </p:nvSpPr>
          <p:spPr bwMode="auto">
            <a:xfrm>
              <a:off x="1572" y="2547"/>
              <a:ext cx="54" cy="54"/>
            </a:xfrm>
            <a:custGeom>
              <a:avLst/>
              <a:gdLst>
                <a:gd name="T0" fmla="*/ 4 w 9"/>
                <a:gd name="T1" fmla="*/ 0 h 9"/>
                <a:gd name="T2" fmla="*/ 9 w 9"/>
                <a:gd name="T3" fmla="*/ 9 h 9"/>
                <a:gd name="T4" fmla="*/ 0 w 9"/>
                <a:gd name="T5" fmla="*/ 9 h 9"/>
                <a:gd name="T6" fmla="*/ 4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4" y="0"/>
                  </a:lnTo>
                </a:path>
              </a:pathLst>
            </a:custGeom>
            <a:noFill/>
            <a:ln w="6" cap="rnd">
              <a:solidFill>
                <a:srgbClr val="00CD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865"/>
            <p:cNvSpPr>
              <a:spLocks noChangeShapeType="1"/>
            </p:cNvSpPr>
            <p:nvPr/>
          </p:nvSpPr>
          <p:spPr bwMode="auto">
            <a:xfrm>
              <a:off x="1356" y="1785"/>
              <a:ext cx="200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866"/>
            <p:cNvSpPr>
              <a:spLocks noChangeShapeType="1"/>
            </p:cNvSpPr>
            <p:nvPr/>
          </p:nvSpPr>
          <p:spPr bwMode="auto">
            <a:xfrm flipV="1">
              <a:off x="3360" y="741"/>
              <a:ext cx="978" cy="104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867"/>
            <p:cNvSpPr>
              <a:spLocks noChangeShapeType="1"/>
            </p:cNvSpPr>
            <p:nvPr/>
          </p:nvSpPr>
          <p:spPr bwMode="auto">
            <a:xfrm flipV="1">
              <a:off x="3360" y="1785"/>
              <a:ext cx="0" cy="167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67" name="Picture 8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54" y="1316086"/>
            <a:ext cx="1793795" cy="3249546"/>
          </a:xfrm>
          <a:prstGeom prst="rect">
            <a:avLst/>
          </a:prstGeom>
        </p:spPr>
      </p:pic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8D7738F6-97FD-8467-22E6-C4BE557B1544}"/>
              </a:ext>
            </a:extLst>
          </p:cNvPr>
          <p:cNvCxnSpPr/>
          <p:nvPr/>
        </p:nvCxnSpPr>
        <p:spPr>
          <a:xfrm flipV="1">
            <a:off x="3176546" y="2099144"/>
            <a:ext cx="3848431" cy="29936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6F47DCD6-586C-3CAB-D8EE-FEEFAD57B8D5}"/>
              </a:ext>
            </a:extLst>
          </p:cNvPr>
          <p:cNvCxnSpPr>
            <a:cxnSpLocks/>
          </p:cNvCxnSpPr>
          <p:nvPr/>
        </p:nvCxnSpPr>
        <p:spPr>
          <a:xfrm flipH="1" flipV="1">
            <a:off x="4071955" y="2599558"/>
            <a:ext cx="1762539" cy="18162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7D86-CEFD-56BF-189A-B64A213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042C-10F9-516E-7D7F-8B1A306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Multivariate Statistics</a:t>
            </a:r>
          </a:p>
          <a:p>
            <a:r>
              <a:rPr lang="en-US" dirty="0"/>
              <a:t>Syllabus / Logistics</a:t>
            </a:r>
          </a:p>
          <a:p>
            <a:r>
              <a:rPr lang="en-US" dirty="0"/>
              <a:t>Community Guidelines</a:t>
            </a:r>
          </a:p>
          <a:p>
            <a:r>
              <a:rPr lang="en-US" dirty="0"/>
              <a:t>To do for Friday’s Lab</a:t>
            </a:r>
          </a:p>
        </p:txBody>
      </p:sp>
    </p:spTree>
    <p:extLst>
      <p:ext uri="{BB962C8B-B14F-4D97-AF65-F5344CB8AC3E}">
        <p14:creationId xmlns:p14="http://schemas.microsoft.com/office/powerpoint/2010/main" val="887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9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Multivariate Alphabet Soup!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535"/>
              </p:ext>
            </p:extLst>
          </p:nvPr>
        </p:nvGraphicFramePr>
        <p:xfrm>
          <a:off x="2032000" y="491066"/>
          <a:ext cx="8128000" cy="615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53">
                <a:tc>
                  <a:txBody>
                    <a:bodyPr/>
                    <a:lstStyle/>
                    <a:p>
                      <a:r>
                        <a:rPr lang="en-US" sz="1400" dirty="0"/>
                        <a:t>Technique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Alternative Names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573">
                <a:tc>
                  <a:txBody>
                    <a:bodyPr/>
                    <a:lstStyle/>
                    <a:p>
                      <a:r>
                        <a:rPr lang="en-US" sz="1400" b="1" dirty="0"/>
                        <a:t>Ordination</a:t>
                      </a:r>
                    </a:p>
                    <a:p>
                      <a:r>
                        <a:rPr lang="en-US" sz="1400" dirty="0"/>
                        <a:t>Principal</a:t>
                      </a:r>
                      <a:r>
                        <a:rPr lang="en-US" sz="1400" baseline="0" dirty="0"/>
                        <a:t> components analysis (PCA)</a:t>
                      </a:r>
                    </a:p>
                    <a:p>
                      <a:r>
                        <a:rPr lang="en-US" sz="1400" baseline="0" dirty="0"/>
                        <a:t>Factor analysis (FA)</a:t>
                      </a:r>
                    </a:p>
                    <a:p>
                      <a:r>
                        <a:rPr lang="en-US" sz="1400" dirty="0"/>
                        <a:t>Principal</a:t>
                      </a:r>
                      <a:r>
                        <a:rPr lang="en-US" sz="1400" baseline="0" dirty="0"/>
                        <a:t> coordinates analysis (</a:t>
                      </a:r>
                      <a:r>
                        <a:rPr lang="en-US" sz="1400" baseline="0" dirty="0" err="1"/>
                        <a:t>PCoA</a:t>
                      </a:r>
                      <a:r>
                        <a:rPr lang="en-US" sz="1400" baseline="0" dirty="0"/>
                        <a:t>)</a:t>
                      </a:r>
                    </a:p>
                    <a:p>
                      <a:r>
                        <a:rPr lang="en-US" sz="1400" baseline="0" dirty="0"/>
                        <a:t>Non-Metric Multidimensional Scaling (NMDS)</a:t>
                      </a:r>
                    </a:p>
                    <a:p>
                      <a:r>
                        <a:rPr lang="en-US" sz="1400" baseline="0" dirty="0"/>
                        <a:t>Correspondence analysis (CA)</a:t>
                      </a:r>
                    </a:p>
                    <a:p>
                      <a:r>
                        <a:rPr lang="en-US" sz="1400" baseline="0" dirty="0"/>
                        <a:t>Canonical correspondence analysis (CCA)</a:t>
                      </a:r>
                    </a:p>
                    <a:p>
                      <a:endParaRPr lang="en-US" sz="1400" baseline="0" dirty="0"/>
                    </a:p>
                    <a:p>
                      <a:r>
                        <a:rPr lang="en-US" sz="1400" b="1" baseline="0" dirty="0"/>
                        <a:t>Cluster analysis</a:t>
                      </a:r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r>
                        <a:rPr lang="en-US" sz="1400" b="1" baseline="0" dirty="0"/>
                        <a:t>Discriminant analysis (DA)</a:t>
                      </a:r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endParaRPr lang="en-US" sz="1400" b="1" baseline="0" dirty="0"/>
                    </a:p>
                    <a:p>
                      <a:r>
                        <a:rPr lang="en-US" sz="1400" b="1" baseline="0" dirty="0"/>
                        <a:t>Classification</a:t>
                      </a:r>
                    </a:p>
                    <a:p>
                      <a:endParaRPr lang="en-US" sz="1400" b="0" baseline="0" dirty="0"/>
                    </a:p>
                    <a:p>
                      <a:endParaRPr lang="en-US" sz="1400" b="0" baseline="0" dirty="0"/>
                    </a:p>
                    <a:p>
                      <a:endParaRPr lang="en-US" sz="1400" b="0" baseline="0" dirty="0"/>
                    </a:p>
                    <a:p>
                      <a:endParaRPr lang="en-US" sz="1400" b="0" baseline="0" dirty="0"/>
                    </a:p>
                    <a:p>
                      <a:r>
                        <a:rPr lang="en-US" sz="1400" b="1" baseline="0" dirty="0"/>
                        <a:t>Canonical correlation analysis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r>
                        <a:rPr lang="en-US" sz="1400" dirty="0"/>
                        <a:t>Factor analysis (FA)</a:t>
                      </a:r>
                    </a:p>
                    <a:p>
                      <a:r>
                        <a:rPr lang="en-US" sz="1400" dirty="0"/>
                        <a:t>None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Multidimensional Scaling (MDS)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None</a:t>
                      </a:r>
                    </a:p>
                    <a:p>
                      <a:r>
                        <a:rPr lang="en-US" sz="1400" dirty="0"/>
                        <a:t>Reciprocal averaging (RA)</a:t>
                      </a:r>
                    </a:p>
                    <a:p>
                      <a:r>
                        <a:rPr lang="en-US" sz="1400" dirty="0"/>
                        <a:t>None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Classification</a:t>
                      </a:r>
                    </a:p>
                    <a:p>
                      <a:r>
                        <a:rPr lang="en-US" sz="1400" dirty="0"/>
                        <a:t>Clumping</a:t>
                      </a:r>
                    </a:p>
                    <a:p>
                      <a:r>
                        <a:rPr lang="en-US" sz="1400" dirty="0"/>
                        <a:t>Grouping</a:t>
                      </a:r>
                    </a:p>
                    <a:p>
                      <a:r>
                        <a:rPr lang="en-US" sz="1400" dirty="0" err="1"/>
                        <a:t>Morphometrics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Numerical Taxonomy</a:t>
                      </a:r>
                    </a:p>
                    <a:p>
                      <a:r>
                        <a:rPr lang="en-US" sz="1400" dirty="0"/>
                        <a:t>Systematic</a:t>
                      </a:r>
                    </a:p>
                    <a:p>
                      <a:r>
                        <a:rPr lang="en-US" sz="1400" dirty="0"/>
                        <a:t>Typology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Discriminant function analysis (DFA)</a:t>
                      </a:r>
                    </a:p>
                    <a:p>
                      <a:r>
                        <a:rPr lang="en-US" sz="1400" dirty="0"/>
                        <a:t>Fisher’s linear discriminant function analysis</a:t>
                      </a:r>
                    </a:p>
                    <a:p>
                      <a:r>
                        <a:rPr lang="en-US" sz="1400" dirty="0"/>
                        <a:t>Canonical variants</a:t>
                      </a:r>
                      <a:r>
                        <a:rPr lang="en-US" sz="1400" baseline="0" dirty="0"/>
                        <a:t> analysis</a:t>
                      </a:r>
                    </a:p>
                    <a:p>
                      <a:r>
                        <a:rPr lang="en-US" sz="1400" baseline="0" dirty="0"/>
                        <a:t>Multiple discriminant analysis</a:t>
                      </a:r>
                    </a:p>
                    <a:p>
                      <a:endParaRPr lang="en-US" sz="1400" baseline="0" dirty="0"/>
                    </a:p>
                    <a:p>
                      <a:r>
                        <a:rPr lang="en-US" sz="1400" dirty="0"/>
                        <a:t>Discriminant function analysis</a:t>
                      </a:r>
                    </a:p>
                    <a:p>
                      <a:r>
                        <a:rPr lang="en-US" sz="1400" dirty="0"/>
                        <a:t>Fisher’s linear discriminant function analysis</a:t>
                      </a:r>
                    </a:p>
                    <a:p>
                      <a:r>
                        <a:rPr lang="en-US" sz="1400" dirty="0"/>
                        <a:t>Canonical variants</a:t>
                      </a:r>
                      <a:r>
                        <a:rPr lang="en-US" sz="1400" baseline="0" dirty="0"/>
                        <a:t> analysis</a:t>
                      </a:r>
                    </a:p>
                    <a:p>
                      <a:r>
                        <a:rPr lang="en-US" sz="1400" baseline="0" dirty="0"/>
                        <a:t>Multiple discriminant analysis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Canonical analysis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 descr="ALPHABET SOUP: A Special Education Law Appetizer | Tollner Law Offices -  Special Education Attorneys">
            <a:extLst>
              <a:ext uri="{FF2B5EF4-FFF2-40B4-BE49-F238E27FC236}">
                <a16:creationId xmlns:a16="http://schemas.microsoft.com/office/drawing/2014/main" id="{382937D8-BEC3-0143-781B-D6BC5560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32" y="2291755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Statistics</a:t>
            </a:r>
            <a:br>
              <a:rPr lang="en-US" dirty="0"/>
            </a:br>
            <a:r>
              <a:rPr lang="en-US" i="1" dirty="0"/>
              <a:t>Key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3150" y="6615726"/>
            <a:ext cx="1876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K. </a:t>
            </a:r>
            <a:r>
              <a:rPr lang="en-US" sz="1200" dirty="0" err="1"/>
              <a:t>McGarigal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377386" y="1909822"/>
            <a:ext cx="94704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Multivariate statistics involve cases with multiple “</a:t>
            </a:r>
            <a:r>
              <a:rPr lang="en-US" sz="2400" b="1" dirty="0"/>
              <a:t>dependent</a:t>
            </a:r>
            <a:r>
              <a:rPr lang="en-US" sz="2400" dirty="0"/>
              <a:t>”</a:t>
            </a:r>
            <a:r>
              <a:rPr lang="en-US" sz="2400" b="1" dirty="0"/>
              <a:t> </a:t>
            </a:r>
            <a:r>
              <a:rPr lang="en-US" sz="2400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multivariate problems can be represented as a two-way data</a:t>
            </a:r>
          </a:p>
          <a:p>
            <a:r>
              <a:rPr lang="en-US" sz="2400" dirty="0"/>
              <a:t>     matrix in which </a:t>
            </a:r>
            <a:r>
              <a:rPr lang="en-US" sz="2400" b="1" dirty="0"/>
              <a:t>rows</a:t>
            </a:r>
            <a:r>
              <a:rPr lang="en-US" sz="2400" dirty="0"/>
              <a:t> represent sampling </a:t>
            </a:r>
            <a:r>
              <a:rPr lang="en-US" sz="2400" b="1" dirty="0"/>
              <a:t>units</a:t>
            </a:r>
            <a:r>
              <a:rPr lang="en-US" sz="2400" dirty="0"/>
              <a:t> and </a:t>
            </a:r>
            <a:r>
              <a:rPr lang="en-US" sz="2400" b="1" dirty="0"/>
              <a:t>columns</a:t>
            </a:r>
          </a:p>
          <a:p>
            <a:r>
              <a:rPr lang="en-US" sz="2400" dirty="0"/>
              <a:t>     represent </a:t>
            </a:r>
            <a:r>
              <a:rPr lang="en-US" sz="2400" b="1" dirty="0"/>
              <a:t>variables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multivariate data sets can be conceptualized as a data cloud in </a:t>
            </a:r>
            <a:endParaRPr lang="en-US" sz="2400" i="1" dirty="0"/>
          </a:p>
          <a:p>
            <a:r>
              <a:rPr lang="en-US" sz="2400" i="1" dirty="0"/>
              <a:t>     P</a:t>
            </a:r>
            <a:r>
              <a:rPr lang="en-US" sz="2400" dirty="0"/>
              <a:t>-dimensional data space, where the dimensions (or axes) are defined </a:t>
            </a:r>
          </a:p>
          <a:p>
            <a:r>
              <a:rPr lang="en-US" sz="2400" dirty="0"/>
              <a:t>     by the variables of interest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02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9023" y="1489490"/>
            <a:ext cx="10314777" cy="472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1)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learn the appropriate application of ordination, clustering, and discrimination techniques for different multivariate data structures and questions,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2)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learn how to manipulate, and analyze multivariate data in R,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3)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learn how to interpret and present results from multivariate analysis through figures and text, and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4)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learn how to use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RMarkdown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beginner’s Git to promote reproducible computational science.</a:t>
            </a:r>
          </a:p>
        </p:txBody>
      </p:sp>
    </p:spTree>
    <p:extLst>
      <p:ext uri="{BB962C8B-B14F-4D97-AF65-F5344CB8AC3E}">
        <p14:creationId xmlns:p14="http://schemas.microsoft.com/office/powerpoint/2010/main" val="237249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7D86-CEFD-56BF-189A-B64A213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042C-10F9-516E-7D7F-8B1A306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Multivariate Statistics</a:t>
            </a:r>
          </a:p>
          <a:p>
            <a:r>
              <a:rPr lang="en-US" b="1" dirty="0"/>
              <a:t>Syllabus / Logistics</a:t>
            </a:r>
          </a:p>
          <a:p>
            <a:r>
              <a:rPr lang="en-US" dirty="0"/>
              <a:t>Community Guidelines</a:t>
            </a:r>
          </a:p>
          <a:p>
            <a:r>
              <a:rPr lang="en-US" dirty="0"/>
              <a:t>To do for Friday’s Lab</a:t>
            </a:r>
          </a:p>
        </p:txBody>
      </p:sp>
    </p:spTree>
    <p:extLst>
      <p:ext uri="{BB962C8B-B14F-4D97-AF65-F5344CB8AC3E}">
        <p14:creationId xmlns:p14="http://schemas.microsoft.com/office/powerpoint/2010/main" val="260639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A5E6-5F97-0016-456A-2172649E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31" y="23210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Community Guidelines </a:t>
            </a:r>
            <a:r>
              <a:rPr lang="en-US" sz="4000" dirty="0"/>
              <a:t>http://tinyurl.com/WLE650communityguidelines2024</a:t>
            </a: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1C913D6-60CF-B6FD-D052-2596CAC9B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1" y="386623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1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7D86-CEFD-56BF-189A-B64A213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042C-10F9-516E-7D7F-8B1A306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Multivariate Statistics</a:t>
            </a:r>
          </a:p>
          <a:p>
            <a:r>
              <a:rPr lang="en-US" dirty="0"/>
              <a:t>Syllabus / Logistics</a:t>
            </a:r>
          </a:p>
          <a:p>
            <a:r>
              <a:rPr lang="en-US" dirty="0"/>
              <a:t>Community Guidelines</a:t>
            </a:r>
          </a:p>
          <a:p>
            <a:r>
              <a:rPr lang="en-US" b="1" dirty="0"/>
              <a:t>To do for Friday’s Lab</a:t>
            </a:r>
          </a:p>
        </p:txBody>
      </p:sp>
    </p:spTree>
    <p:extLst>
      <p:ext uri="{BB962C8B-B14F-4D97-AF65-F5344CB8AC3E}">
        <p14:creationId xmlns:p14="http://schemas.microsoft.com/office/powerpoint/2010/main" val="182400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Started… Lab this Friday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302" y="2305639"/>
            <a:ext cx="100143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 Markdown for reproducible analyses and GitHub for accessing course code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Loading, organizing, and managing multivariate data in </a:t>
            </a:r>
            <a:r>
              <a:rPr lang="en-US" sz="2400" i="1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229" y="4102087"/>
            <a:ext cx="22669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45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60A5-3744-DC86-98E5-A3D36003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Before Friday’s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109F5-29AC-5DC5-3E16-352CF66C7F4F}"/>
              </a:ext>
            </a:extLst>
          </p:cNvPr>
          <p:cNvSpPr txBox="1"/>
          <p:nvPr/>
        </p:nvSpPr>
        <p:spPr>
          <a:xfrm>
            <a:off x="97796" y="2034173"/>
            <a:ext cx="11579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Bring you own data set to work with. Upload it to our course Google Drive into the student datasets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Fill out poll for Computational Learning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Sign up for and begin contributing to Piazza.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Links to Google drive, poll, and Piazza are on the Course Resources section of our class Brightspace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5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0438-445B-B053-FC16-BF0F26A1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shout out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2EB7-F420-1AB7-6670-4E48B468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Dr. Kevin </a:t>
            </a:r>
            <a:r>
              <a:rPr lang="en-US" dirty="0" err="1"/>
              <a:t>McGarigal</a:t>
            </a:r>
            <a:r>
              <a:rPr lang="en-US" dirty="0"/>
              <a:t>					Dr. Ben </a:t>
            </a:r>
            <a:r>
              <a:rPr lang="en-US" dirty="0" err="1"/>
              <a:t>Baiser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UMass Amherst						U Florida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51186-0EFC-AA71-4BFB-D9A79EE6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25" y="3133929"/>
            <a:ext cx="2505075" cy="2800350"/>
          </a:xfrm>
          <a:prstGeom prst="rect">
            <a:avLst/>
          </a:prstGeom>
        </p:spPr>
      </p:pic>
      <p:pic>
        <p:nvPicPr>
          <p:cNvPr id="2052" name="Picture 4" descr="Ben Baiser | Macrosystems Biodiversity">
            <a:extLst>
              <a:ext uri="{FF2B5EF4-FFF2-40B4-BE49-F238E27FC236}">
                <a16:creationId xmlns:a16="http://schemas.microsoft.com/office/drawing/2014/main" id="{6DDDB6F8-EA28-33D6-8BAC-1AC72528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394" y="3066465"/>
            <a:ext cx="2867814" cy="28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9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</a:t>
            </a:r>
            <a:r>
              <a:rPr lang="en-US" b="1" dirty="0"/>
              <a:t>multivariate </a:t>
            </a:r>
            <a:r>
              <a:rPr lang="en-US" dirty="0"/>
              <a:t>data?</a:t>
            </a:r>
          </a:p>
        </p:txBody>
      </p:sp>
    </p:spTree>
    <p:extLst>
      <p:ext uri="{BB962C8B-B14F-4D97-AF65-F5344CB8AC3E}">
        <p14:creationId xmlns:p14="http://schemas.microsoft.com/office/powerpoint/2010/main" val="39515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</a:t>
            </a:r>
            <a:r>
              <a:rPr lang="en-US" b="1" dirty="0"/>
              <a:t>multivariate </a:t>
            </a:r>
            <a:r>
              <a:rPr lang="en-US" dirty="0"/>
              <a:t>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6132" y="2962275"/>
            <a:ext cx="971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Multiple response variables are recorded for each unit (sample)</a:t>
            </a:r>
          </a:p>
        </p:txBody>
      </p:sp>
    </p:spTree>
    <p:extLst>
      <p:ext uri="{BB962C8B-B14F-4D97-AF65-F5344CB8AC3E}">
        <p14:creationId xmlns:p14="http://schemas.microsoft.com/office/powerpoint/2010/main" val="260162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 examples ?</a:t>
            </a:r>
          </a:p>
        </p:txBody>
      </p:sp>
    </p:spTree>
    <p:extLst>
      <p:ext uri="{BB962C8B-B14F-4D97-AF65-F5344CB8AC3E}">
        <p14:creationId xmlns:p14="http://schemas.microsoft.com/office/powerpoint/2010/main" val="240767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 example #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0219" y="1968539"/>
            <a:ext cx="652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Morphological measures of an individual specimen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6795" y="5518466"/>
            <a:ext cx="395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Photo Credit – </a:t>
            </a:r>
            <a:r>
              <a:rPr lang="en-US" sz="1200" dirty="0" err="1"/>
              <a:t>Pigot</a:t>
            </a:r>
            <a:r>
              <a:rPr lang="en-US" sz="1200" dirty="0"/>
              <a:t> et al. (2020) </a:t>
            </a:r>
            <a:r>
              <a:rPr lang="en-US" sz="1200" i="1" dirty="0"/>
              <a:t>Nature Ecology &amp; Evolution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BF7828-3645-7465-31A9-CF353839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19" y="2826026"/>
            <a:ext cx="6096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5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data example #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0717" y="1848683"/>
            <a:ext cx="5299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Water chemistry measurements of a lake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97" y="2638425"/>
            <a:ext cx="4038444" cy="256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227434"/>
            <a:ext cx="3314700" cy="2268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2" y="3733800"/>
            <a:ext cx="2071688" cy="276225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7458075" y="2626679"/>
            <a:ext cx="2067890" cy="1669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25965" y="2026514"/>
            <a:ext cx="156258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Salinity</a:t>
            </a:r>
          </a:p>
          <a:p>
            <a:r>
              <a:rPr lang="en-US" dirty="0"/>
              <a:t>NO</a:t>
            </a:r>
            <a:r>
              <a:rPr lang="en-US" baseline="-25000" dirty="0"/>
              <a:t>3</a:t>
            </a:r>
            <a:r>
              <a:rPr lang="en-US" dirty="0"/>
              <a:t>-N</a:t>
            </a:r>
          </a:p>
        </p:txBody>
      </p:sp>
    </p:spTree>
    <p:extLst>
      <p:ext uri="{BB962C8B-B14F-4D97-AF65-F5344CB8AC3E}">
        <p14:creationId xmlns:p14="http://schemas.microsoft.com/office/powerpoint/2010/main" val="3807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1/1e/Appalachian_Cove_forest_on_Baxter_Creek_Trail_in_Great_Smoky_Mountains_National_P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490537"/>
            <a:ext cx="2625273" cy="19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iriadna.com/desctopwalls/images/max/Fairy-fore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33" y="2490537"/>
            <a:ext cx="3150329" cy="19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pi.ning.com/files/BAcPAB7hbbgUJhF7*v1p7hclSsOj4ZrHCuiHyGyaFZdEVoMmnSEHZbdb5vOSpvSZlDdF79nq5m-acnlyMMoEt0kwoRBq22wU/sunshininginthefores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74" y="2499870"/>
            <a:ext cx="3135396" cy="19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data example #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99257" y="1617849"/>
            <a:ext cx="21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Forest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3041" y="4759637"/>
            <a:ext cx="1980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Canopy height</a:t>
            </a:r>
          </a:p>
          <a:p>
            <a:r>
              <a:rPr lang="en-US" sz="2400" dirty="0"/>
              <a:t>Canopy cover</a:t>
            </a:r>
          </a:p>
          <a:p>
            <a:r>
              <a:rPr lang="en-US" sz="2400" dirty="0"/>
              <a:t>Shrub cover</a:t>
            </a:r>
          </a:p>
          <a:p>
            <a:r>
              <a:rPr lang="en-US" sz="2400" dirty="0"/>
              <a:t>Snag Density</a:t>
            </a:r>
          </a:p>
          <a:p>
            <a:r>
              <a:rPr lang="en-US" sz="2400" dirty="0"/>
              <a:t>DBH</a:t>
            </a:r>
          </a:p>
        </p:txBody>
      </p:sp>
    </p:spTree>
    <p:extLst>
      <p:ext uri="{BB962C8B-B14F-4D97-AF65-F5344CB8AC3E}">
        <p14:creationId xmlns:p14="http://schemas.microsoft.com/office/powerpoint/2010/main" val="31456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960</Words>
  <Application>Microsoft Office PowerPoint</Application>
  <PresentationFormat>Widescreen</PresentationFormat>
  <Paragraphs>331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WLE 650-0002 – Multivariate statistics</vt:lpstr>
      <vt:lpstr>Class outline</vt:lpstr>
      <vt:lpstr>Content shout out </vt:lpstr>
      <vt:lpstr>What are multivariate data?</vt:lpstr>
      <vt:lpstr>What are multivariate data?</vt:lpstr>
      <vt:lpstr>Multivariate data examples ?</vt:lpstr>
      <vt:lpstr>Multivariate data example # 1</vt:lpstr>
      <vt:lpstr>Multivariate data example # 2</vt:lpstr>
      <vt:lpstr>PowerPoint Presentation</vt:lpstr>
      <vt:lpstr>Multivariate data example # 4</vt:lpstr>
      <vt:lpstr>Multivariate Data</vt:lpstr>
      <vt:lpstr>Multivariate Data</vt:lpstr>
      <vt:lpstr>Multivariate Data</vt:lpstr>
      <vt:lpstr>Multivariate Models</vt:lpstr>
      <vt:lpstr>Univariate vs. Multivariate</vt:lpstr>
      <vt:lpstr>Advantages of Multivariate Statistics</vt:lpstr>
      <vt:lpstr>3-D Glasses</vt:lpstr>
      <vt:lpstr>Advantages of Multivariate Statistics</vt:lpstr>
      <vt:lpstr>3-D Glasses</vt:lpstr>
      <vt:lpstr>Multivariate Alphabet Soup!</vt:lpstr>
      <vt:lpstr>Multivariate Statistics Key Points</vt:lpstr>
      <vt:lpstr>Course Goals</vt:lpstr>
      <vt:lpstr>Class outline</vt:lpstr>
      <vt:lpstr>Community Guidelines http://tinyurl.com/WLE650communityguidelines2024</vt:lpstr>
      <vt:lpstr>Class outline</vt:lpstr>
      <vt:lpstr>Getting Started… Lab this Friday</vt:lpstr>
      <vt:lpstr>To Do Before Friday’s Lab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Sydne Record</cp:lastModifiedBy>
  <cp:revision>97</cp:revision>
  <dcterms:created xsi:type="dcterms:W3CDTF">2013-11-07T17:14:13Z</dcterms:created>
  <dcterms:modified xsi:type="dcterms:W3CDTF">2024-01-15T20:41:42Z</dcterms:modified>
</cp:coreProperties>
</file>