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1" r:id="rId2"/>
    <p:sldId id="319" r:id="rId3"/>
    <p:sldId id="258" r:id="rId4"/>
    <p:sldId id="259" r:id="rId5"/>
    <p:sldId id="260" r:id="rId6"/>
    <p:sldId id="261" r:id="rId7"/>
    <p:sldId id="262" r:id="rId8"/>
    <p:sldId id="317" r:id="rId9"/>
    <p:sldId id="263" r:id="rId10"/>
    <p:sldId id="313" r:id="rId11"/>
    <p:sldId id="314" r:id="rId12"/>
    <p:sldId id="264" r:id="rId13"/>
    <p:sldId id="265" r:id="rId14"/>
    <p:sldId id="320" r:id="rId15"/>
    <p:sldId id="266" r:id="rId16"/>
    <p:sldId id="267" r:id="rId17"/>
    <p:sldId id="318" r:id="rId18"/>
    <p:sldId id="294" r:id="rId19"/>
    <p:sldId id="292" r:id="rId20"/>
    <p:sldId id="293" r:id="rId21"/>
    <p:sldId id="295" r:id="rId22"/>
    <p:sldId id="296" r:id="rId23"/>
    <p:sldId id="268" r:id="rId24"/>
    <p:sldId id="269" r:id="rId25"/>
    <p:sldId id="270" r:id="rId26"/>
    <p:sldId id="316" r:id="rId27"/>
    <p:sldId id="271" r:id="rId28"/>
    <p:sldId id="298" r:id="rId29"/>
    <p:sldId id="315" r:id="rId30"/>
    <p:sldId id="272" r:id="rId31"/>
    <p:sldId id="273" r:id="rId32"/>
    <p:sldId id="322" r:id="rId33"/>
    <p:sldId id="290" r:id="rId34"/>
    <p:sldId id="309" r:id="rId35"/>
    <p:sldId id="310" r:id="rId36"/>
    <p:sldId id="3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3791" autoAdjust="0"/>
  </p:normalViewPr>
  <p:slideViewPr>
    <p:cSldViewPr snapToGrid="0" showGuides="1">
      <p:cViewPr varScale="1">
        <p:scale>
          <a:sx n="69" d="100"/>
          <a:sy n="69" d="100"/>
        </p:scale>
        <p:origin x="109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Sophie Katz" userId="a7251173-ffff-48fd-9c7a-7a354409a99c" providerId="ADAL" clId="{FC82D973-CFD8-4F22-B8FB-168A7D9C65A9}"/>
    <pc:docChg chg="custSel modSld">
      <pc:chgData name="Lara Sophie Katz" userId="a7251173-ffff-48fd-9c7a-7a354409a99c" providerId="ADAL" clId="{FC82D973-CFD8-4F22-B8FB-168A7D9C65A9}" dt="2024-02-07T14:18:33.810" v="374" actId="20577"/>
      <pc:docMkLst>
        <pc:docMk/>
      </pc:docMkLst>
      <pc:sldChg chg="modSp mod">
        <pc:chgData name="Lara Sophie Katz" userId="a7251173-ffff-48fd-9c7a-7a354409a99c" providerId="ADAL" clId="{FC82D973-CFD8-4F22-B8FB-168A7D9C65A9}" dt="2024-02-07T14:04:43.201" v="83" actId="113"/>
        <pc:sldMkLst>
          <pc:docMk/>
          <pc:sldMk cId="3268112708" sldId="259"/>
        </pc:sldMkLst>
        <pc:spChg chg="mod">
          <ac:chgData name="Lara Sophie Katz" userId="a7251173-ffff-48fd-9c7a-7a354409a99c" providerId="ADAL" clId="{FC82D973-CFD8-4F22-B8FB-168A7D9C65A9}" dt="2024-02-07T14:04:43.201" v="83" actId="113"/>
          <ac:spMkLst>
            <pc:docMk/>
            <pc:sldMk cId="3268112708" sldId="259"/>
            <ac:spMk id="3" creationId="{00000000-0000-0000-0000-000000000000}"/>
          </ac:spMkLst>
        </pc:spChg>
      </pc:sldChg>
      <pc:sldChg chg="modNotesTx">
        <pc:chgData name="Lara Sophie Katz" userId="a7251173-ffff-48fd-9c7a-7a354409a99c" providerId="ADAL" clId="{FC82D973-CFD8-4F22-B8FB-168A7D9C65A9}" dt="2024-02-07T14:18:33.810" v="374" actId="20577"/>
        <pc:sldMkLst>
          <pc:docMk/>
          <pc:sldMk cId="720586521" sldId="266"/>
        </pc:sldMkLst>
      </pc:sldChg>
      <pc:sldChg chg="modNotesTx">
        <pc:chgData name="Lara Sophie Katz" userId="a7251173-ffff-48fd-9c7a-7a354409a99c" providerId="ADAL" clId="{FC82D973-CFD8-4F22-B8FB-168A7D9C65A9}" dt="2024-02-07T14:01:43.153" v="81" actId="20577"/>
        <pc:sldMkLst>
          <pc:docMk/>
          <pc:sldMk cId="654135845" sldId="311"/>
        </pc:sldMkLst>
      </pc:sldChg>
      <pc:sldChg chg="modNotesTx">
        <pc:chgData name="Lara Sophie Katz" userId="a7251173-ffff-48fd-9c7a-7a354409a99c" providerId="ADAL" clId="{FC82D973-CFD8-4F22-B8FB-168A7D9C65A9}" dt="2024-02-07T14:10:34.282" v="162" actId="20577"/>
        <pc:sldMkLst>
          <pc:docMk/>
          <pc:sldMk cId="3854202520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BFE9-E0C5-427B-9EE4-2FF2DCB26A8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D344-DC25-4CF9-A2E1-760F4FE0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really clear if you aren’t meeting the assumptions of a particular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4D344-DC25-4CF9-A2E1-760F4FE0C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4D344-DC25-4CF9-A2E1-760F4FE0C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limited by how many axes you can include in future model like an SDM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4D344-DC25-4CF9-A2E1-760F4FE0C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Parametric statistics: assumptions of normality, homogeneity of variance</a:t>
            </a:r>
          </a:p>
          <a:p>
            <a:r>
              <a:rPr lang="en-US" dirty="0"/>
              <a:t>Non-parametric stats: based on ranking observations based on similarity or dissimilarity, no assumptions of 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4D344-DC25-4CF9-A2E1-760F4FE0C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909-4F2B-452F-9442-042D032816E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../clipboard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9994"/>
            <a:ext cx="9144000" cy="2387600"/>
          </a:xfrm>
        </p:spPr>
        <p:txBody>
          <a:bodyPr/>
          <a:lstStyle/>
          <a:p>
            <a:r>
              <a:rPr lang="en-US" dirty="0"/>
              <a:t>Ordination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669"/>
            <a:ext cx="9144000" cy="1655762"/>
          </a:xfrm>
        </p:spPr>
        <p:txBody>
          <a:bodyPr/>
          <a:lstStyle/>
          <a:p>
            <a:r>
              <a:rPr lang="en-US" dirty="0"/>
              <a:t>Principal Coordinates Analysis (PCoA), Non-Metric Multidimensional Scaling (NMDS), and Correspondence Analysis (CA)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" y="451413"/>
            <a:ext cx="2836789" cy="248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3"/>
          <a:stretch/>
        </p:blipFill>
        <p:spPr>
          <a:xfrm>
            <a:off x="8278036" y="451413"/>
            <a:ext cx="2727016" cy="2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6" y="1143657"/>
            <a:ext cx="5671592" cy="56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3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- variance explained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33800" y="1752600"/>
          <a:ext cx="4686300" cy="197739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r>
                        <a:rPr lang="en-US" sz="1800" b="1" u="none" strike="noStrike" baseline="0" dirty="0">
                          <a:effectLst/>
                        </a:rPr>
                        <a:t> of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  <a:r>
                        <a:rPr lang="en-US" sz="1800" b="1" u="none" strike="noStrike" baseline="0" dirty="0">
                          <a:effectLst/>
                        </a:rPr>
                        <a:t>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PCoA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0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4175" y="261939"/>
            <a:ext cx="6343650" cy="6334125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776" y="2883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60" y="2511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42" y="293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014" y="2889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540" y="2505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060" y="134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96" y="3579"/>
              <a:ext cx="264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24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52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80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08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53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94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22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865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93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21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449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58" y="945"/>
              <a:ext cx="0" cy="21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398" y="3057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398" y="2529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398" y="2001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398" y="1473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398" y="945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 rot="16200000">
              <a:off x="1225" y="299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1241" y="2471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4" name="Rectangle 33"/>
            <p:cNvSpPr>
              <a:spLocks noChangeArrowheads="1"/>
            </p:cNvSpPr>
            <p:nvPr/>
          </p:nvSpPr>
          <p:spPr bwMode="auto">
            <a:xfrm rot="16200000">
              <a:off x="1241" y="194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5" name="Rectangle 34"/>
            <p:cNvSpPr>
              <a:spLocks noChangeArrowheads="1"/>
            </p:cNvSpPr>
            <p:nvPr/>
          </p:nvSpPr>
          <p:spPr bwMode="auto">
            <a:xfrm rot="16200000">
              <a:off x="1241" y="1414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Rectangle 35"/>
            <p:cNvSpPr>
              <a:spLocks noChangeArrowheads="1"/>
            </p:cNvSpPr>
            <p:nvPr/>
          </p:nvSpPr>
          <p:spPr bwMode="auto">
            <a:xfrm rot="16200000">
              <a:off x="1241" y="886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8" name="Rectangle 36"/>
            <p:cNvSpPr>
              <a:spLocks noChangeArrowheads="1"/>
            </p:cNvSpPr>
            <p:nvPr/>
          </p:nvSpPr>
          <p:spPr bwMode="auto">
            <a:xfrm>
              <a:off x="1458" y="741"/>
              <a:ext cx="3132" cy="2838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" name="Rectangle 38"/>
            <p:cNvSpPr>
              <a:spLocks noChangeArrowheads="1"/>
            </p:cNvSpPr>
            <p:nvPr/>
          </p:nvSpPr>
          <p:spPr bwMode="auto">
            <a:xfrm rot="16200000">
              <a:off x="-35" y="1840"/>
              <a:ext cx="2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2 (22%)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1" name="Rectangle 39"/>
            <p:cNvSpPr>
              <a:spLocks noChangeArrowheads="1"/>
            </p:cNvSpPr>
            <p:nvPr/>
          </p:nvSpPr>
          <p:spPr bwMode="auto">
            <a:xfrm>
              <a:off x="1854" y="2853"/>
              <a:ext cx="3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Kauai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2" name="Rectangle 40"/>
            <p:cNvSpPr>
              <a:spLocks noChangeArrowheads="1"/>
            </p:cNvSpPr>
            <p:nvPr/>
          </p:nvSpPr>
          <p:spPr bwMode="auto">
            <a:xfrm>
              <a:off x="1968" y="2448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Oahu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41"/>
            <p:cNvSpPr>
              <a:spLocks noChangeArrowheads="1"/>
            </p:cNvSpPr>
            <p:nvPr/>
          </p:nvSpPr>
          <p:spPr bwMode="auto">
            <a:xfrm>
              <a:off x="3414" y="2907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Arial" pitchFamily="34" charset="0"/>
                  <a:cs typeface="Arial" pitchFamily="34" charset="0"/>
                </a:rPr>
                <a:t>Molokai</a:t>
              </a:r>
            </a:p>
          </p:txBody>
        </p:sp>
        <p:sp>
          <p:nvSpPr>
            <p:cNvPr id="16394" name="Rectangle 42"/>
            <p:cNvSpPr>
              <a:spLocks noChangeArrowheads="1"/>
            </p:cNvSpPr>
            <p:nvPr/>
          </p:nvSpPr>
          <p:spPr bwMode="auto">
            <a:xfrm>
              <a:off x="4086" y="2859"/>
              <a:ext cx="3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43"/>
            <p:cNvSpPr>
              <a:spLocks noChangeArrowheads="1"/>
            </p:cNvSpPr>
            <p:nvPr/>
          </p:nvSpPr>
          <p:spPr bwMode="auto">
            <a:xfrm>
              <a:off x="3612" y="2475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Maui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Rectangle 44"/>
            <p:cNvSpPr>
              <a:spLocks noChangeArrowheads="1"/>
            </p:cNvSpPr>
            <p:nvPr/>
          </p:nvSpPr>
          <p:spPr bwMode="auto">
            <a:xfrm>
              <a:off x="3138" y="1317"/>
              <a:ext cx="3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Hawaii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7" name="Rectangle 45"/>
            <p:cNvSpPr>
              <a:spLocks noChangeArrowheads="1"/>
            </p:cNvSpPr>
            <p:nvPr/>
          </p:nvSpPr>
          <p:spPr bwMode="auto">
            <a:xfrm>
              <a:off x="1317" y="336"/>
              <a:ext cx="34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Contemporary Hawaiian Islands Avifauna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95193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val 49"/>
          <p:cNvSpPr/>
          <p:nvPr/>
        </p:nvSpPr>
        <p:spPr>
          <a:xfrm rot="1163843">
            <a:off x="2393632" y="1326198"/>
            <a:ext cx="1209676" cy="717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91000" y="3733801"/>
            <a:ext cx="1181100" cy="1279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4968875" y="6272214"/>
            <a:ext cx="3373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Principal coordinate axis 1 (52%)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4175" y="261939"/>
            <a:ext cx="6343650" cy="6334125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776" y="2883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60" y="2511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42" y="293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014" y="2889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540" y="2505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060" y="134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96" y="3579"/>
              <a:ext cx="264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24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52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80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08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53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94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22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865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93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21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449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58" y="945"/>
              <a:ext cx="0" cy="21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398" y="3057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398" y="2529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398" y="2001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398" y="1473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398" y="945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 rot="16200000">
              <a:off x="1225" y="299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1241" y="2471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4" name="Rectangle 33"/>
            <p:cNvSpPr>
              <a:spLocks noChangeArrowheads="1"/>
            </p:cNvSpPr>
            <p:nvPr/>
          </p:nvSpPr>
          <p:spPr bwMode="auto">
            <a:xfrm rot="16200000">
              <a:off x="1241" y="194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5" name="Rectangle 34"/>
            <p:cNvSpPr>
              <a:spLocks noChangeArrowheads="1"/>
            </p:cNvSpPr>
            <p:nvPr/>
          </p:nvSpPr>
          <p:spPr bwMode="auto">
            <a:xfrm rot="16200000">
              <a:off x="1241" y="1414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Rectangle 35"/>
            <p:cNvSpPr>
              <a:spLocks noChangeArrowheads="1"/>
            </p:cNvSpPr>
            <p:nvPr/>
          </p:nvSpPr>
          <p:spPr bwMode="auto">
            <a:xfrm rot="16200000">
              <a:off x="1241" y="886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8" name="Rectangle 36"/>
            <p:cNvSpPr>
              <a:spLocks noChangeArrowheads="1"/>
            </p:cNvSpPr>
            <p:nvPr/>
          </p:nvSpPr>
          <p:spPr bwMode="auto">
            <a:xfrm>
              <a:off x="1458" y="741"/>
              <a:ext cx="3132" cy="2838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9" name="Rectangle 37"/>
            <p:cNvSpPr>
              <a:spLocks noChangeArrowheads="1"/>
            </p:cNvSpPr>
            <p:nvPr/>
          </p:nvSpPr>
          <p:spPr bwMode="auto">
            <a:xfrm>
              <a:off x="2170" y="3951"/>
              <a:ext cx="2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1 (52%)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0" name="Rectangle 38"/>
            <p:cNvSpPr>
              <a:spLocks noChangeArrowheads="1"/>
            </p:cNvSpPr>
            <p:nvPr/>
          </p:nvSpPr>
          <p:spPr bwMode="auto">
            <a:xfrm rot="16200000">
              <a:off x="199" y="2070"/>
              <a:ext cx="16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1" name="Rectangle 39"/>
            <p:cNvSpPr>
              <a:spLocks noChangeArrowheads="1"/>
            </p:cNvSpPr>
            <p:nvPr/>
          </p:nvSpPr>
          <p:spPr bwMode="auto">
            <a:xfrm>
              <a:off x="1854" y="2853"/>
              <a:ext cx="3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Kauai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2" name="Rectangle 40"/>
            <p:cNvSpPr>
              <a:spLocks noChangeArrowheads="1"/>
            </p:cNvSpPr>
            <p:nvPr/>
          </p:nvSpPr>
          <p:spPr bwMode="auto">
            <a:xfrm>
              <a:off x="1968" y="2448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Oahu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41"/>
            <p:cNvSpPr>
              <a:spLocks noChangeArrowheads="1"/>
            </p:cNvSpPr>
            <p:nvPr/>
          </p:nvSpPr>
          <p:spPr bwMode="auto">
            <a:xfrm>
              <a:off x="3414" y="2907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Arial" pitchFamily="34" charset="0"/>
                  <a:cs typeface="Arial" pitchFamily="34" charset="0"/>
                </a:rPr>
                <a:t>Molokai</a:t>
              </a:r>
            </a:p>
          </p:txBody>
        </p:sp>
        <p:sp>
          <p:nvSpPr>
            <p:cNvPr id="16394" name="Rectangle 42"/>
            <p:cNvSpPr>
              <a:spLocks noChangeArrowheads="1"/>
            </p:cNvSpPr>
            <p:nvPr/>
          </p:nvSpPr>
          <p:spPr bwMode="auto">
            <a:xfrm>
              <a:off x="4086" y="2859"/>
              <a:ext cx="3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43"/>
            <p:cNvSpPr>
              <a:spLocks noChangeArrowheads="1"/>
            </p:cNvSpPr>
            <p:nvPr/>
          </p:nvSpPr>
          <p:spPr bwMode="auto">
            <a:xfrm>
              <a:off x="3612" y="2475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Maui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Rectangle 44"/>
            <p:cNvSpPr>
              <a:spLocks noChangeArrowheads="1"/>
            </p:cNvSpPr>
            <p:nvPr/>
          </p:nvSpPr>
          <p:spPr bwMode="auto">
            <a:xfrm>
              <a:off x="3138" y="1317"/>
              <a:ext cx="3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Hawaii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7" name="Rectangle 45"/>
            <p:cNvSpPr>
              <a:spLocks noChangeArrowheads="1"/>
            </p:cNvSpPr>
            <p:nvPr/>
          </p:nvSpPr>
          <p:spPr bwMode="auto">
            <a:xfrm>
              <a:off x="1317" y="336"/>
              <a:ext cx="34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Contemporary Hawaiian Islands Avifauna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902041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9" name="Oval 16398"/>
          <p:cNvSpPr/>
          <p:nvPr/>
        </p:nvSpPr>
        <p:spPr>
          <a:xfrm>
            <a:off x="6629401" y="3733801"/>
            <a:ext cx="20955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95676" y="1636714"/>
            <a:ext cx="1038225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0B5-621A-2B33-C23C-E1EA2C3A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2144-E7C9-D71B-25BF-018B55A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II</a:t>
            </a:r>
          </a:p>
          <a:p>
            <a:pPr lvl="1"/>
            <a:r>
              <a:rPr lang="en-US" dirty="0"/>
              <a:t>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Nonmetric multidimensional scaling (NMDS)</a:t>
            </a:r>
          </a:p>
          <a:p>
            <a:pPr lvl="1"/>
            <a:r>
              <a:rPr lang="en-US" dirty="0"/>
              <a:t>Overview of ordination approaches with brief mention of Correspondence Analysis</a:t>
            </a:r>
          </a:p>
          <a:p>
            <a:r>
              <a:rPr lang="en-US" dirty="0"/>
              <a:t>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423285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Non-Metric Multidimensional Scaling</a:t>
            </a:r>
            <a:br>
              <a:rPr lang="en-US" dirty="0"/>
            </a:br>
            <a:r>
              <a:rPr lang="en-US" dirty="0"/>
              <a:t>(NMDS)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855708"/>
            <a:ext cx="92000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Main goal is to place </a:t>
            </a:r>
            <a:r>
              <a:rPr lang="en-US" sz="2400" b="1" dirty="0"/>
              <a:t>similar</a:t>
            </a:r>
            <a:r>
              <a:rPr lang="en-US" sz="2400" dirty="0"/>
              <a:t> observations close </a:t>
            </a:r>
            <a:r>
              <a:rPr lang="en-US" sz="2400" b="1" dirty="0"/>
              <a:t>together </a:t>
            </a:r>
            <a:r>
              <a:rPr lang="en-US" sz="2400" dirty="0"/>
              <a:t>and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dissimilar</a:t>
            </a:r>
            <a:r>
              <a:rPr lang="en-US" sz="2400" dirty="0"/>
              <a:t> items far </a:t>
            </a:r>
            <a:r>
              <a:rPr lang="en-US" sz="2400" b="1" dirty="0"/>
              <a:t>apart</a:t>
            </a:r>
            <a:r>
              <a:rPr lang="en-US" sz="2400" dirty="0"/>
              <a:t> in ordination space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Does not assume linear relationship </a:t>
            </a:r>
            <a:r>
              <a:rPr lang="en-US" sz="2400" dirty="0"/>
              <a:t>between dissimilarities and axes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Only </a:t>
            </a:r>
            <a:r>
              <a:rPr lang="en-US" sz="2400" b="1" dirty="0"/>
              <a:t>preserves rank order </a:t>
            </a:r>
            <a:r>
              <a:rPr lang="en-US" sz="2400" dirty="0"/>
              <a:t>of original dissimilarities or distances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Can take any dissimilarity or distance measure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Illustrates </a:t>
            </a:r>
            <a:r>
              <a:rPr lang="en-US" sz="2400" b="1" dirty="0"/>
              <a:t>relatedness</a:t>
            </a:r>
            <a:r>
              <a:rPr lang="en-US" sz="2400" dirty="0"/>
              <a:t> among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72058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3338" y="1547337"/>
            <a:ext cx="8905323" cy="5521896"/>
            <a:chOff x="838200" y="1547336"/>
            <a:chExt cx="8905323" cy="5521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Calculate a distance or dissimilarity matrix from the data (D)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b="1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Choose number of dimensions (axes) </a:t>
                  </a:r>
                  <a:r>
                    <a:rPr lang="en-US" sz="2400" b="1" i="1" dirty="0"/>
                    <a:t>n</a:t>
                  </a:r>
                  <a:r>
                    <a:rPr lang="en-US" sz="2400" b="1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Initialize the ordination by placing </a:t>
                  </a:r>
                  <a:r>
                    <a:rPr lang="en-US" sz="2400" b="1" i="1" dirty="0"/>
                    <a:t>m</a:t>
                  </a:r>
                  <a:r>
                    <a:rPr lang="en-US" sz="2400" b="1" dirty="0"/>
                    <a:t> observations in the </a:t>
                  </a:r>
                </a:p>
                <a:p>
                  <a:r>
                    <a:rPr lang="en-US" sz="2400" b="1" dirty="0"/>
                    <a:t>     </a:t>
                  </a:r>
                  <a:r>
                    <a:rPr lang="en-US" sz="2400" b="1" i="1" dirty="0"/>
                    <a:t>n</a:t>
                  </a:r>
                  <a:r>
                    <a:rPr lang="en-US" sz="2400" b="1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200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75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5028" y="135810"/>
            <a:ext cx="6161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Initial Locations (Random)</a:t>
            </a:r>
          </a:p>
        </p:txBody>
      </p:sp>
    </p:spTree>
    <p:extLst>
      <p:ext uri="{BB962C8B-B14F-4D97-AF65-F5344CB8AC3E}">
        <p14:creationId xmlns:p14="http://schemas.microsoft.com/office/powerpoint/2010/main" val="368175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3338" y="1537812"/>
            <a:ext cx="8905323" cy="5521896"/>
            <a:chOff x="838200" y="1547336"/>
            <a:chExt cx="8905323" cy="5521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distance or dissimilarity matrix from the data (D)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Choose number of dimensions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b="1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and ranks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581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28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38725" y="3501933"/>
            <a:ext cx="1314450" cy="39379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72125" y="2788938"/>
            <a:ext cx="857250" cy="1040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86487" y="2207419"/>
            <a:ext cx="333375" cy="15549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00663" y="1949997"/>
            <a:ext cx="1128711" cy="1812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48224" y="2005012"/>
            <a:ext cx="296182" cy="12822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5878" y="2829673"/>
            <a:ext cx="479990" cy="4576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550240" y="2125873"/>
            <a:ext cx="479990" cy="4576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10245" y="1853501"/>
            <a:ext cx="554773" cy="1515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3177" y="123085"/>
                <a:ext cx="11014105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+mj-lt"/>
                  </a:rPr>
                  <a:t>Measure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400" dirty="0">
                    <a:latin typeface="+mj-lt"/>
                  </a:rPr>
                  <a:t>)Between Initial Locations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7" y="123085"/>
                <a:ext cx="11014105" cy="823944"/>
              </a:xfrm>
              <a:prstGeom prst="rect">
                <a:avLst/>
              </a:prstGeom>
              <a:blipFill rotWithShape="0">
                <a:blip r:embed="rId3"/>
                <a:stretch>
                  <a:fillRect l="-2269" t="-14074" r="-127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6437964" y="2856186"/>
            <a:ext cx="1200452" cy="11575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550421" y="2593026"/>
                <a:ext cx="60266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21" y="2593026"/>
                <a:ext cx="602665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1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0B5-621A-2B33-C23C-E1EA2C3A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2144-E7C9-D71B-25BF-018B55A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II</a:t>
            </a:r>
          </a:p>
          <a:p>
            <a:pPr lvl="1"/>
            <a:r>
              <a:rPr lang="en-US" dirty="0"/>
              <a:t>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Nonmetric multidimensional scaling (NMDS)</a:t>
            </a:r>
          </a:p>
          <a:p>
            <a:pPr lvl="1"/>
            <a:r>
              <a:rPr lang="en-US" dirty="0"/>
              <a:t>Overview of ordination approaches with brief mention of Correspondence Analysis</a:t>
            </a:r>
          </a:p>
          <a:p>
            <a:r>
              <a:rPr lang="en-US" dirty="0"/>
              <a:t>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340350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71550" y="63399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Calculate New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Rank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1550" y="63399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2253"/>
              </p:ext>
            </p:extLst>
          </p:nvPr>
        </p:nvGraphicFramePr>
        <p:xfrm>
          <a:off x="579700" y="1908378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7716"/>
              </p:ext>
            </p:extLst>
          </p:nvPr>
        </p:nvGraphicFramePr>
        <p:xfrm>
          <a:off x="6646763" y="1887157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97579"/>
              </p:ext>
            </p:extLst>
          </p:nvPr>
        </p:nvGraphicFramePr>
        <p:xfrm>
          <a:off x="604779" y="4468313"/>
          <a:ext cx="4942116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63376"/>
              </p:ext>
            </p:extLst>
          </p:nvPr>
        </p:nvGraphicFramePr>
        <p:xfrm>
          <a:off x="6752865" y="4458666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8329" y="1388962"/>
            <a:ext cx="23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</a:t>
            </a:r>
            <a:r>
              <a:rPr lang="en-US" b="1" dirty="0"/>
              <a:t>D</a:t>
            </a:r>
            <a:r>
              <a:rPr lang="en-US" dirty="0"/>
              <a:t> containing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4369" y="1388962"/>
                <a:ext cx="246246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Matrix </a:t>
                </a:r>
                <a:r>
                  <a:rPr lang="en-US" b="1" dirty="0"/>
                  <a:t>D*</a:t>
                </a:r>
                <a:r>
                  <a:rPr lang="en-US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69" y="1388962"/>
                <a:ext cx="2462469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19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2685327" y="3796496"/>
            <a:ext cx="625032" cy="428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5603" y="3796496"/>
            <a:ext cx="625032" cy="428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263" y="385542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dissimilarities</a:t>
            </a:r>
          </a:p>
        </p:txBody>
      </p:sp>
    </p:spTree>
    <p:extLst>
      <p:ext uri="{BB962C8B-B14F-4D97-AF65-F5344CB8AC3E}">
        <p14:creationId xmlns:p14="http://schemas.microsoft.com/office/powerpoint/2010/main" val="265818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3338" y="1509237"/>
            <a:ext cx="8905323" cy="5516638"/>
            <a:chOff x="838200" y="1547336"/>
            <a:chExt cx="8905323" cy="5516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16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</a:t>
                  </a:r>
                  <a:r>
                    <a:rPr lang="en-US" sz="2400" b="1" dirty="0"/>
                    <a:t>distance</a:t>
                  </a:r>
                  <a:r>
                    <a:rPr lang="en-US" sz="2400" dirty="0"/>
                    <a:t> or </a:t>
                  </a:r>
                  <a:r>
                    <a:rPr lang="en-US" sz="2400" b="1" dirty="0"/>
                    <a:t>dissimilarity</a:t>
                  </a:r>
                  <a:r>
                    <a:rPr lang="en-US" sz="2400" dirty="0"/>
                    <a:t> matrix from the data (</a:t>
                  </a:r>
                  <a:r>
                    <a:rPr lang="en-US" sz="2400" b="1" dirty="0"/>
                    <a:t>D</a:t>
                  </a:r>
                  <a:r>
                    <a:rPr lang="en-US" sz="2400" dirty="0"/>
                    <a:t>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Choose number of dimensions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b="1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on </a:t>
                  </a:r>
                  <a:r>
                    <a:rPr lang="en-US" sz="2400" b="1" i="1" dirty="0" err="1"/>
                    <a:t>d</a:t>
                  </a:r>
                  <a:r>
                    <a:rPr lang="en-US" sz="3200" b="1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b="1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="1" baseline="-25000" dirty="0">
                      <a:ea typeface="Cambria Math" pitchFamily="18" charset="0"/>
                    </a:rPr>
                    <a:t> </a:t>
                  </a:r>
                  <a:r>
                    <a:rPr lang="en-US" sz="2400" b="1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b="1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sz="2400" b="1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166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1105" r="-1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743825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/>
                  <a:cs typeface="Times New Roman"/>
                </a:rPr>
                <a:t>˄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63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 Regression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98083"/>
                  </p:ext>
                </p:extLst>
              </p:nvPr>
            </p:nvGraphicFramePr>
            <p:xfrm>
              <a:off x="4688023" y="1776413"/>
              <a:ext cx="3074852" cy="35369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606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3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71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23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23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1" u="none" strike="noStrike" dirty="0" err="1">
                              <a:effectLst/>
                            </a:rPr>
                            <a:t>i,j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1" dirty="0">
                                        <a:latin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/>
                            <a:t>d</a:t>
                          </a:r>
                          <a:r>
                            <a:rPr lang="en-US" sz="1800" b="1" baseline="-25000" dirty="0" err="1"/>
                            <a:t>ij</a:t>
                          </a:r>
                          <a:endParaRPr lang="en-US" sz="1800" b="1" baseline="-25000" dirty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Rank</a:t>
                          </a:r>
                        </a:p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1" dirty="0">
                                        <a:latin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-25000" dirty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/>
                            <a:t>Rankd</a:t>
                          </a:r>
                          <a:r>
                            <a:rPr lang="en-US" sz="1800" b="1" baseline="-25000" dirty="0" err="1"/>
                            <a:t>ij</a:t>
                          </a:r>
                          <a:endParaRPr lang="en-US" sz="1800" b="1" baseline="-25000" dirty="0"/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A,B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0.45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0.178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0.195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D,E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0.214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98083"/>
                  </p:ext>
                </p:extLst>
              </p:nvPr>
            </p:nvGraphicFramePr>
            <p:xfrm>
              <a:off x="4688023" y="1776413"/>
              <a:ext cx="3074852" cy="35369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60657"/>
                    <a:gridCol w="572337"/>
                    <a:gridCol w="797184"/>
                    <a:gridCol w="572337"/>
                    <a:gridCol w="572337"/>
                  </a:tblGrid>
                  <a:tr h="58420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1" u="none" strike="noStrike" dirty="0" err="1" smtClean="0">
                              <a:effectLst/>
                            </a:rPr>
                            <a:t>i,j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100000" t="-11458" r="-341489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339362" t="-11458" r="-102128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Rankd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A,B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0.195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D,E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0.214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09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695576" y="0"/>
            <a:ext cx="6753225" cy="6743700"/>
            <a:chOff x="882" y="0"/>
            <a:chExt cx="4254" cy="424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2" y="0"/>
              <a:ext cx="4254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597" y="3328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674" y="350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57" y="327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083" y="343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89" y="334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128" y="3488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172" y="350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179" y="350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243" y="313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19" y="3245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64" y="318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389" y="3213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402" y="3188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428" y="313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92" y="336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524" y="329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543" y="309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607" y="270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633" y="2517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734" y="2792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747" y="2926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754" y="295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2805" y="2817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837" y="3105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856" y="2229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926" y="208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2996" y="2274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035" y="2408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035" y="224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213" y="235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309" y="239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3335" y="242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3367" y="2178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3463" y="224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3494" y="2332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520" y="2134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26" y="2293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539" y="2376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3558" y="223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3558" y="2357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3590" y="2242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3616" y="2389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3641" y="2479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648" y="226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3718" y="207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3718" y="206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3744" y="198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3744" y="221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3750" y="1936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3750" y="2268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3795" y="221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3795" y="217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3865" y="199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3871" y="200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3897" y="205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3916" y="212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3980" y="153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3993" y="145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4050" y="1693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4140" y="1239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4210" y="130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4229" y="1156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274" y="107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4312" y="108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4523" y="102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4689" y="70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712" y="3635"/>
              <a:ext cx="3041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1712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2147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581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3015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3450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3884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4318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4753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620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2055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2489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2923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358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792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0.7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4226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0.8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4661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0.9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 flipV="1">
              <a:off x="1495" y="786"/>
              <a:ext cx="0" cy="240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 flipH="1">
              <a:off x="1431" y="3194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 flipH="1">
              <a:off x="1431" y="2709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431" y="2229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H="1">
              <a:off x="1431" y="1750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H="1">
              <a:off x="1431" y="1265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H="1">
              <a:off x="1431" y="786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 rot="16200000">
              <a:off x="1263" y="3130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 rot="16200000">
              <a:off x="1263" y="264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 rot="16200000">
              <a:off x="1263" y="216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 rot="16200000">
              <a:off x="1263" y="168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 rot="16200000">
              <a:off x="1263" y="1200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 rot="16200000">
              <a:off x="1263" y="721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1495" y="613"/>
              <a:ext cx="3334" cy="3022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632" y="4031"/>
              <a:ext cx="1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Observed Dissimilarity (</a:t>
              </a:r>
              <a:r>
                <a:rPr lang="en-US" sz="1600" i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400" i="1" baseline="-250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ij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3"/>
                <p:cNvSpPr>
                  <a:spLocks noChangeArrowheads="1"/>
                </p:cNvSpPr>
                <p:nvPr/>
              </p:nvSpPr>
              <p:spPr bwMode="auto">
                <a:xfrm rot="16200000">
                  <a:off x="462" y="2026"/>
                  <a:ext cx="1262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Ordination Distance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3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462" y="2026"/>
                  <a:ext cx="1262" cy="1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082" t="-4863" r="-26531" b="-54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617" y="722"/>
              <a:ext cx="3091" cy="2721"/>
            </a:xfrm>
            <a:custGeom>
              <a:avLst/>
              <a:gdLst>
                <a:gd name="T0" fmla="*/ 12 w 484"/>
                <a:gd name="T1" fmla="*/ 426 h 426"/>
                <a:gd name="T2" fmla="*/ 25 w 484"/>
                <a:gd name="T3" fmla="*/ 426 h 426"/>
                <a:gd name="T4" fmla="*/ 77 w 484"/>
                <a:gd name="T5" fmla="*/ 426 h 426"/>
                <a:gd name="T6" fmla="*/ 83 w 484"/>
                <a:gd name="T7" fmla="*/ 426 h 426"/>
                <a:gd name="T8" fmla="*/ 91 w 484"/>
                <a:gd name="T9" fmla="*/ 426 h 426"/>
                <a:gd name="T10" fmla="*/ 101 w 484"/>
                <a:gd name="T11" fmla="*/ 394 h 426"/>
                <a:gd name="T12" fmla="*/ 120 w 484"/>
                <a:gd name="T13" fmla="*/ 394 h 426"/>
                <a:gd name="T14" fmla="*/ 124 w 484"/>
                <a:gd name="T15" fmla="*/ 394 h 426"/>
                <a:gd name="T16" fmla="*/ 130 w 484"/>
                <a:gd name="T17" fmla="*/ 394 h 426"/>
                <a:gd name="T18" fmla="*/ 140 w 484"/>
                <a:gd name="T19" fmla="*/ 394 h 426"/>
                <a:gd name="T20" fmla="*/ 148 w 484"/>
                <a:gd name="T21" fmla="*/ 374 h 426"/>
                <a:gd name="T22" fmla="*/ 158 w 484"/>
                <a:gd name="T23" fmla="*/ 333 h 426"/>
                <a:gd name="T24" fmla="*/ 178 w 484"/>
                <a:gd name="T25" fmla="*/ 333 h 426"/>
                <a:gd name="T26" fmla="*/ 180 w 484"/>
                <a:gd name="T27" fmla="*/ 333 h 426"/>
                <a:gd name="T28" fmla="*/ 189 w 484"/>
                <a:gd name="T29" fmla="*/ 333 h 426"/>
                <a:gd name="T30" fmla="*/ 194 w 484"/>
                <a:gd name="T31" fmla="*/ 250 h 426"/>
                <a:gd name="T32" fmla="*/ 208 w 484"/>
                <a:gd name="T33" fmla="*/ 250 h 426"/>
                <a:gd name="T34" fmla="*/ 219 w 484"/>
                <a:gd name="T35" fmla="*/ 250 h 426"/>
                <a:gd name="T36" fmla="*/ 225 w 484"/>
                <a:gd name="T37" fmla="*/ 250 h 426"/>
                <a:gd name="T38" fmla="*/ 253 w 484"/>
                <a:gd name="T39" fmla="*/ 250 h 426"/>
                <a:gd name="T40" fmla="*/ 272 w 484"/>
                <a:gd name="T41" fmla="*/ 250 h 426"/>
                <a:gd name="T42" fmla="*/ 277 w 484"/>
                <a:gd name="T43" fmla="*/ 250 h 426"/>
                <a:gd name="T44" fmla="*/ 297 w 484"/>
                <a:gd name="T45" fmla="*/ 250 h 426"/>
                <a:gd name="T46" fmla="*/ 301 w 484"/>
                <a:gd name="T47" fmla="*/ 250 h 426"/>
                <a:gd name="T48" fmla="*/ 304 w 484"/>
                <a:gd name="T49" fmla="*/ 250 h 426"/>
                <a:gd name="T50" fmla="*/ 307 w 484"/>
                <a:gd name="T51" fmla="*/ 250 h 426"/>
                <a:gd name="T52" fmla="*/ 312 w 484"/>
                <a:gd name="T53" fmla="*/ 250 h 426"/>
                <a:gd name="T54" fmla="*/ 316 w 484"/>
                <a:gd name="T55" fmla="*/ 250 h 426"/>
                <a:gd name="T56" fmla="*/ 321 w 484"/>
                <a:gd name="T57" fmla="*/ 244 h 426"/>
                <a:gd name="T58" fmla="*/ 332 w 484"/>
                <a:gd name="T59" fmla="*/ 221 h 426"/>
                <a:gd name="T60" fmla="*/ 336 w 484"/>
                <a:gd name="T61" fmla="*/ 221 h 426"/>
                <a:gd name="T62" fmla="*/ 336 w 484"/>
                <a:gd name="T63" fmla="*/ 221 h 426"/>
                <a:gd name="T64" fmla="*/ 337 w 484"/>
                <a:gd name="T65" fmla="*/ 221 h 426"/>
                <a:gd name="T66" fmla="*/ 344 w 484"/>
                <a:gd name="T67" fmla="*/ 221 h 426"/>
                <a:gd name="T68" fmla="*/ 355 w 484"/>
                <a:gd name="T69" fmla="*/ 210 h 426"/>
                <a:gd name="T70" fmla="*/ 356 w 484"/>
                <a:gd name="T71" fmla="*/ 210 h 426"/>
                <a:gd name="T72" fmla="*/ 363 w 484"/>
                <a:gd name="T73" fmla="*/ 210 h 426"/>
                <a:gd name="T74" fmla="*/ 373 w 484"/>
                <a:gd name="T75" fmla="*/ 134 h 426"/>
                <a:gd name="T76" fmla="*/ 384 w 484"/>
                <a:gd name="T77" fmla="*/ 134 h 426"/>
                <a:gd name="T78" fmla="*/ 398 w 484"/>
                <a:gd name="T79" fmla="*/ 89 h 426"/>
                <a:gd name="T80" fmla="*/ 412 w 484"/>
                <a:gd name="T81" fmla="*/ 71 h 426"/>
                <a:gd name="T82" fmla="*/ 419 w 484"/>
                <a:gd name="T83" fmla="*/ 58 h 426"/>
                <a:gd name="T84" fmla="*/ 458 w 484"/>
                <a:gd name="T85" fmla="*/ 5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" h="426">
                  <a:moveTo>
                    <a:pt x="0" y="426"/>
                  </a:moveTo>
                  <a:lnTo>
                    <a:pt x="0" y="426"/>
                  </a:lnTo>
                  <a:lnTo>
                    <a:pt x="12" y="426"/>
                  </a:lnTo>
                  <a:lnTo>
                    <a:pt x="12" y="426"/>
                  </a:lnTo>
                  <a:lnTo>
                    <a:pt x="25" y="426"/>
                  </a:lnTo>
                  <a:lnTo>
                    <a:pt x="25" y="426"/>
                  </a:lnTo>
                  <a:lnTo>
                    <a:pt x="76" y="426"/>
                  </a:lnTo>
                  <a:lnTo>
                    <a:pt x="76" y="426"/>
                  </a:lnTo>
                  <a:lnTo>
                    <a:pt x="77" y="426"/>
                  </a:lnTo>
                  <a:lnTo>
                    <a:pt x="77" y="426"/>
                  </a:lnTo>
                  <a:lnTo>
                    <a:pt x="83" y="426"/>
                  </a:lnTo>
                  <a:lnTo>
                    <a:pt x="83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1" y="426"/>
                  </a:lnTo>
                  <a:lnTo>
                    <a:pt x="91" y="394"/>
                  </a:lnTo>
                  <a:lnTo>
                    <a:pt x="101" y="394"/>
                  </a:lnTo>
                  <a:lnTo>
                    <a:pt x="101" y="394"/>
                  </a:lnTo>
                  <a:lnTo>
                    <a:pt x="113" y="394"/>
                  </a:lnTo>
                  <a:lnTo>
                    <a:pt x="113" y="394"/>
                  </a:lnTo>
                  <a:lnTo>
                    <a:pt x="120" y="394"/>
                  </a:lnTo>
                  <a:lnTo>
                    <a:pt x="120" y="394"/>
                  </a:lnTo>
                  <a:lnTo>
                    <a:pt x="124" y="394"/>
                  </a:lnTo>
                  <a:lnTo>
                    <a:pt x="124" y="394"/>
                  </a:lnTo>
                  <a:lnTo>
                    <a:pt x="126" y="394"/>
                  </a:lnTo>
                  <a:lnTo>
                    <a:pt x="126" y="394"/>
                  </a:lnTo>
                  <a:lnTo>
                    <a:pt x="130" y="394"/>
                  </a:lnTo>
                  <a:lnTo>
                    <a:pt x="130" y="394"/>
                  </a:lnTo>
                  <a:lnTo>
                    <a:pt x="140" y="394"/>
                  </a:lnTo>
                  <a:lnTo>
                    <a:pt x="140" y="394"/>
                  </a:lnTo>
                  <a:lnTo>
                    <a:pt x="145" y="394"/>
                  </a:lnTo>
                  <a:lnTo>
                    <a:pt x="145" y="374"/>
                  </a:lnTo>
                  <a:lnTo>
                    <a:pt x="148" y="374"/>
                  </a:lnTo>
                  <a:lnTo>
                    <a:pt x="148" y="333"/>
                  </a:lnTo>
                  <a:lnTo>
                    <a:pt x="158" y="333"/>
                  </a:lnTo>
                  <a:lnTo>
                    <a:pt x="158" y="333"/>
                  </a:lnTo>
                  <a:lnTo>
                    <a:pt x="160" y="333"/>
                  </a:lnTo>
                  <a:lnTo>
                    <a:pt x="160" y="333"/>
                  </a:lnTo>
                  <a:lnTo>
                    <a:pt x="178" y="333"/>
                  </a:lnTo>
                  <a:lnTo>
                    <a:pt x="178" y="333"/>
                  </a:lnTo>
                  <a:lnTo>
                    <a:pt x="180" y="333"/>
                  </a:lnTo>
                  <a:lnTo>
                    <a:pt x="180" y="333"/>
                  </a:lnTo>
                  <a:lnTo>
                    <a:pt x="181" y="333"/>
                  </a:lnTo>
                  <a:lnTo>
                    <a:pt x="181" y="333"/>
                  </a:lnTo>
                  <a:lnTo>
                    <a:pt x="189" y="333"/>
                  </a:lnTo>
                  <a:lnTo>
                    <a:pt x="189" y="333"/>
                  </a:lnTo>
                  <a:lnTo>
                    <a:pt x="194" y="333"/>
                  </a:lnTo>
                  <a:lnTo>
                    <a:pt x="194" y="250"/>
                  </a:lnTo>
                  <a:lnTo>
                    <a:pt x="197" y="250"/>
                  </a:lnTo>
                  <a:lnTo>
                    <a:pt x="197" y="250"/>
                  </a:lnTo>
                  <a:lnTo>
                    <a:pt x="208" y="250"/>
                  </a:lnTo>
                  <a:lnTo>
                    <a:pt x="208" y="250"/>
                  </a:lnTo>
                  <a:lnTo>
                    <a:pt x="219" y="250"/>
                  </a:lnTo>
                  <a:lnTo>
                    <a:pt x="219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53" y="250"/>
                  </a:lnTo>
                  <a:lnTo>
                    <a:pt x="253" y="250"/>
                  </a:lnTo>
                  <a:lnTo>
                    <a:pt x="268" y="250"/>
                  </a:lnTo>
                  <a:lnTo>
                    <a:pt x="268" y="250"/>
                  </a:lnTo>
                  <a:lnTo>
                    <a:pt x="272" y="250"/>
                  </a:lnTo>
                  <a:lnTo>
                    <a:pt x="272" y="250"/>
                  </a:lnTo>
                  <a:lnTo>
                    <a:pt x="277" y="250"/>
                  </a:lnTo>
                  <a:lnTo>
                    <a:pt x="277" y="250"/>
                  </a:lnTo>
                  <a:lnTo>
                    <a:pt x="292" y="250"/>
                  </a:lnTo>
                  <a:lnTo>
                    <a:pt x="292" y="250"/>
                  </a:lnTo>
                  <a:lnTo>
                    <a:pt x="297" y="250"/>
                  </a:lnTo>
                  <a:lnTo>
                    <a:pt x="297" y="250"/>
                  </a:lnTo>
                  <a:lnTo>
                    <a:pt x="301" y="250"/>
                  </a:lnTo>
                  <a:lnTo>
                    <a:pt x="301" y="250"/>
                  </a:lnTo>
                  <a:lnTo>
                    <a:pt x="302" y="250"/>
                  </a:lnTo>
                  <a:lnTo>
                    <a:pt x="302" y="250"/>
                  </a:lnTo>
                  <a:lnTo>
                    <a:pt x="304" y="250"/>
                  </a:lnTo>
                  <a:lnTo>
                    <a:pt x="304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12" y="250"/>
                  </a:lnTo>
                  <a:lnTo>
                    <a:pt x="312" y="250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20" y="250"/>
                  </a:lnTo>
                  <a:lnTo>
                    <a:pt x="320" y="244"/>
                  </a:lnTo>
                  <a:lnTo>
                    <a:pt x="321" y="244"/>
                  </a:lnTo>
                  <a:lnTo>
                    <a:pt x="321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44" y="221"/>
                  </a:lnTo>
                  <a:lnTo>
                    <a:pt x="344" y="221"/>
                  </a:lnTo>
                  <a:lnTo>
                    <a:pt x="344" y="221"/>
                  </a:lnTo>
                  <a:lnTo>
                    <a:pt x="344" y="210"/>
                  </a:lnTo>
                  <a:lnTo>
                    <a:pt x="355" y="210"/>
                  </a:lnTo>
                  <a:lnTo>
                    <a:pt x="355" y="210"/>
                  </a:lnTo>
                  <a:lnTo>
                    <a:pt x="356" y="210"/>
                  </a:lnTo>
                  <a:lnTo>
                    <a:pt x="356" y="210"/>
                  </a:lnTo>
                  <a:lnTo>
                    <a:pt x="360" y="210"/>
                  </a:lnTo>
                  <a:lnTo>
                    <a:pt x="360" y="210"/>
                  </a:lnTo>
                  <a:lnTo>
                    <a:pt x="363" y="210"/>
                  </a:lnTo>
                  <a:lnTo>
                    <a:pt x="363" y="134"/>
                  </a:lnTo>
                  <a:lnTo>
                    <a:pt x="373" y="134"/>
                  </a:lnTo>
                  <a:lnTo>
                    <a:pt x="373" y="134"/>
                  </a:lnTo>
                  <a:lnTo>
                    <a:pt x="375" y="134"/>
                  </a:lnTo>
                  <a:lnTo>
                    <a:pt x="375" y="134"/>
                  </a:lnTo>
                  <a:lnTo>
                    <a:pt x="384" y="134"/>
                  </a:lnTo>
                  <a:lnTo>
                    <a:pt x="384" y="89"/>
                  </a:lnTo>
                  <a:lnTo>
                    <a:pt x="398" y="89"/>
                  </a:lnTo>
                  <a:lnTo>
                    <a:pt x="398" y="89"/>
                  </a:lnTo>
                  <a:lnTo>
                    <a:pt x="409" y="89"/>
                  </a:lnTo>
                  <a:lnTo>
                    <a:pt x="409" y="71"/>
                  </a:lnTo>
                  <a:lnTo>
                    <a:pt x="412" y="71"/>
                  </a:lnTo>
                  <a:lnTo>
                    <a:pt x="412" y="58"/>
                  </a:lnTo>
                  <a:lnTo>
                    <a:pt x="419" y="58"/>
                  </a:lnTo>
                  <a:lnTo>
                    <a:pt x="419" y="58"/>
                  </a:lnTo>
                  <a:lnTo>
                    <a:pt x="425" y="58"/>
                  </a:lnTo>
                  <a:lnTo>
                    <a:pt x="425" y="50"/>
                  </a:lnTo>
                  <a:lnTo>
                    <a:pt x="458" y="50"/>
                  </a:lnTo>
                  <a:lnTo>
                    <a:pt x="458" y="0"/>
                  </a:lnTo>
                  <a:lnTo>
                    <a:pt x="484" y="0"/>
                  </a:lnTo>
                </a:path>
              </a:pathLst>
            </a:custGeom>
            <a:noFill/>
            <a:ln w="13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1674" y="748"/>
              <a:ext cx="1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Non-metric fit, R2 = 0.995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1674" y="869"/>
              <a:ext cx="92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Linear fit, R2 = 0.98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657601" y="344925"/>
            <a:ext cx="486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Shepard Plot – Monotonic Regression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5977890" y="3384868"/>
            <a:ext cx="0" cy="284162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151620" y="3696970"/>
            <a:ext cx="0" cy="120086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517340" y="4047230"/>
            <a:ext cx="3351" cy="460001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5829301" y="4485669"/>
            <a:ext cx="3351" cy="460001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71200" y="2386479"/>
                <a:ext cx="49558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0000"/>
                              </a:solidFill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00" y="2386479"/>
                <a:ext cx="495584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8375686" y="22225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7786690" y="2222542"/>
            <a:ext cx="584510" cy="3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3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8800" y="1547337"/>
            <a:ext cx="8759962" cy="5506123"/>
            <a:chOff x="838200" y="1547336"/>
            <a:chExt cx="8759962" cy="5506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759962" cy="5506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</a:t>
                  </a:r>
                  <a:r>
                    <a:rPr lang="en-US" sz="2400" b="1" dirty="0"/>
                    <a:t>distance</a:t>
                  </a:r>
                  <a:r>
                    <a:rPr lang="en-US" sz="2400" dirty="0"/>
                    <a:t> or </a:t>
                  </a:r>
                  <a:r>
                    <a:rPr lang="en-US" sz="2400" b="1" dirty="0"/>
                    <a:t>dissimilarity</a:t>
                  </a:r>
                  <a:r>
                    <a:rPr lang="en-US" sz="2400" dirty="0"/>
                    <a:t> matrix from the data (</a:t>
                  </a:r>
                  <a:r>
                    <a:rPr lang="en-US" sz="2400" b="1" dirty="0"/>
                    <a:t>D</a:t>
                  </a:r>
                  <a:r>
                    <a:rPr lang="en-US" sz="2400" dirty="0"/>
                    <a:t>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Chose number of dimension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r>
                    <a:rPr lang="en-US" sz="2400" b="1" dirty="0">
                      <a:ea typeface="Cambria Math" pitchFamily="18" charset="0"/>
                    </a:rPr>
                    <a:t>Compute goodness of fit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itchFamily="18" charset="0"/>
                    </a:rPr>
                    <a:t> and</a:t>
                  </a:r>
                  <a:r>
                    <a:rPr lang="en-US" sz="24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sz="2400" b="1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759962" cy="550612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13" t="-9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200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98076" y="57569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35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 - Stress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54830" y="1905000"/>
            <a:ext cx="3436390" cy="1429174"/>
            <a:chOff x="2830830" y="1905000"/>
            <a:chExt cx="3436390" cy="1429174"/>
          </a:xfrm>
        </p:grpSpPr>
        <p:grpSp>
          <p:nvGrpSpPr>
            <p:cNvPr id="6" name="Group 5"/>
            <p:cNvGrpSpPr/>
            <p:nvPr/>
          </p:nvGrpSpPr>
          <p:grpSpPr>
            <a:xfrm>
              <a:off x="2830830" y="1905000"/>
              <a:ext cx="3436390" cy="1429174"/>
              <a:chOff x="3200400" y="2724150"/>
              <a:chExt cx="3436390" cy="14291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200400" y="2724150"/>
                    <a:ext cx="3436390" cy="14291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𝑆𝑡𝑟𝑒𝑠𝑠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eqArr>
                                </m:den>
                              </m:f>
                            </m:e>
                          </m:ra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724150"/>
                    <a:ext cx="3436390" cy="142917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5935980" y="28120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˄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92140" y="344447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˄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53000" y="2591038"/>
              <a:ext cx="304800" cy="25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22" name="Picture 2" descr="http://4.bp.blogspot.com/-PVzcsB3VFCA/T2XFwCk944I/AAAAAAAAAAM/W33ogrR4r_s/s1600/Yoga+Inform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1682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910" y="3733801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minimize stress!</a:t>
            </a:r>
          </a:p>
        </p:txBody>
      </p:sp>
    </p:spTree>
    <p:extLst>
      <p:ext uri="{BB962C8B-B14F-4D97-AF65-F5344CB8AC3E}">
        <p14:creationId xmlns:p14="http://schemas.microsoft.com/office/powerpoint/2010/main" val="1960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Goodness of fit - Stress</a:t>
            </a:r>
          </a:p>
        </p:txBody>
      </p:sp>
      <p:pic>
        <p:nvPicPr>
          <p:cNvPr id="30722" name="Picture 2" descr="http://4.bp.blogspot.com/-PVzcsB3VFCA/T2XFwCk944I/AAAAAAAAAAM/W33ogrR4r_s/s1600/Yoga+Inform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1682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910" y="3733801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minimize stress!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908"/>
              </p:ext>
            </p:extLst>
          </p:nvPr>
        </p:nvGraphicFramePr>
        <p:xfrm>
          <a:off x="3937000" y="1447620"/>
          <a:ext cx="682745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Stress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representation of original distance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0.05 - 0.10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r>
                        <a:rPr lang="en-US" baseline="0" dirty="0"/>
                        <a:t> – 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Unreliable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0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251" y="1882676"/>
            <a:ext cx="9189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Alter the position of the </a:t>
            </a:r>
            <a:r>
              <a:rPr lang="en-US" sz="2400" b="1" i="1" dirty="0"/>
              <a:t>m </a:t>
            </a:r>
            <a:r>
              <a:rPr lang="en-US" sz="2400" b="1" dirty="0"/>
              <a:t>observations to further reduce the stress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Iteratively repeat steps 4-7 until stress can no longer be reduced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For the minimized stress configuration, plot </a:t>
            </a:r>
            <a:r>
              <a:rPr lang="en-US" sz="2400" i="1" dirty="0"/>
              <a:t>m </a:t>
            </a:r>
            <a:r>
              <a:rPr lang="en-US" sz="2400" dirty="0"/>
              <a:t>observations in </a:t>
            </a:r>
          </a:p>
          <a:p>
            <a:r>
              <a:rPr lang="en-US" sz="2400" dirty="0"/>
              <a:t>      </a:t>
            </a:r>
            <a:r>
              <a:rPr lang="en-US" sz="2400" i="1" dirty="0"/>
              <a:t>n-</a:t>
            </a:r>
            <a:r>
              <a:rPr lang="en-US" sz="2400" dirty="0"/>
              <a:t>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90693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1953" y="59222"/>
            <a:ext cx="332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Reduce Stress</a:t>
            </a:r>
          </a:p>
        </p:txBody>
      </p:sp>
      <p:sp>
        <p:nvSpPr>
          <p:cNvPr id="20" name="Oval 19"/>
          <p:cNvSpPr/>
          <p:nvPr/>
        </p:nvSpPr>
        <p:spPr>
          <a:xfrm>
            <a:off x="6570128" y="203538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86487" y="2035385"/>
            <a:ext cx="373525" cy="9117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76762" y="250086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45927" y="1428744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09107" y="325669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5440" y="331345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99594" y="3482353"/>
            <a:ext cx="0" cy="25689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15397" y="2600782"/>
            <a:ext cx="575753" cy="7559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2630" y="3412433"/>
            <a:ext cx="452438" cy="68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78549" y="1591851"/>
            <a:ext cx="253037" cy="20511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251" y="1882676"/>
            <a:ext cx="9001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Alter the position of the </a:t>
            </a:r>
            <a:r>
              <a:rPr lang="en-US" sz="2400" i="1" dirty="0"/>
              <a:t>m </a:t>
            </a:r>
            <a:r>
              <a:rPr lang="en-US" sz="2400" dirty="0"/>
              <a:t>observations to further reduce the stress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Iteratively repeat steps 4-7 until stress can no longer be reduced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For the minimized stress configuration, plot </a:t>
            </a:r>
            <a:r>
              <a:rPr lang="en-US" sz="2400" b="1" i="1" dirty="0"/>
              <a:t>m </a:t>
            </a:r>
            <a:r>
              <a:rPr lang="en-US" sz="2400" b="1" dirty="0"/>
              <a:t>observations in </a:t>
            </a:r>
          </a:p>
          <a:p>
            <a:r>
              <a:rPr lang="en-US" sz="2400" b="1" dirty="0"/>
              <a:t>      </a:t>
            </a:r>
            <a:r>
              <a:rPr lang="en-US" sz="2400" b="1" i="1" dirty="0"/>
              <a:t>n-</a:t>
            </a:r>
            <a:r>
              <a:rPr lang="en-US" sz="2400" b="1" dirty="0"/>
              <a:t>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21461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Ordination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75063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Principal Coordinates Analysis (</a:t>
            </a:r>
            <a:r>
              <a:rPr lang="en-US" sz="2400" dirty="0" err="1"/>
              <a:t>PCoA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Correspondence Analysis – just a brief mention…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26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Hawaiian Island Avifauna: </a:t>
            </a:r>
            <a:br>
              <a:rPr lang="en-US" dirty="0"/>
            </a:br>
            <a:r>
              <a:rPr lang="en-US" dirty="0"/>
              <a:t>Past and Present</a:t>
            </a:r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3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3259138" y="1214438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NMDS – Hawaiian Avifauna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504250" y="1219200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65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0B5-621A-2B33-C23C-E1EA2C3A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2144-E7C9-D71B-25BF-018B55A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II</a:t>
            </a:r>
          </a:p>
          <a:p>
            <a:pPr lvl="1"/>
            <a:r>
              <a:rPr lang="en-US" dirty="0"/>
              <a:t>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Nonmetric multidimensional scaling (NMDS)</a:t>
            </a:r>
          </a:p>
          <a:p>
            <a:pPr lvl="1"/>
            <a:r>
              <a:rPr lang="en-US" b="1" dirty="0"/>
              <a:t>Overview of ordination approaches with brief mention of Correspondence Analysis</a:t>
            </a:r>
          </a:p>
          <a:p>
            <a:r>
              <a:rPr lang="en-US" dirty="0"/>
              <a:t>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220842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Advantages and Disadvantages of Ordination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0186" y="1760221"/>
            <a:ext cx="895764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Reduce complex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Visualize multidimensional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Develop hypotheses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Easily applied through statistical packages (e.g.: R, SAS, Primer)</a:t>
            </a:r>
          </a:p>
          <a:p>
            <a:endParaRPr lang="en-US" sz="2400" dirty="0"/>
          </a:p>
          <a:p>
            <a:r>
              <a:rPr lang="en-US" sz="2400" b="1" dirty="0"/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Relies heavily on matrix algebra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Principal axes are rescaled, so scores are interpretable only relative </a:t>
            </a:r>
          </a:p>
          <a:p>
            <a:r>
              <a:rPr lang="en-US" sz="2400" dirty="0"/>
              <a:t>    to one another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9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Ordination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2042"/>
              </p:ext>
            </p:extLst>
          </p:nvPr>
        </p:nvGraphicFramePr>
        <p:xfrm>
          <a:off x="1823656" y="2319020"/>
          <a:ext cx="8304192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Data</a:t>
                      </a:r>
                      <a:r>
                        <a:rPr lang="en-US" sz="2400" u="sng" baseline="0" dirty="0"/>
                        <a:t> Matrix</a:t>
                      </a:r>
                      <a:endParaRPr lang="en-US" sz="24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Metric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Mapping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NMDS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Nonlinear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Chi-square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Unimodal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38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Ordination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46429"/>
              </p:ext>
            </p:extLst>
          </p:nvPr>
        </p:nvGraphicFramePr>
        <p:xfrm>
          <a:off x="1823656" y="1491706"/>
          <a:ext cx="8871352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/>
                        <a:t>When to use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Data reduction </a:t>
                      </a:r>
                      <a:r>
                        <a:rPr lang="en-US" sz="2400" dirty="0"/>
                        <a:t>with </a:t>
                      </a:r>
                      <a:r>
                        <a:rPr lang="en-US" sz="2400" b="1" dirty="0"/>
                        <a:t>continuous data; </a:t>
                      </a:r>
                      <a:r>
                        <a:rPr lang="en-US" sz="2400" dirty="0"/>
                        <a:t>when </a:t>
                      </a:r>
                      <a:r>
                        <a:rPr lang="en-US" sz="2400" b="1" dirty="0"/>
                        <a:t>linear model</a:t>
                      </a:r>
                      <a:r>
                        <a:rPr lang="en-US" sz="2400" dirty="0"/>
                        <a:t> is appropriate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When Euclidean metric and linear mapping are desirable, but</a:t>
                      </a:r>
                      <a:r>
                        <a:rPr lang="en-US" sz="2400" baseline="0" dirty="0"/>
                        <a:t> PCA assumptions are not met (e.g. binary data)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NMDS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When other models are not suitable; most flexible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/>
                        <a:t>Unimodal</a:t>
                      </a:r>
                      <a:r>
                        <a:rPr lang="en-US" sz="2400" dirty="0"/>
                        <a:t> assumption (i.e. long gradients); count and categorical data.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0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0B5-621A-2B33-C23C-E1EA2C3A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2144-E7C9-D71B-25BF-018B55A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II</a:t>
            </a:r>
          </a:p>
          <a:p>
            <a:pPr lvl="1"/>
            <a:r>
              <a:rPr lang="en-US" dirty="0"/>
              <a:t>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Nonmetric multidimensional scaling (NMDS)</a:t>
            </a:r>
          </a:p>
          <a:p>
            <a:pPr lvl="1"/>
            <a:r>
              <a:rPr lang="en-US" dirty="0"/>
              <a:t>Overview of ordination approaches with brief mention of Correspondence Analysis</a:t>
            </a:r>
          </a:p>
          <a:p>
            <a:r>
              <a:rPr lang="en-US" b="1" dirty="0"/>
              <a:t>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7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Principal Coordinates Analysis (PCoA)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958" y="1236345"/>
            <a:ext cx="65430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Also called multidimensional scaling (</a:t>
            </a:r>
            <a:r>
              <a:rPr lang="en-US" sz="2400" b="1" dirty="0"/>
              <a:t>MDS</a:t>
            </a:r>
            <a:r>
              <a:rPr lang="en-US" sz="2400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Similar</a:t>
            </a:r>
            <a:r>
              <a:rPr lang="en-US" sz="2400" dirty="0"/>
              <a:t> to </a:t>
            </a:r>
            <a:r>
              <a:rPr lang="en-US" sz="2400" b="1" dirty="0"/>
              <a:t>PCA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Used when Euclidian distance is not appropriate </a:t>
            </a:r>
          </a:p>
          <a:p>
            <a:r>
              <a:rPr lang="en-US" sz="2400" dirty="0"/>
              <a:t>    (e.g. </a:t>
            </a:r>
            <a:r>
              <a:rPr lang="en-US" sz="2400" b="1" dirty="0"/>
              <a:t>binary data</a:t>
            </a:r>
            <a:r>
              <a:rPr lang="en-US" sz="2400" dirty="0"/>
              <a:t>, genetic distances)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PCoA</a:t>
            </a:r>
            <a:r>
              <a:rPr lang="en-US" sz="2400" dirty="0"/>
              <a:t> on a Euclidean distance matrix gives the </a:t>
            </a:r>
          </a:p>
          <a:p>
            <a:r>
              <a:rPr lang="en-US" sz="2400" dirty="0"/>
              <a:t>     same eigenvalues and eigenvectors as PCA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469023"/>
            <a:ext cx="2133600" cy="1600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48346"/>
              </p:ext>
            </p:extLst>
          </p:nvPr>
        </p:nvGraphicFramePr>
        <p:xfrm>
          <a:off x="7229475" y="4035425"/>
          <a:ext cx="4393162" cy="214186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Site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PCoA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7250" y="1050051"/>
                <a:ext cx="9708170" cy="527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Calculate a </a:t>
                </a:r>
                <a:r>
                  <a:rPr lang="en-US" sz="2400" b="1" dirty="0"/>
                  <a:t>distance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dissimilarity</a:t>
                </a:r>
                <a:r>
                  <a:rPr lang="en-US" sz="2400" dirty="0"/>
                  <a:t> matrix from the data (</a:t>
                </a:r>
                <a:r>
                  <a:rPr lang="en-US" sz="2400" b="1" dirty="0"/>
                  <a:t>D</a:t>
                </a:r>
                <a:r>
                  <a:rPr lang="en-US" sz="2400" dirty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Transform distance matrix into a </a:t>
                </a:r>
                <a:r>
                  <a:rPr lang="en-US" sz="2400" b="1" dirty="0"/>
                  <a:t>coordinate matrix </a:t>
                </a:r>
                <a:r>
                  <a:rPr lang="en-US" sz="2400" dirty="0"/>
                  <a:t>(</a:t>
                </a:r>
                <a:r>
                  <a:rPr lang="en-US" sz="2400" b="1" dirty="0"/>
                  <a:t>A) </a:t>
                </a:r>
                <a:r>
                  <a:rPr lang="en-US" sz="2400" dirty="0"/>
                  <a:t>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dirty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Center the matrix </a:t>
                </a:r>
                <a:r>
                  <a:rPr lang="en-US" sz="2400" b="1" dirty="0"/>
                  <a:t>A </a:t>
                </a:r>
                <a:r>
                  <a:rPr lang="en-US" sz="2400" dirty="0"/>
                  <a:t>to create the matrix </a:t>
                </a:r>
                <a:r>
                  <a:rPr lang="en-US" sz="2400" dirty="0">
                    <a:latin typeface="Times New Roman"/>
                    <a:cs typeface="Times New Roman"/>
                  </a:rPr>
                  <a:t>∆ </a:t>
                </a:r>
                <a:r>
                  <a:rPr lang="en-US" sz="2400" dirty="0">
                    <a:cs typeface="Times New Roman"/>
                  </a:rPr>
                  <a:t>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i="1" baseline="-250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i="1" baseline="-25000" dirty="0">
                  <a:latin typeface="Times New Roman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sz="2400" i="1" baseline="-25000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sz="2400" i="1" baseline="-25000" dirty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sz="2400" baseline="-25000" dirty="0"/>
              </a:p>
              <a:p>
                <a:pPr algn="ctr"/>
                <a:endParaRPr lang="en-US" sz="2400" baseline="-25000" dirty="0"/>
              </a:p>
              <a:p>
                <a:pPr algn="ctr"/>
                <a:endParaRPr lang="en-US" sz="2400" baseline="-25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Compute </a:t>
                </a:r>
                <a:r>
                  <a:rPr lang="en-US" sz="2400" b="1" dirty="0"/>
                  <a:t>eigenvalues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eigenvectors</a:t>
                </a:r>
                <a:r>
                  <a:rPr lang="en-US" sz="2400" dirty="0"/>
                  <a:t>  of </a:t>
                </a:r>
                <a:r>
                  <a:rPr lang="en-US" sz="2400" dirty="0">
                    <a:latin typeface="Times New Roman"/>
                    <a:cs typeface="Times New Roman"/>
                  </a:rPr>
                  <a:t>∆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sz="2400" dirty="0"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>
                    <a:cs typeface="Times New Roman"/>
                  </a:rPr>
                  <a:t>Place the eigenvectors (scaled) as columns with each row corresponding</a:t>
                </a:r>
                <a:endParaRPr lang="en-US" sz="2400" dirty="0"/>
              </a:p>
              <a:p>
                <a:r>
                  <a:rPr lang="en-US" sz="2400" dirty="0">
                    <a:cs typeface="Times New Roman"/>
                  </a:rPr>
                  <a:t>      to an observation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0" y="1050051"/>
                <a:ext cx="9708170" cy="5275290"/>
              </a:xfrm>
              <a:prstGeom prst="rect">
                <a:avLst/>
              </a:prstGeom>
              <a:blipFill rotWithShape="0">
                <a:blip r:embed="rId2"/>
                <a:stretch>
                  <a:fillRect l="-1005" t="-1039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1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Hawaiian Island Avifauna</a:t>
            </a:r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232410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012708_Maui_0396_8x10Shar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00200"/>
            <a:ext cx="2143283" cy="1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</p:spTree>
    <p:extLst>
      <p:ext uri="{BB962C8B-B14F-4D97-AF65-F5344CB8AC3E}">
        <p14:creationId xmlns:p14="http://schemas.microsoft.com/office/powerpoint/2010/main" val="337498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1" y="1295400"/>
          <a:ext cx="8610599" cy="214186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Species Id#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8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9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10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Kauai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Oahu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Molokai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Lanai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Maui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Hawaii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Hawaiian Island Avifauna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4191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1" y="4686302"/>
          <a:ext cx="5715003" cy="179069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Kauai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Oahu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Molokai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Lanai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Hawaii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Kauai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0.310924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0.326316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0.456522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0.396226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0.391304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Oahu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0.310924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0.443299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Molokai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0.326316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0.178082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0.195402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Lanai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0.456522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0.443299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0.178082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0.214286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0.354839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0.396226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0.195402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0.214286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0.28972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Hawaii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0.391304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0.354839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0.28972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3034" y="3686145"/>
            <a:ext cx="271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Sørensens’s</a:t>
            </a:r>
            <a:r>
              <a:rPr lang="en-US" sz="2000" dirty="0"/>
              <a:t> dissimilarity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0801" y="14478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18421" y="17334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8898" y="29831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14604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Coordinates (Scaled Eigenvectors)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69611"/>
              </p:ext>
            </p:extLst>
          </p:nvPr>
        </p:nvGraphicFramePr>
        <p:xfrm>
          <a:off x="3067291" y="2646504"/>
          <a:ext cx="5679312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Kauai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-0.134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Oahu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Molokai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Lanai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Maui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Hawaii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9703" y="2188029"/>
            <a:ext cx="149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PCoA</a:t>
            </a:r>
            <a:r>
              <a:rPr lang="en-US" sz="2400" dirty="0"/>
              <a:t> Axes</a:t>
            </a:r>
          </a:p>
        </p:txBody>
      </p:sp>
    </p:spTree>
    <p:extLst>
      <p:ext uri="{BB962C8B-B14F-4D97-AF65-F5344CB8AC3E}">
        <p14:creationId xmlns:p14="http://schemas.microsoft.com/office/powerpoint/2010/main" val="30598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- variance explained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67234"/>
              </p:ext>
            </p:extLst>
          </p:nvPr>
        </p:nvGraphicFramePr>
        <p:xfrm>
          <a:off x="3733800" y="1752600"/>
          <a:ext cx="4686300" cy="197739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r>
                        <a:rPr lang="en-US" sz="1800" b="1" u="none" strike="noStrike" baseline="0" dirty="0">
                          <a:effectLst/>
                        </a:rPr>
                        <a:t> of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  <a:r>
                        <a:rPr lang="en-US" sz="1800" b="1" u="none" strike="noStrike" baseline="0" dirty="0">
                          <a:effectLst/>
                        </a:rPr>
                        <a:t>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PCoA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2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16962</TotalTime>
  <Words>1657</Words>
  <Application>Microsoft Office PowerPoint</Application>
  <PresentationFormat>Widescreen</PresentationFormat>
  <Paragraphs>740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Ordination II</vt:lpstr>
      <vt:lpstr>Class outline</vt:lpstr>
      <vt:lpstr>PowerPoint Presentation</vt:lpstr>
      <vt:lpstr>Principal Coordinates Analysis (PCoA)</vt:lpstr>
      <vt:lpstr>PCoA procedure</vt:lpstr>
      <vt:lpstr>Hawaiian Island Avifauna</vt:lpstr>
      <vt:lpstr>Hawaiian Island Avifauna</vt:lpstr>
      <vt:lpstr>Principal Coordinates (Scaled Eigenvectors)</vt:lpstr>
      <vt:lpstr>Eigenvalues - variance explained</vt:lpstr>
      <vt:lpstr>Scree Plot</vt:lpstr>
      <vt:lpstr>Eigenvalues - variance explained</vt:lpstr>
      <vt:lpstr>PowerPoint Presentation</vt:lpstr>
      <vt:lpstr>PowerPoint Presentation</vt:lpstr>
      <vt:lpstr>Class outline</vt:lpstr>
      <vt:lpstr>Non-Metric Multidimensional Scaling (NMDS)</vt:lpstr>
      <vt:lpstr>NMDS Procedure</vt:lpstr>
      <vt:lpstr>PowerPoint Presentation</vt:lpstr>
      <vt:lpstr>NMDS Procedure</vt:lpstr>
      <vt:lpstr>PowerPoint Presentation</vt:lpstr>
      <vt:lpstr>Calculate New Distances "δ" _ij and Rank</vt:lpstr>
      <vt:lpstr>NMDS Procedure</vt:lpstr>
      <vt:lpstr>NMDS  Regression Table</vt:lpstr>
      <vt:lpstr>PowerPoint Presentation</vt:lpstr>
      <vt:lpstr>NMDS Procedure</vt:lpstr>
      <vt:lpstr>Goodness of fit - Stress</vt:lpstr>
      <vt:lpstr>Goodness of fit - Stress</vt:lpstr>
      <vt:lpstr>NMDS Procedure</vt:lpstr>
      <vt:lpstr>PowerPoint Presentation</vt:lpstr>
      <vt:lpstr>NMDS Procedure</vt:lpstr>
      <vt:lpstr>Hawaiian Island Avifauna:  Past and Present</vt:lpstr>
      <vt:lpstr>NMDS – Hawaiian Avifauna</vt:lpstr>
      <vt:lpstr>Class outline</vt:lpstr>
      <vt:lpstr>Advantages and Disadvantages of Ordination</vt:lpstr>
      <vt:lpstr>Comparison of Ordination Techniques</vt:lpstr>
      <vt:lpstr>Comparison of Ordination Techniques</vt:lpstr>
      <vt:lpstr>Class outline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Lara Sophie Katz</cp:lastModifiedBy>
  <cp:revision>116</cp:revision>
  <dcterms:created xsi:type="dcterms:W3CDTF">2014-01-01T20:04:09Z</dcterms:created>
  <dcterms:modified xsi:type="dcterms:W3CDTF">2024-02-07T14:19:36Z</dcterms:modified>
</cp:coreProperties>
</file>