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72" r:id="rId12"/>
    <p:sldId id="271" r:id="rId13"/>
    <p:sldId id="275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26" autoAdjust="0"/>
  </p:normalViewPr>
  <p:slideViewPr>
    <p:cSldViewPr snapToGrid="0">
      <p:cViewPr varScale="1">
        <p:scale>
          <a:sx n="57" d="100"/>
          <a:sy n="57" d="100"/>
        </p:scale>
        <p:origin x="13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762B7-2DB5-4ECA-972D-85FFFFEE08B9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5BF7-4548-4889-9F6A-ED6B60F564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5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1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5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9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8AB7-F411-4BD5-92E5-7C0438BF3D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4077" y="5887521"/>
            <a:ext cx="2063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год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76699" y="34031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</a:t>
            </a:r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3530203/60101</a:t>
            </a:r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</a:t>
            </a:r>
            <a:r>
              <a:rPr lang="ru-RU" sz="2400" dirty="0" err="1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ВШИСиСТ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10385" y="3758684"/>
            <a:ext cx="21923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Ларионов</a:t>
            </a:r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К.А. </a:t>
            </a:r>
            <a:r>
              <a:rPr lang="ru-RU" sz="2400" dirty="0" err="1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Туральчук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8873" y="4926685"/>
            <a:ext cx="241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38579" y="597208"/>
            <a:ext cx="735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24699" y="1006590"/>
            <a:ext cx="338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84387" y="2076030"/>
            <a:ext cx="84624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ПРОЦЕДУРНОЙ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генерации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23306" y="6372226"/>
            <a:ext cx="503853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51" y="1219720"/>
            <a:ext cx="10597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Варианты архитектурного шаблона модуля генерации: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Клиент-серверная архитектура – позволяет разделение на бизнес-логик</a:t>
            </a:r>
            <a:r>
              <a:rPr lang="ru-RU" sz="2400" dirty="0">
                <a:latin typeface="Bahnschrift Light" panose="020B0502040204020203" pitchFamily="34" charset="0"/>
              </a:rPr>
              <a:t>у</a:t>
            </a:r>
            <a:r>
              <a:rPr lang="ru-RU" sz="2400" dirty="0" smtClean="0">
                <a:latin typeface="Bahnschrift Light" panose="020B0502040204020203" pitchFamily="34" charset="0"/>
              </a:rPr>
              <a:t> и интерфейс, но протокол взаимодействия между ними не гибок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Послойная архитектура – разделяет всю логику на последовательные уровни, но </a:t>
            </a:r>
            <a:r>
              <a:rPr lang="ru-RU" sz="2400" dirty="0" smtClean="0">
                <a:latin typeface="Bahnschrift Light" panose="020B0502040204020203" pitchFamily="34" charset="0"/>
              </a:rPr>
              <a:t>разносит логику по промежуточным подсистемам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Модель-Представление-Контроллер (</a:t>
            </a:r>
            <a:r>
              <a:rPr lang="en-US" sz="2400" dirty="0" smtClean="0">
                <a:latin typeface="Bahnschrift Light" panose="020B0502040204020203" pitchFamily="34" charset="0"/>
              </a:rPr>
              <a:t>MVC) – </a:t>
            </a:r>
            <a:r>
              <a:rPr lang="ru-RU" sz="2400" dirty="0" smtClean="0">
                <a:latin typeface="Bahnschrift Light" panose="020B0502040204020203" pitchFamily="34" charset="0"/>
              </a:rPr>
              <a:t>отделяет бизнес-логику и интерфейс гибким протоколом взаимодействия, но множество представлений не разделено</a:t>
            </a:r>
          </a:p>
          <a:p>
            <a:endParaRPr lang="ru-RU" sz="2400" dirty="0" smtClean="0">
              <a:latin typeface="Bahnschrift Light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Выбор для реализации: </a:t>
            </a:r>
            <a:r>
              <a:rPr lang="ru-RU" sz="2400" dirty="0" smtClean="0">
                <a:latin typeface="Bahnschrift Light" panose="020B0502040204020203" pitchFamily="34" charset="0"/>
              </a:rPr>
              <a:t>шаблон </a:t>
            </a:r>
            <a:r>
              <a:rPr lang="en-US" sz="2400" dirty="0" smtClean="0">
                <a:latin typeface="Bahnschrift Light" panose="020B0502040204020203" pitchFamily="34" charset="0"/>
              </a:rPr>
              <a:t>MVC</a:t>
            </a:r>
            <a:r>
              <a:rPr lang="ru-RU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>
                <a:latin typeface="Bahnschrift Light" panose="020B0502040204020203" pitchFamily="34" charset="0"/>
              </a:rPr>
              <a:t>из-за достаточной гибкости </a:t>
            </a:r>
            <a:r>
              <a:rPr lang="ru-RU" sz="2400" dirty="0" smtClean="0">
                <a:latin typeface="Bahnschrift Light" panose="020B0502040204020203" pitchFamily="34" charset="0"/>
              </a:rPr>
              <a:t>и небольшого </a:t>
            </a:r>
            <a:r>
              <a:rPr lang="ru-RU" sz="2400" dirty="0" smtClean="0">
                <a:latin typeface="Bahnschrift Light" panose="020B0502040204020203" pitchFamily="34" charset="0"/>
              </a:rPr>
              <a:t>размера проекта, а </a:t>
            </a:r>
            <a:r>
              <a:rPr lang="ru-RU" sz="2400" dirty="0" smtClean="0">
                <a:latin typeface="Bahnschrift Light" panose="020B0502040204020203" pitchFamily="34" charset="0"/>
              </a:rPr>
              <a:t>точнее </a:t>
            </a:r>
            <a:r>
              <a:rPr lang="ru-RU" sz="2400" dirty="0" smtClean="0">
                <a:latin typeface="Bahnschrift Light" panose="020B0502040204020203" pitchFamily="34" charset="0"/>
              </a:rPr>
              <a:t>частный случай шаблона - </a:t>
            </a:r>
            <a:endParaRPr lang="en-US" sz="2400" dirty="0" smtClean="0">
              <a:latin typeface="Bahnschrift Light" panose="020B0502040204020203" pitchFamily="34" charset="0"/>
            </a:endParaRPr>
          </a:p>
          <a:p>
            <a:r>
              <a:rPr lang="en-US" sz="2400" dirty="0" smtClean="0">
                <a:latin typeface="Bahnschrift Light" panose="020B0502040204020203" pitchFamily="34" charset="0"/>
              </a:rPr>
              <a:t>MVVM </a:t>
            </a:r>
            <a:r>
              <a:rPr lang="ru-RU" sz="2400" dirty="0" smtClean="0">
                <a:latin typeface="Bahnschrift Light" panose="020B0502040204020203" pitchFamily="34" charset="0"/>
              </a:rPr>
              <a:t>(</a:t>
            </a:r>
            <a:r>
              <a:rPr lang="en-US" sz="2400" dirty="0" smtClean="0">
                <a:latin typeface="Bahnschrift Light" panose="020B0502040204020203" pitchFamily="34" charset="0"/>
              </a:rPr>
              <a:t>Model-View-</a:t>
            </a:r>
            <a:r>
              <a:rPr lang="en-US" sz="2400" dirty="0" err="1" smtClean="0">
                <a:latin typeface="Bahnschrift Light" panose="020B0502040204020203" pitchFamily="34" charset="0"/>
              </a:rPr>
              <a:t>ViewModel</a:t>
            </a:r>
            <a:r>
              <a:rPr lang="en-US" sz="2400" dirty="0" smtClean="0">
                <a:latin typeface="Bahnschrift Light" panose="020B0502040204020203" pitchFamily="34" charset="0"/>
              </a:rPr>
              <a:t>),</a:t>
            </a:r>
            <a:r>
              <a:rPr lang="ru-RU" sz="2400" dirty="0" smtClean="0">
                <a:latin typeface="Bahnschrift Light" panose="020B0502040204020203" pitchFamily="34" charset="0"/>
              </a:rPr>
              <a:t> удобно поддерживаемый в </a:t>
            </a:r>
            <a:r>
              <a:rPr lang="en-US" sz="2400" dirty="0" smtClean="0">
                <a:latin typeface="Bahnschrift Light" panose="020B0502040204020203" pitchFamily="34" charset="0"/>
              </a:rPr>
              <a:t>C#</a:t>
            </a:r>
            <a:endParaRPr lang="ru-RU" sz="24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51330"/>
              </p:ext>
            </p:extLst>
          </p:nvPr>
        </p:nvGraphicFramePr>
        <p:xfrm>
          <a:off x="-965432" y="956782"/>
          <a:ext cx="9198426" cy="559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65432" y="956782"/>
                        <a:ext cx="9198426" cy="559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генерации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32637" y="6372226"/>
            <a:ext cx="485192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97789" y="1450062"/>
            <a:ext cx="4676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Поддерживается передача моделей по протоколу </a:t>
            </a:r>
            <a:r>
              <a:rPr lang="en-US" sz="2400" dirty="0" smtClean="0"/>
              <a:t>HTTP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Таким образом использовать модели можно в практически любом приложении на любом языке программирования (позволяя интегрировать модуль в САПР или симуляцию)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4813" y="6199477"/>
            <a:ext cx="623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Рис.9. Высокоуровневая архитектура модуля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</a:t>
            </a:r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генерации и </a:t>
            </a:r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приложение визуализации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9654DAFA-0D22-4707-98DE-45696CB18F51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364" y="5607808"/>
            <a:ext cx="411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Рис.10. Часть графического интерфейса генерации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8"/>
          <a:stretch/>
        </p:blipFill>
        <p:spPr>
          <a:xfrm>
            <a:off x="1201649" y="981392"/>
            <a:ext cx="3212529" cy="45517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5654112" y="1168460"/>
            <a:ext cx="5085423" cy="41631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5922" y="5354066"/>
            <a:ext cx="529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Рис.11. </a:t>
            </a:r>
            <a:r>
              <a:rPr lang="ru-RU" sz="2000" dirty="0" smtClean="0">
                <a:latin typeface="Bahnschrift Light" panose="020B0502040204020203" pitchFamily="34" charset="0"/>
              </a:rPr>
              <a:t>Графического интерфейс 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в</a:t>
            </a:r>
            <a:r>
              <a:rPr lang="ru-RU" sz="2000" dirty="0" smtClean="0">
                <a:latin typeface="Bahnschrift Light" panose="020B0502040204020203" pitchFamily="34" charset="0"/>
              </a:rPr>
              <a:t>изуализации (как пример </a:t>
            </a:r>
            <a:r>
              <a:rPr lang="en-US" sz="2000" dirty="0" smtClean="0">
                <a:latin typeface="Bahnschrift Light" panose="020B0502040204020203" pitchFamily="34" charset="0"/>
              </a:rPr>
              <a:t>HTTP </a:t>
            </a:r>
            <a:r>
              <a:rPr lang="ru-RU" sz="2000" dirty="0" smtClean="0">
                <a:latin typeface="Bahnschrift Light" panose="020B0502040204020203" pitchFamily="34" charset="0"/>
              </a:rPr>
              <a:t>клиента)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Примеры генерации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9654DAFA-0D22-4707-98DE-45696CB18F51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727" y="5364184"/>
            <a:ext cx="411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Рис.12. Сгенерированное небольшое здание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5922" y="5354066"/>
            <a:ext cx="529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Рис.13. Сгенерированный небоскреб (120 этажей, порядка 4000 окон)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3" y="986455"/>
            <a:ext cx="4330070" cy="43777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3" y="986455"/>
            <a:ext cx="4321969" cy="43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Численное тестирование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DC39CFDA-5FD0-4F20-B767-20A37C5A14AC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88719"/>
              </p:ext>
            </p:extLst>
          </p:nvPr>
        </p:nvGraphicFramePr>
        <p:xfrm>
          <a:off x="1955616" y="1065872"/>
          <a:ext cx="8064367" cy="4114800"/>
        </p:xfrm>
        <a:graphic>
          <a:graphicData uri="http://schemas.openxmlformats.org/drawingml/2006/table">
            <a:tbl>
              <a:tblPr/>
              <a:tblGrid>
                <a:gridCol w="1506530">
                  <a:extLst>
                    <a:ext uri="{9D8B030D-6E8A-4147-A177-3AD203B41FA5}">
                      <a16:colId xmlns:a16="http://schemas.microsoft.com/office/drawing/2014/main" val="842722312"/>
                    </a:ext>
                  </a:extLst>
                </a:gridCol>
                <a:gridCol w="1987608">
                  <a:extLst>
                    <a:ext uri="{9D8B030D-6E8A-4147-A177-3AD203B41FA5}">
                      <a16:colId xmlns:a16="http://schemas.microsoft.com/office/drawing/2014/main" val="1039240042"/>
                    </a:ext>
                  </a:extLst>
                </a:gridCol>
                <a:gridCol w="1493870">
                  <a:extLst>
                    <a:ext uri="{9D8B030D-6E8A-4147-A177-3AD203B41FA5}">
                      <a16:colId xmlns:a16="http://schemas.microsoft.com/office/drawing/2014/main" val="1575956314"/>
                    </a:ext>
                  </a:extLst>
                </a:gridCol>
                <a:gridCol w="1382691">
                  <a:extLst>
                    <a:ext uri="{9D8B030D-6E8A-4147-A177-3AD203B41FA5}">
                      <a16:colId xmlns:a16="http://schemas.microsoft.com/office/drawing/2014/main" val="2805908125"/>
                    </a:ext>
                  </a:extLst>
                </a:gridCol>
                <a:gridCol w="1693668">
                  <a:extLst>
                    <a:ext uri="{9D8B030D-6E8A-4147-A177-3AD203B41FA5}">
                      <a16:colId xmlns:a16="http://schemas.microsoft.com/office/drawing/2014/main" val="2656652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Количество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окон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Лимит тре</a:t>
                      </a: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угольников</a:t>
                      </a:r>
                      <a: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/>
                      </a:r>
                      <a:b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модели окна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Время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генерации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Время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пересылки по </a:t>
                      </a:r>
                      <a:r>
                        <a:rPr lang="en-US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HTTP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Кол-во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тре</a:t>
                      </a: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угольников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8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0.05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13 712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6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0.08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30 412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20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0.14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60 412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3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0.43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0.65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265 761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6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0.55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1.41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568 961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17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0.61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2.72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1 137 461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3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1.02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4.58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1 817 757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2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1.45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9.64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3 896 957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83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2.20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18.88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6 823 857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96778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034" y="2046972"/>
            <a:ext cx="145822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7609" y="5125441"/>
            <a:ext cx="831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Таблица 2</a:t>
            </a:r>
            <a:r>
              <a:rPr lang="ru-RU" sz="2000" dirty="0" smtClean="0">
                <a:latin typeface="Bahnschrift Light" panose="020B0502040204020203" pitchFamily="34" charset="0"/>
              </a:rPr>
              <a:t>. Зависимость времени генерации модели, пересылки её по </a:t>
            </a:r>
            <a:r>
              <a:rPr lang="en-US" sz="2000" dirty="0" smtClean="0">
                <a:latin typeface="Bahnschrift Light" panose="020B0502040204020203" pitchFamily="34" charset="0"/>
              </a:rPr>
              <a:t>HTTP</a:t>
            </a:r>
            <a:r>
              <a:rPr lang="ru-RU" sz="2000" dirty="0" smtClean="0">
                <a:latin typeface="Bahnschrift Light" panose="020B0502040204020203" pitchFamily="34" charset="0"/>
              </a:rPr>
              <a:t> и кол-ва треугольников в ней от параметров здания (усредненный результат за 3 запуска в одной конфигурации) 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Выводы по реализации и тестированию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119" y="906692"/>
            <a:ext cx="118140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6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Удовлетворены поставленные требования:  </a:t>
            </a:r>
            <a:r>
              <a:rPr lang="ru-RU" sz="2400" dirty="0" smtClean="0">
                <a:latin typeface="Bahnschrift Light" panose="020B0502040204020203" pitchFamily="34" charset="0"/>
              </a:rPr>
              <a:t>время генерации стабильно меньше установленных 5 секунд, модуль имеет графический интерфейс с рядом параметров, из которых модель генерируется </a:t>
            </a:r>
            <a:r>
              <a:rPr lang="ru-RU" sz="2400" dirty="0" smtClean="0">
                <a:latin typeface="Bahnschrift Light" panose="020B0502040204020203" pitchFamily="34" charset="0"/>
              </a:rPr>
              <a:t>случайно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342900" indent="-36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Модуль может быть расширен: </a:t>
            </a:r>
            <a:r>
              <a:rPr lang="ru-RU" sz="2400" dirty="0" smtClean="0">
                <a:latin typeface="Bahnschrift Light" panose="020B0502040204020203" pitchFamily="34" charset="0"/>
              </a:rPr>
              <a:t>добавлен альтернативный интерфейс, расширена генерация, добавлена генерация другого типа контента, модуль может быть встроен в любое другое приложение благодаря </a:t>
            </a:r>
            <a:r>
              <a:rPr lang="en-US" sz="2400" dirty="0" smtClean="0">
                <a:latin typeface="Bahnschrift Light" panose="020B0502040204020203" pitchFamily="34" charset="0"/>
              </a:rPr>
              <a:t>HTTP </a:t>
            </a:r>
            <a:r>
              <a:rPr lang="ru-RU" sz="2400" dirty="0" smtClean="0">
                <a:latin typeface="Bahnschrift Light" panose="020B0502040204020203" pitchFamily="34" charset="0"/>
              </a:rPr>
              <a:t>взаимодействию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342900" indent="-36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SemiBold" panose="020B0502040204020203" pitchFamily="34" charset="0"/>
              </a:rPr>
              <a:t>Модуль совмещает простоту настройки с гибкостью</a:t>
            </a:r>
            <a:r>
              <a:rPr lang="ru-RU" sz="2400" dirty="0" smtClean="0">
                <a:latin typeface="Bahnschrift Light" panose="020B0502040204020203" pitchFamily="34" charset="0"/>
              </a:rPr>
              <a:t>, благодаря выбору формы основания здания, имеет расширяемые возможности экспорта, </a:t>
            </a:r>
            <a:r>
              <a:rPr lang="ru-RU" sz="2400" dirty="0" smtClean="0">
                <a:latin typeface="Bahnschrift SemiBold" panose="020B0502040204020203" pitchFamily="34" charset="0"/>
              </a:rPr>
              <a:t>но пока имеет ограниченный функционал</a:t>
            </a:r>
            <a:r>
              <a:rPr lang="en-US" sz="2400" dirty="0" smtClean="0">
                <a:latin typeface="Bahnschrift SemiBold" panose="020B0502040204020203" pitchFamily="34" charset="0"/>
              </a:rPr>
              <a:t>;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pPr marL="342900" indent="-36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Математическая модель</a:t>
            </a:r>
            <a:r>
              <a:rPr lang="ru-RU" sz="2400" dirty="0" smtClean="0">
                <a:latin typeface="Bahnschrift SemiBold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(формальная </a:t>
            </a:r>
            <a:r>
              <a:rPr lang="en-US" sz="2400" dirty="0" smtClean="0">
                <a:latin typeface="Bahnschrift Light" panose="020B0502040204020203" pitchFamily="34" charset="0"/>
              </a:rPr>
              <a:t>split-</a:t>
            </a:r>
            <a:r>
              <a:rPr lang="ru-RU" sz="2400" dirty="0" smtClean="0">
                <a:latin typeface="Bahnschrift Light" panose="020B0502040204020203" pitchFamily="34" charset="0"/>
              </a:rPr>
              <a:t>грамматика с абстрактными символами) </a:t>
            </a:r>
            <a:r>
              <a:rPr lang="ru-RU" sz="2400" dirty="0" smtClean="0">
                <a:latin typeface="Bahnschrift SemiBold" panose="020B0502040204020203" pitchFamily="34" charset="0"/>
              </a:rPr>
              <a:t>на практике не обладает специальными свойствами</a:t>
            </a:r>
            <a:r>
              <a:rPr lang="ru-RU" sz="2400" dirty="0" smtClean="0">
                <a:latin typeface="Bahnschrift Light" panose="020B0502040204020203" pitchFamily="34" charset="0"/>
              </a:rPr>
              <a:t>, а значит не является значимой по отношению к существующим научным </a:t>
            </a:r>
            <a:r>
              <a:rPr lang="ru-RU" sz="2400" dirty="0" smtClean="0">
                <a:latin typeface="Bahnschrift Light" panose="020B0502040204020203" pitchFamily="34" charset="0"/>
              </a:rPr>
              <a:t>трудам</a:t>
            </a:r>
            <a:r>
              <a:rPr lang="en-US" sz="2400" dirty="0" smtClean="0">
                <a:latin typeface="Bahnschrift Light" panose="020B0502040204020203" pitchFamily="34" charset="0"/>
              </a:rPr>
              <a:t>.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1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4DC7A36D-1270-4C05-95BF-93F4C50931F4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Заключение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085" y="906692"/>
            <a:ext cx="11814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Bahnschrift SemiBold" panose="020B0502040204020203" pitchFamily="34" charset="0"/>
              </a:rPr>
              <a:t>Были решены поставленные 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рассмотрены теоретические </a:t>
            </a:r>
            <a:r>
              <a:rPr lang="ru-RU" sz="2400" dirty="0">
                <a:latin typeface="Bahnschrift Light" panose="020B0502040204020203" pitchFamily="34" charset="0"/>
              </a:rPr>
              <a:t>методы (формальные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грамматики, методы машинного обучения, генерирующие функции);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сформирован </a:t>
            </a:r>
            <a:r>
              <a:rPr lang="ru-RU" sz="2400" dirty="0">
                <a:latin typeface="Bahnschrift Light" panose="020B0502040204020203" pitchFamily="34" charset="0"/>
              </a:rPr>
              <a:t>оптимальный способ ввода параметров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генерации и вывода готовой модели;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рассмотрена </a:t>
            </a:r>
            <a:r>
              <a:rPr lang="ru-RU" sz="2400" dirty="0">
                <a:latin typeface="Bahnschrift Light" panose="020B0502040204020203" pitchFamily="34" charset="0"/>
              </a:rPr>
              <a:t>известная математическая модель, расширение которой не дало значительного результата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реализован </a:t>
            </a:r>
            <a:r>
              <a:rPr lang="ru-RU" sz="2400" dirty="0">
                <a:latin typeface="Bahnschrift Light" panose="020B0502040204020203" pitchFamily="34" charset="0"/>
              </a:rPr>
              <a:t>алгоритм генерации, программный модуль генерации и программа визуализации сгенерированных моделей;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" panose="020B0502040204020203" pitchFamily="34" charset="0"/>
              </a:rPr>
              <a:t>модуль был опробован и протестирован с точки зрения </a:t>
            </a:r>
            <a:r>
              <a:rPr lang="ru-RU" sz="2400" dirty="0" smtClean="0">
                <a:latin typeface="Bahnschrift Light" panose="020B0502040204020203" pitchFamily="34" charset="0"/>
              </a:rPr>
              <a:t>архитектуры и генерации зданий. </a:t>
            </a:r>
            <a:endParaRPr lang="ru-RU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Цель ВКР может считаться достигнутой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Планируется использование других методов генерации (машинное обучение для генерации форм оснований зданий) и реализация плагинов для САПР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1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4DC7A36D-1270-4C05-95BF-93F4C50931F4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6293056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Цель и задачи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6066" y="1035280"/>
            <a:ext cx="10979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" panose="020B0502040204020203" pitchFamily="34" charset="0"/>
              </a:rPr>
              <a:t>Процесс создания 3</a:t>
            </a:r>
            <a:r>
              <a:rPr lang="en-US" sz="2400" dirty="0" smtClean="0">
                <a:latin typeface="Bahnschrift Light" panose="020B0502040204020203" pitchFamily="34" charset="0"/>
              </a:rPr>
              <a:t>D</a:t>
            </a:r>
            <a:r>
              <a:rPr lang="ru-RU" sz="2400" dirty="0" smtClean="0">
                <a:latin typeface="Bahnschrift Light" panose="020B0502040204020203" pitchFamily="34" charset="0"/>
              </a:rPr>
              <a:t> моделей подходит для автоматизации, 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одним из решений является </a:t>
            </a:r>
            <a:r>
              <a:rPr lang="ru-RU" sz="2400" b="1" dirty="0" smtClean="0">
                <a:latin typeface="Bahnschrift SemiBold" panose="020B0502040204020203" pitchFamily="34" charset="0"/>
              </a:rPr>
              <a:t>процедурная генерация контента (ПГК)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596066" y="2102069"/>
            <a:ext cx="11000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ahnschrift SemiBold" panose="020B0502040204020203" pitchFamily="34" charset="0"/>
              </a:rPr>
              <a:t>Цель данной работы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- </a:t>
            </a:r>
            <a:r>
              <a:rPr lang="ru-RU" sz="2400" dirty="0">
                <a:latin typeface="Bahnschrift Light" panose="020B0502040204020203" pitchFamily="34" charset="0"/>
              </a:rPr>
              <a:t>реализовать прототип модуля для процедурной </a:t>
            </a:r>
            <a:r>
              <a:rPr lang="ru-RU" sz="2400" dirty="0" smtClean="0">
                <a:latin typeface="Bahnschrift Light" panose="020B0502040204020203" pitchFamily="34" charset="0"/>
              </a:rPr>
              <a:t>генерации </a:t>
            </a:r>
            <a:r>
              <a:rPr lang="en-US" sz="2400" dirty="0" smtClean="0">
                <a:latin typeface="Bahnschrift Light" panose="020B0502040204020203" pitchFamily="34" charset="0"/>
              </a:rPr>
              <a:t>3D</a:t>
            </a:r>
            <a:r>
              <a:rPr lang="ru-RU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>
                <a:latin typeface="Bahnschrift Light" panose="020B0502040204020203" pitchFamily="34" charset="0"/>
              </a:rPr>
              <a:t>моделей фасадов зданий по заданным параметрам. 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r>
              <a:rPr lang="ru-RU" sz="2400" dirty="0" smtClean="0">
                <a:latin typeface="Bahnschrift Light" panose="020B0502040204020203" pitchFamily="34" charset="0"/>
              </a:rPr>
              <a:t>Прототип </a:t>
            </a:r>
            <a:r>
              <a:rPr lang="ru-RU" sz="2400" dirty="0">
                <a:latin typeface="Bahnschrift Light" panose="020B0502040204020203" pitchFamily="34" charset="0"/>
              </a:rPr>
              <a:t>должен быть спроектирован на расширение в будущем.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575397" y="3618856"/>
            <a:ext cx="11167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ahnschrift SemiBold" panose="020B0502040204020203" pitchFamily="34" charset="0"/>
              </a:rPr>
              <a:t>Задачи</a:t>
            </a:r>
            <a:r>
              <a:rPr lang="ru-RU" sz="2400" dirty="0" smtClean="0">
                <a:latin typeface="Bahnschrift Light" panose="020B0502040204020203" pitchFamily="34" charset="0"/>
              </a:rPr>
              <a:t> к выполнению: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Bahnschrift Light" panose="020B0502040204020203" pitchFamily="34" charset="0"/>
              </a:rPr>
              <a:t>рассмотреть актуальные подходы ПГК;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Bahnschrift Light" panose="020B0502040204020203" pitchFamily="34" charset="0"/>
              </a:rPr>
              <a:t>определить входные и выходные данные алгоритма генерации;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Bahnschrift Light" panose="020B0502040204020203" pitchFamily="34" charset="0"/>
              </a:rPr>
              <a:t>спроектировать алгоритм процедурной генерации зданий;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Bahnschrift Light" panose="020B0502040204020203" pitchFamily="34" charset="0"/>
              </a:rPr>
              <a:t>реализовать алгоритм и модуль;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Bahnschrift Light" panose="020B0502040204020203" pitchFamily="34" charset="0"/>
              </a:rPr>
              <a:t>проверить работоспособность модуля, оценить возможности расширения.</a:t>
            </a:r>
          </a:p>
        </p:txBody>
      </p:sp>
    </p:spTree>
    <p:extLst>
      <p:ext uri="{BB962C8B-B14F-4D97-AF65-F5344CB8AC3E}">
        <p14:creationId xmlns:p14="http://schemas.microsoft.com/office/powerpoint/2010/main" val="23709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2490" y="1096335"/>
            <a:ext cx="109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Генерация с применением известных функций или фракталов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58" y="1956816"/>
            <a:ext cx="4916210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0174" y="5304453"/>
            <a:ext cx="440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Рис.1. Ландшафт, сгенерированный </a:t>
            </a:r>
          </a:p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по шуму Перлина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86" y="1956816"/>
            <a:ext cx="4425696" cy="33192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51453" y="5304453"/>
            <a:ext cx="502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Рис.2. Растение, сгенерированное фракталом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83891" y="5263561"/>
            <a:ext cx="624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Рис.3. Преобразование изображения здания в </a:t>
            </a:r>
            <a:r>
              <a:rPr lang="en-US" dirty="0" smtClean="0">
                <a:latin typeface="Bahnschrift Light" panose="020B0502040204020203" pitchFamily="34" charset="0"/>
              </a:rPr>
              <a:t>3D </a:t>
            </a:r>
            <a:r>
              <a:rPr lang="ru-RU" dirty="0" smtClean="0">
                <a:latin typeface="Bahnschrift Light" panose="020B0502040204020203" pitchFamily="34" charset="0"/>
              </a:rPr>
              <a:t>модель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endParaRPr lang="ru-RU" dirty="0" smtClean="0">
              <a:latin typeface="Bahnschrift Light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(</a:t>
            </a:r>
            <a:r>
              <a:rPr lang="ru-RU" dirty="0" smtClean="0">
                <a:latin typeface="Bahnschrift Light" panose="020B0502040204020203" pitchFamily="34" charset="0"/>
              </a:rPr>
              <a:t>ансамблем </a:t>
            </a:r>
            <a:r>
              <a:rPr lang="ru-RU" dirty="0" err="1" smtClean="0">
                <a:latin typeface="Bahnschrift Light" panose="020B0502040204020203" pitchFamily="34" charset="0"/>
              </a:rPr>
              <a:t>свёрточных</a:t>
            </a:r>
            <a:r>
              <a:rPr lang="ru-RU" dirty="0" smtClean="0">
                <a:latin typeface="Bahnschrift Light" panose="020B0502040204020203" pitchFamily="34" charset="0"/>
              </a:rPr>
              <a:t> нейронных сетей</a:t>
            </a:r>
            <a:r>
              <a:rPr lang="en-US" dirty="0" smtClean="0">
                <a:latin typeface="Bahnschrift Light" panose="020B0502040204020203" pitchFamily="34" charset="0"/>
              </a:rPr>
              <a:t>)</a:t>
            </a:r>
            <a:r>
              <a:rPr lang="ru-RU" baseline="30000" dirty="0" smtClean="0">
                <a:latin typeface="Bahnschrift Light" panose="020B0502040204020203" pitchFamily="34" charset="0"/>
              </a:rPr>
              <a:t>1</a:t>
            </a:r>
            <a:endParaRPr lang="ru-RU" baseline="30000" dirty="0">
              <a:latin typeface="Bahnschrift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20" y="1873886"/>
            <a:ext cx="3025843" cy="3227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4" y="1793447"/>
            <a:ext cx="2483176" cy="3310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48" y="1796604"/>
            <a:ext cx="1133222" cy="33044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58" y="1793447"/>
            <a:ext cx="1837274" cy="33361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6437" y="1081443"/>
            <a:ext cx="1160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Light" panose="020B0502040204020203" pitchFamily="34" charset="0"/>
              </a:rPr>
              <a:t>Методы машинного обучения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613" y="5909892"/>
            <a:ext cx="6552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42021"/>
                </a:solidFill>
                <a:latin typeface="Tempora-Italic"/>
              </a:rPr>
              <a:t>1</a:t>
            </a:r>
            <a:r>
              <a:rPr lang="en-US" sz="1400" i="1" dirty="0" smtClean="0">
                <a:solidFill>
                  <a:srgbClr val="242021"/>
                </a:solidFill>
                <a:latin typeface="Tempora-Italic"/>
              </a:rPr>
              <a:t> Nishida 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G.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, </a:t>
            </a:r>
            <a:r>
              <a:rPr lang="en-US" sz="1400" i="1" dirty="0" err="1">
                <a:solidFill>
                  <a:srgbClr val="242021"/>
                </a:solidFill>
                <a:latin typeface="Tempora-Italic"/>
              </a:rPr>
              <a:t>Bousseau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 A.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, </a:t>
            </a:r>
            <a:r>
              <a:rPr lang="en-US" sz="1400" i="1" dirty="0" err="1">
                <a:solidFill>
                  <a:srgbClr val="242021"/>
                </a:solidFill>
                <a:latin typeface="Tempora-Italic"/>
              </a:rPr>
              <a:t>Aliaga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 D. 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Procedural Modeling of a Building from </a:t>
            </a:r>
            <a:r>
              <a:rPr lang="en-US" sz="1400" dirty="0" smtClean="0">
                <a:solidFill>
                  <a:srgbClr val="242021"/>
                </a:solidFill>
                <a:latin typeface="Tempora-Regular"/>
              </a:rPr>
              <a:t>a Single 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Image // Computer Graphics Forum. — 2018. — Vol. 37. — P. 415–429.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957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29" y="4490546"/>
            <a:ext cx="1160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hnschrift SemiBold" panose="020B0502040204020203" pitchFamily="34" charset="0"/>
              </a:rPr>
              <a:t>Split-</a:t>
            </a:r>
            <a:r>
              <a:rPr lang="ru-RU" sz="2400" dirty="0" smtClean="0">
                <a:latin typeface="Bahnschrift SemiBold" panose="020B0502040204020203" pitchFamily="34" charset="0"/>
              </a:rPr>
              <a:t>грамматика </a:t>
            </a:r>
            <a:r>
              <a:rPr lang="ru-RU" sz="2400" dirty="0" smtClean="0">
                <a:latin typeface="Bahnschrift Light" panose="020B0502040204020203" pitchFamily="34" charset="0"/>
              </a:rPr>
              <a:t>– частный случай, где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Σ,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400" dirty="0" smtClean="0">
                <a:latin typeface="Bahnschrift Light" panose="020B0502040204020203" pitchFamily="34" charset="0"/>
              </a:rPr>
              <a:t>состоят из геометрических символов, а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включает правила разделения и преобразования </a:t>
            </a:r>
          </a:p>
          <a:p>
            <a:pPr algn="ctr"/>
            <a:r>
              <a:rPr lang="ru-RU" sz="2400" dirty="0" smtClean="0">
                <a:latin typeface="Bahnschrift Light" panose="020B0502040204020203" pitchFamily="34" charset="0"/>
              </a:rPr>
              <a:t>(исследовано для генерации фасадов зданий </a:t>
            </a:r>
            <a:r>
              <a:rPr lang="ru-RU" sz="2400" baseline="30000" dirty="0" smtClean="0">
                <a:latin typeface="Bahnschrift Light" panose="020B0502040204020203" pitchFamily="34" charset="0"/>
              </a:rPr>
              <a:t>1 </a:t>
            </a:r>
            <a:r>
              <a:rPr lang="ru-RU" sz="2400" dirty="0" smtClean="0">
                <a:latin typeface="Bahnschrift Light" panose="020B0502040204020203" pitchFamily="34" charset="0"/>
              </a:rPr>
              <a:t>)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 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7" y="872111"/>
            <a:ext cx="282892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31521" y="1464735"/>
                <a:ext cx="10655840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 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множество нетерминальных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400" dirty="0">
                    <a:latin typeface="Bahnschrift Light" panose="020B0502040204020203" pitchFamily="34" charset="0"/>
                  </a:rPr>
                  <a:t>;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 </a:t>
                </a:r>
                <a:endParaRPr lang="en-US" sz="2400" dirty="0" smtClean="0">
                  <a:latin typeface="Bahnschrift Light" panose="020B0502040204020203" pitchFamily="34" charset="0"/>
                </a:endParaRPr>
              </a:p>
              <a:p>
                <a:r>
                  <a:rPr lang="ru-RU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–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множество терминальных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;</a:t>
                </a:r>
              </a:p>
              <a:p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множество</a:t>
                </a:r>
                <a:r>
                  <a:rPr lang="en-US" sz="2400" dirty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грамматических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правил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(отображений)</a:t>
                </a:r>
                <a:endParaRPr lang="en-US" sz="2400" dirty="0">
                  <a:latin typeface="Bahnschrift Light" panose="020B0502040204020203" pitchFamily="34" charset="0"/>
                </a:endParaRPr>
              </a:p>
              <a:p>
                <a:pPr algn="ctr"/>
                <a:r>
                  <a:rPr lang="ru-RU" sz="2400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4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4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4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400" dirty="0">
                    <a:latin typeface="Bahnschrift Light" panose="020B0502040204020203" pitchFamily="34" charset="0"/>
                  </a:rPr>
                  <a:t>(т. е.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хотя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бы один из нетерминальных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сводится к произвольному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набору символов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)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;</a:t>
                </a:r>
                <a:endParaRPr lang="en-US" sz="2400" dirty="0">
                  <a:latin typeface="Bahnschrift Light" panose="020B0502040204020203" pitchFamily="34" charset="0"/>
                </a:endParaRPr>
              </a:p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4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4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400" dirty="0">
                    <a:latin typeface="Bahnschrift Light" panose="020B0502040204020203" pitchFamily="34" charset="0"/>
                  </a:rPr>
                  <a:t>множество начальных </a:t>
                </a:r>
                <a:r>
                  <a:rPr lang="ru-RU" sz="2400" dirty="0" smtClean="0">
                    <a:latin typeface="Bahnschrift Light" panose="020B0502040204020203" pitchFamily="34" charset="0"/>
                  </a:rPr>
                  <a:t>символов (аксиомы).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464735"/>
                <a:ext cx="10655840" cy="3200876"/>
              </a:xfrm>
              <a:prstGeom prst="rect">
                <a:avLst/>
              </a:prstGeom>
              <a:blipFill>
                <a:blip r:embed="rId5"/>
                <a:stretch>
                  <a:fillRect l="-1144" t="-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1769" y="989913"/>
            <a:ext cx="1160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" panose="020B0502040204020203" pitchFamily="34" charset="0"/>
              </a:rPr>
              <a:t>		Формальные грамматики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4394" y="5789693"/>
            <a:ext cx="11381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242021"/>
                </a:solidFill>
                <a:latin typeface="Tempora-Regular"/>
              </a:rPr>
              <a:t>1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Instant </a:t>
            </a:r>
            <a:r>
              <a:rPr lang="fr-FR" sz="1400" dirty="0">
                <a:solidFill>
                  <a:srgbClr val="242021"/>
                </a:solidFill>
                <a:latin typeface="Tempora-Regular"/>
              </a:rPr>
              <a:t>Architecture / P. Wonka [et al.] // ACM Transaction on Graphics.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—</a:t>
            </a:r>
            <a:r>
              <a:rPr lang="ru-RU" sz="1400" dirty="0" smtClean="0">
                <a:solidFill>
                  <a:srgbClr val="242021"/>
                </a:solidFill>
                <a:latin typeface="Tempora-Regular"/>
              </a:rPr>
              <a:t>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2003</a:t>
            </a:r>
            <a:r>
              <a:rPr lang="fr-FR" sz="1400" dirty="0">
                <a:solidFill>
                  <a:srgbClr val="242021"/>
                </a:solidFill>
                <a:latin typeface="Tempora-Regular"/>
              </a:rPr>
              <a:t>. — Vol. 22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.</a:t>
            </a:r>
            <a:r>
              <a:rPr lang="fr-FR" sz="1400" dirty="0" smtClean="0"/>
              <a:t/>
            </a:r>
            <a:br>
              <a:rPr lang="fr-FR" sz="1400" dirty="0" smtClean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31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Существующие решения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23205"/>
              </p:ext>
            </p:extLst>
          </p:nvPr>
        </p:nvGraphicFramePr>
        <p:xfrm>
          <a:off x="584497" y="1122072"/>
          <a:ext cx="10991088" cy="4684631"/>
        </p:xfrm>
        <a:graphic>
          <a:graphicData uri="http://schemas.openxmlformats.org/drawingml/2006/table">
            <a:tbl>
              <a:tblPr/>
              <a:tblGrid>
                <a:gridCol w="1480431">
                  <a:extLst>
                    <a:ext uri="{9D8B030D-6E8A-4147-A177-3AD203B41FA5}">
                      <a16:colId xmlns:a16="http://schemas.microsoft.com/office/drawing/2014/main" val="2617591335"/>
                    </a:ext>
                  </a:extLst>
                </a:gridCol>
                <a:gridCol w="1409792">
                  <a:extLst>
                    <a:ext uri="{9D8B030D-6E8A-4147-A177-3AD203B41FA5}">
                      <a16:colId xmlns:a16="http://schemas.microsoft.com/office/drawing/2014/main" val="750341515"/>
                    </a:ext>
                  </a:extLst>
                </a:gridCol>
                <a:gridCol w="1179576">
                  <a:extLst>
                    <a:ext uri="{9D8B030D-6E8A-4147-A177-3AD203B41FA5}">
                      <a16:colId xmlns:a16="http://schemas.microsoft.com/office/drawing/2014/main" val="1675989980"/>
                    </a:ext>
                  </a:extLst>
                </a:gridCol>
                <a:gridCol w="3447288">
                  <a:extLst>
                    <a:ext uri="{9D8B030D-6E8A-4147-A177-3AD203B41FA5}">
                      <a16:colId xmlns:a16="http://schemas.microsoft.com/office/drawing/2014/main" val="1293943913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1991838396"/>
                    </a:ext>
                  </a:extLst>
                </a:gridCol>
                <a:gridCol w="1764073">
                  <a:extLst>
                    <a:ext uri="{9D8B030D-6E8A-4147-A177-3AD203B41FA5}">
                      <a16:colId xmlns:a16="http://schemas.microsoft.com/office/drawing/2014/main" val="3381440492"/>
                    </a:ext>
                  </a:extLst>
                </a:gridCol>
              </a:tblGrid>
              <a:tr h="892009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Название системы</a:t>
                      </a:r>
                      <a:endParaRPr lang="ru-RU" sz="20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Тип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Целевой контент</a:t>
                      </a:r>
                      <a:endParaRPr lang="ru-RU" sz="20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Процесс настройки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Возможности экспорта</a:t>
                      </a:r>
                      <a:b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(от 0 до 5)</a:t>
                      </a:r>
                      <a:endParaRPr lang="ru-RU" sz="18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Генерация текстур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75298"/>
                  </a:ext>
                </a:extLst>
              </a:tr>
              <a:tr h="53520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SceneCity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Blender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Интуитивная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921511"/>
                  </a:ext>
                </a:extLst>
              </a:tr>
              <a:tr h="61516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Procedural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Buildings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Unreal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Engine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Ручная </a:t>
                      </a:r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</a:t>
                      </a:r>
                      <a:r>
                        <a:rPr lang="ru-RU" sz="1600" b="0" i="0" baseline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грамматики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ручная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калибровка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32764"/>
                  </a:ext>
                </a:extLst>
              </a:tr>
              <a:tr h="628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Fast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Architecture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ds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Max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Простая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инициализация численных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параметров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07838"/>
                  </a:ext>
                </a:extLst>
              </a:tr>
              <a:tr h="56973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Maya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Structures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Maya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Простая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инициализация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базовых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компонентов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Процедурное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комбинирование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426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Esri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/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CityEngine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ПО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Простое </a:t>
                      </a:r>
                      <a:r>
                        <a:rPr lang="ru-RU" sz="1600" b="0" i="0" dirty="0" err="1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прототипирование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формы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Собственная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база текстур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3587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GameSim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/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Procedural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Modeling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ПО 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Сложная </a:t>
                      </a:r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числовых пара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метров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4 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Собственная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база текстур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1004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829927" y="5806703"/>
            <a:ext cx="878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Таблица 1. Возможности существующих решений для генерации моделей зданий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Выбор входных и выходных данных алгоритма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3" y="1151548"/>
            <a:ext cx="4282441" cy="32118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70" y="1151548"/>
            <a:ext cx="4328160" cy="3246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177" y="4272509"/>
            <a:ext cx="5921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Рис.4. Продвижение по пространству 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п</a:t>
            </a:r>
            <a:r>
              <a:rPr lang="ru-RU" sz="2000" dirty="0" smtClean="0">
                <a:latin typeface="Bahnschrift Light" panose="020B0502040204020203" pitchFamily="34" charset="0"/>
              </a:rPr>
              <a:t>араметров шагами от начального приближения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7835" y="4272509"/>
            <a:ext cx="49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Рис.5. Продвижение по пространству 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п</a:t>
            </a:r>
            <a:r>
              <a:rPr lang="ru-RU" sz="2000" dirty="0" smtClean="0">
                <a:latin typeface="Bahnschrift Light" panose="020B0502040204020203" pitchFamily="34" charset="0"/>
              </a:rPr>
              <a:t>араметров сужением подпространства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141" y="5100185"/>
            <a:ext cx="11443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Входные данные: </a:t>
            </a:r>
            <a:r>
              <a:rPr lang="ru-RU" sz="2400" dirty="0" smtClean="0">
                <a:latin typeface="Bahnschrift Light" panose="020B0502040204020203" pitchFamily="34" charset="0"/>
              </a:rPr>
              <a:t>диапазоны численных параметров, форма основания здания</a:t>
            </a:r>
          </a:p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Выходные данные: </a:t>
            </a:r>
            <a:r>
              <a:rPr lang="ru-RU" sz="2400" dirty="0" smtClean="0">
                <a:latin typeface="Bahnschrift Light" panose="020B0502040204020203" pitchFamily="34" charset="0"/>
              </a:rPr>
              <a:t>модель в стандартном формате файла (</a:t>
            </a:r>
            <a:r>
              <a:rPr lang="en-US" sz="2400" dirty="0" smtClean="0">
                <a:latin typeface="Bahnschrift Light" panose="020B0502040204020203" pitchFamily="34" charset="0"/>
              </a:rPr>
              <a:t>STL </a:t>
            </a:r>
            <a:r>
              <a:rPr lang="ru-RU" sz="2400" dirty="0" smtClean="0">
                <a:latin typeface="Bahnschrift Light" panose="020B0502040204020203" pitchFamily="34" charset="0"/>
              </a:rPr>
              <a:t>или </a:t>
            </a:r>
            <a:r>
              <a:rPr lang="en-US" sz="2400" dirty="0" smtClean="0">
                <a:latin typeface="Bahnschrift Light" panose="020B0502040204020203" pitchFamily="34" charset="0"/>
              </a:rPr>
              <a:t>OBJ)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Алгоритм генерации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5585" y="6372226"/>
            <a:ext cx="334588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366" y="3629607"/>
            <a:ext cx="334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Рис.6. Один из начальных этапов применения правил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53" y="1114538"/>
            <a:ext cx="2303147" cy="2515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10" y="1114538"/>
            <a:ext cx="2366759" cy="25880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35" y="1114538"/>
            <a:ext cx="2604358" cy="2557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97667" y="3629606"/>
            <a:ext cx="334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Рис.7. Последовательное разделение символов и замена одних другими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5895" y="3672444"/>
            <a:ext cx="334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Рис.8. Один из вариантов конечной визуализации слова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125" y="4644768"/>
            <a:ext cx="11814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Геометрические символы: </a:t>
            </a:r>
            <a:r>
              <a:rPr lang="ru-RU" sz="2400" dirty="0" smtClean="0">
                <a:latin typeface="Bahnschrift Light" panose="020B0502040204020203" pitchFamily="34" charset="0"/>
              </a:rPr>
              <a:t>могут быть визуализированы по параметрам в символе (высота отдельного этажа, ориентация окна)</a:t>
            </a:r>
          </a:p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Абстрактные символы: </a:t>
            </a:r>
            <a:r>
              <a:rPr lang="ru-RU" sz="2400" dirty="0" smtClean="0">
                <a:latin typeface="Bahnschrift Light" panose="020B0502040204020203" pitchFamily="34" charset="0"/>
              </a:rPr>
              <a:t>не имеют представления, но являются метками для </a:t>
            </a:r>
            <a:r>
              <a:rPr lang="ru-RU" sz="2400" dirty="0" smtClean="0">
                <a:latin typeface="Bahnschrift Light" panose="020B0502040204020203" pitchFamily="34" charset="0"/>
              </a:rPr>
              <a:t>правил</a:t>
            </a:r>
            <a:endParaRPr lang="en-US" sz="2400" dirty="0">
              <a:latin typeface="Bahnschrift Light" panose="020B0502040204020203" pitchFamily="34" charset="0"/>
            </a:endParaRPr>
          </a:p>
          <a:p>
            <a:pPr algn="ctr"/>
            <a:r>
              <a:rPr lang="ru-RU" sz="2400" dirty="0" smtClean="0">
                <a:latin typeface="Bahnschrift SemiBold" panose="020B0502040204020203" pitchFamily="34" charset="0"/>
              </a:rPr>
              <a:t>Генерация</a:t>
            </a:r>
            <a:r>
              <a:rPr lang="ru-RU" sz="2400" dirty="0" smtClean="0">
                <a:latin typeface="Bahnschrift Light" panose="020B0502040204020203" pitchFamily="34" charset="0"/>
              </a:rPr>
              <a:t> состоит в рекурсивном применении правил над словом до предела 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Реализация: требования и технологии 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57992" y="6372226"/>
            <a:ext cx="541175" cy="354542"/>
          </a:xfrm>
        </p:spPr>
        <p:txBody>
          <a:bodyPr/>
          <a:lstStyle/>
          <a:p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08218" y="6303433"/>
            <a:ext cx="7979143" cy="554567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</a:p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20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072" y="3502509"/>
            <a:ext cx="11334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Bahnschrift SemiBold" panose="020B0502040204020203" pitchFamily="34" charset="0"/>
              </a:rPr>
              <a:t>Язык программирования: </a:t>
            </a:r>
            <a:r>
              <a:rPr lang="ru-RU" sz="2400" dirty="0" smtClean="0">
                <a:latin typeface="Bahnschrift Light" panose="020B0502040204020203" pitchFamily="34" charset="0"/>
              </a:rPr>
              <a:t>С</a:t>
            </a:r>
            <a:r>
              <a:rPr lang="en-US" sz="2400" dirty="0" smtClean="0">
                <a:latin typeface="Bahnschrift Light" panose="020B0502040204020203" pitchFamily="34" charset="0"/>
              </a:rPr>
              <a:t>#</a:t>
            </a:r>
            <a:r>
              <a:rPr lang="ru-RU" sz="2400" dirty="0" smtClean="0">
                <a:latin typeface="Bahnschrift Light" panose="020B0502040204020203" pitchFamily="34" charset="0"/>
              </a:rPr>
              <a:t> -</a:t>
            </a:r>
            <a:r>
              <a:rPr lang="en-US" sz="2400" dirty="0" smtClean="0">
                <a:latin typeface="Bahnschrift Light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за наличие большого числа библиотек, встроенных модулей для разработки графических интерфейсов </a:t>
            </a:r>
            <a:r>
              <a:rPr lang="en-US" sz="2400" dirty="0" smtClean="0">
                <a:latin typeface="Bahnschrift Light" panose="020B0502040204020203" pitchFamily="34" charset="0"/>
              </a:rPr>
              <a:t>WPF</a:t>
            </a:r>
            <a:endParaRPr lang="en-US" sz="2400" b="1" dirty="0">
              <a:latin typeface="Bahnschrift SemiBold" panose="020B0502040204020203" pitchFamily="34" charset="0"/>
            </a:endParaRPr>
          </a:p>
          <a:p>
            <a:r>
              <a:rPr lang="en-US" sz="2400" b="1" dirty="0" smtClean="0">
                <a:latin typeface="Bahnschrift SemiBold" panose="020B0502040204020203" pitchFamily="34" charset="0"/>
              </a:rPr>
              <a:t>Geometry3sharp</a:t>
            </a:r>
            <a:r>
              <a:rPr lang="ru-RU" sz="2400" b="1" dirty="0" smtClean="0">
                <a:latin typeface="Bahnschrift SemiBold" panose="020B0502040204020203" pitchFamily="34" charset="0"/>
              </a:rPr>
              <a:t>: </a:t>
            </a:r>
            <a:r>
              <a:rPr lang="ru-RU" sz="2400" dirty="0">
                <a:latin typeface="Bahnschrift Light" panose="020B0502040204020203" pitchFamily="34" charset="0"/>
              </a:rPr>
              <a:t>б</a:t>
            </a:r>
            <a:r>
              <a:rPr lang="ru-RU" sz="2400" dirty="0" smtClean="0">
                <a:latin typeface="Bahnschrift Light" panose="020B0502040204020203" pitchFamily="34" charset="0"/>
              </a:rPr>
              <a:t>иблиотека для упрощения построения модели и экспорта</a:t>
            </a:r>
            <a:r>
              <a:rPr lang="en-US" sz="2400" dirty="0" smtClean="0">
                <a:latin typeface="Bahnschrift Light" panose="020B0502040204020203" pitchFamily="34" charset="0"/>
              </a:rPr>
              <a:t> (open source,</a:t>
            </a:r>
            <a:r>
              <a:rPr lang="ru-RU" sz="2400" dirty="0" smtClean="0">
                <a:latin typeface="Bahnschrift Light" panose="020B0502040204020203" pitchFamily="34" charset="0"/>
              </a:rPr>
              <a:t> лицензия </a:t>
            </a:r>
            <a:r>
              <a:rPr lang="en-US" sz="2400" dirty="0" smtClean="0">
                <a:latin typeface="Bahnschrift Light" panose="020B0502040204020203" pitchFamily="34" charset="0"/>
              </a:rPr>
              <a:t>Boost)</a:t>
            </a:r>
            <a:r>
              <a:rPr lang="ru-RU" sz="2400" dirty="0" smtClean="0">
                <a:latin typeface="Bahnschrift Light" panose="020B0502040204020203" pitchFamily="34" charset="0"/>
              </a:rPr>
              <a:t> </a:t>
            </a:r>
          </a:p>
          <a:p>
            <a:r>
              <a:rPr lang="en-US" sz="2400" b="1" dirty="0" smtClean="0">
                <a:latin typeface="Bahnschrift SemiBold" panose="020B0502040204020203" pitchFamily="34" charset="0"/>
              </a:rPr>
              <a:t>Helix Toolkit:</a:t>
            </a:r>
            <a:r>
              <a:rPr lang="ru-RU" sz="2400" b="1" dirty="0" smtClean="0">
                <a:latin typeface="Bahnschrift SemiBold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библиотека визуализации </a:t>
            </a:r>
            <a:r>
              <a:rPr lang="en-US" sz="2400" dirty="0" smtClean="0">
                <a:latin typeface="Bahnschrift Light" panose="020B0502040204020203" pitchFamily="34" charset="0"/>
              </a:rPr>
              <a:t>3D </a:t>
            </a:r>
            <a:r>
              <a:rPr lang="ru-RU" sz="2400" dirty="0" smtClean="0">
                <a:latin typeface="Bahnschrift Light" panose="020B0502040204020203" pitchFamily="34" charset="0"/>
              </a:rPr>
              <a:t>моделей в</a:t>
            </a:r>
            <a:r>
              <a:rPr lang="en-US" sz="2400" dirty="0" smtClean="0">
                <a:latin typeface="Bahnschrift Light" panose="020B0502040204020203" pitchFamily="34" charset="0"/>
              </a:rPr>
              <a:t> WPF (</a:t>
            </a:r>
            <a:r>
              <a:rPr lang="ru-RU" sz="2400" dirty="0" smtClean="0">
                <a:latin typeface="Bahnschrift Light" panose="020B0502040204020203" pitchFamily="34" charset="0"/>
              </a:rPr>
              <a:t>лицензия </a:t>
            </a:r>
            <a:r>
              <a:rPr lang="en-US" sz="2400" dirty="0" smtClean="0">
                <a:latin typeface="Bahnschrift Light" panose="020B0502040204020203" pitchFamily="34" charset="0"/>
              </a:rPr>
              <a:t>MIT)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r>
              <a:rPr lang="en-US" sz="2400" b="1" dirty="0" smtClean="0">
                <a:latin typeface="Bahnschrift SemiBold" panose="020B0502040204020203" pitchFamily="34" charset="0"/>
              </a:rPr>
              <a:t>WCF: </a:t>
            </a:r>
            <a:r>
              <a:rPr lang="ru-RU" sz="2400" dirty="0" smtClean="0">
                <a:latin typeface="Bahnschrift Light" panose="020B0502040204020203" pitchFamily="34" charset="0"/>
              </a:rPr>
              <a:t>модуль С</a:t>
            </a:r>
            <a:r>
              <a:rPr lang="en-US" sz="2400" dirty="0" smtClean="0">
                <a:latin typeface="Bahnschrift Light" panose="020B0502040204020203" pitchFamily="34" charset="0"/>
              </a:rPr>
              <a:t># </a:t>
            </a:r>
            <a:r>
              <a:rPr lang="ru-RU" sz="2400" dirty="0" smtClean="0">
                <a:latin typeface="Bahnschrift Light" panose="020B0502040204020203" pitchFamily="34" charset="0"/>
              </a:rPr>
              <a:t>для взаимодействия процессов (для абстрагирования </a:t>
            </a:r>
            <a:r>
              <a:rPr lang="en-US" sz="2400" dirty="0" smtClean="0">
                <a:latin typeface="Bahnschrift Light" panose="020B0502040204020203" pitchFamily="34" charset="0"/>
              </a:rPr>
              <a:t>HTTP</a:t>
            </a:r>
            <a:r>
              <a:rPr lang="ru-RU" sz="2400" dirty="0" smtClean="0">
                <a:latin typeface="Bahnschrift Light" panose="020B0502040204020203" pitchFamily="34" charset="0"/>
              </a:rPr>
              <a:t> запросов)</a:t>
            </a:r>
            <a:r>
              <a:rPr lang="en-US" sz="2400" dirty="0" smtClean="0">
                <a:latin typeface="Bahnschrift Light" panose="020B0502040204020203" pitchFamily="34" charset="0"/>
              </a:rPr>
              <a:t> 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72" y="1095494"/>
            <a:ext cx="11497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" panose="020B0502040204020203" pitchFamily="34" charset="0"/>
              </a:rPr>
              <a:t>Модуль генерирует </a:t>
            </a:r>
            <a:r>
              <a:rPr lang="en-US" sz="2400" dirty="0">
                <a:latin typeface="Bahnschrift Light" panose="020B0502040204020203" pitchFamily="34" charset="0"/>
              </a:rPr>
              <a:t>3D </a:t>
            </a:r>
            <a:r>
              <a:rPr lang="ru-RU" sz="2400" dirty="0">
                <a:latin typeface="Bahnschrift Light" panose="020B0502040204020203" pitchFamily="34" charset="0"/>
              </a:rPr>
              <a:t>модель зданий (т.е. массив геометрических примитивов) по заданным </a:t>
            </a:r>
            <a:r>
              <a:rPr lang="ru-RU" sz="2400" dirty="0" smtClean="0">
                <a:latin typeface="Bahnschrift Light" panose="020B0502040204020203" pitchFamily="34" charset="0"/>
              </a:rPr>
              <a:t>параметрам в графическом интерфейсе </a:t>
            </a:r>
          </a:p>
          <a:p>
            <a:r>
              <a:rPr lang="ru-RU" sz="2400" dirty="0" smtClean="0">
                <a:latin typeface="Bahnschrift Light" panose="020B0502040204020203" pitchFamily="34" charset="0"/>
              </a:rPr>
              <a:t>      (случайно </a:t>
            </a:r>
            <a:r>
              <a:rPr lang="ru-RU" sz="2400" dirty="0">
                <a:latin typeface="Bahnschrift Light" panose="020B0502040204020203" pitchFamily="34" charset="0"/>
              </a:rPr>
              <a:t>варьируются в заданных </a:t>
            </a:r>
            <a:r>
              <a:rPr lang="ru-RU" sz="2400" dirty="0" smtClean="0">
                <a:latin typeface="Bahnschrift Light" panose="020B0502040204020203" pitchFamily="34" charset="0"/>
              </a:rPr>
              <a:t>диапазонах)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ru-RU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" panose="020B0502040204020203" pitchFamily="34" charset="0"/>
              </a:rPr>
              <a:t>Генерация должна занимать до 5 секунд для </a:t>
            </a:r>
            <a:r>
              <a:rPr lang="ru-RU" sz="2400" dirty="0" smtClean="0">
                <a:latin typeface="Bahnschrift Light" panose="020B0502040204020203" pitchFamily="34" charset="0"/>
              </a:rPr>
              <a:t>типичных зданий (до</a:t>
            </a:r>
            <a:r>
              <a:rPr lang="en-US" sz="2400" dirty="0" smtClean="0">
                <a:latin typeface="Bahnschrift Light" panose="020B0502040204020203" pitchFamily="34" charset="0"/>
              </a:rPr>
              <a:t> 50 </a:t>
            </a:r>
            <a:r>
              <a:rPr lang="ru-RU" sz="2400" dirty="0" smtClean="0">
                <a:latin typeface="Bahnschrift Light" panose="020B0502040204020203" pitchFamily="34" charset="0"/>
              </a:rPr>
              <a:t>этажей)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" panose="020B0502040204020203" pitchFamily="34" charset="0"/>
              </a:rPr>
              <a:t>Модуль должен быть спроектирован на расширение и генерации, и функционала</a:t>
            </a:r>
            <a:r>
              <a:rPr lang="en-US" sz="2400" dirty="0" smtClean="0">
                <a:latin typeface="Bahnschrift Light" panose="020B0502040204020203" pitchFamily="34" charset="0"/>
              </a:rPr>
              <a:t>.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1160</Words>
  <Application>Microsoft Office PowerPoint</Application>
  <PresentationFormat>Широкоэкранный</PresentationFormat>
  <Paragraphs>248</Paragraphs>
  <Slides>16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32" baseType="lpstr">
      <vt:lpstr>Arial</vt:lpstr>
      <vt:lpstr>Bahnschrift Light</vt:lpstr>
      <vt:lpstr>Bahnschrift SemiBold</vt:lpstr>
      <vt:lpstr>Calibri</vt:lpstr>
      <vt:lpstr>Calibri Light</vt:lpstr>
      <vt:lpstr>Cambria Math</vt:lpstr>
      <vt:lpstr>Segoe UI</vt:lpstr>
      <vt:lpstr>Symbol</vt:lpstr>
      <vt:lpstr>Tahoma</vt:lpstr>
      <vt:lpstr>Tempora-Bold</vt:lpstr>
      <vt:lpstr>Tempora-Italic</vt:lpstr>
      <vt:lpstr>Tempora-Regular</vt:lpstr>
      <vt:lpstr>Times New Roman</vt:lpstr>
      <vt:lpstr>Verdana</vt:lpstr>
      <vt:lpstr>Тема Office</vt:lpstr>
      <vt:lpstr>PDF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57</cp:revision>
  <dcterms:created xsi:type="dcterms:W3CDTF">2020-06-10T17:38:49Z</dcterms:created>
  <dcterms:modified xsi:type="dcterms:W3CDTF">2020-06-11T12:39:37Z</dcterms:modified>
</cp:coreProperties>
</file>