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72" r:id="rId13"/>
    <p:sldId id="278" r:id="rId14"/>
    <p:sldId id="271" r:id="rId15"/>
    <p:sldId id="275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326" autoAdjust="0"/>
  </p:normalViewPr>
  <p:slideViewPr>
    <p:cSldViewPr snapToGrid="0">
      <p:cViewPr>
        <p:scale>
          <a:sx n="90" d="100"/>
          <a:sy n="90" d="100"/>
        </p:scale>
        <p:origin x="7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762B7-2DB5-4ECA-972D-85FFFFEE08B9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F5BF7-4548-4889-9F6A-ED6B60F564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5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65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97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1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F5BF7-4548-4889-9F6A-ED6B60F564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4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4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55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/>
          <p:cNvSpPr/>
          <p:nvPr userDrawn="1"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 userDrawn="1"/>
        </p:nvSpPr>
        <p:spPr>
          <a:xfrm>
            <a:off x="505412" y="152988"/>
            <a:ext cx="6293056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Цель и задачи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2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43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5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9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8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8AB7-F411-4BD5-92E5-7C0438BF3D0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39DA-2B3D-40ED-B610-5B1C36B55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1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84077" y="5887521"/>
            <a:ext cx="2063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год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76699" y="340319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b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</a:t>
            </a:r>
            <a:r>
              <a:rPr lang="ru-RU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3530203/60101</a:t>
            </a:r>
            <a:endParaRPr lang="en-US" sz="2400" dirty="0" smtClean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b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</a:t>
            </a:r>
            <a:r>
              <a:rPr lang="ru-RU" sz="2400" dirty="0" err="1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ВШИСиСТ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10385" y="3758684"/>
            <a:ext cx="21923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А.С. Ларионов</a:t>
            </a:r>
            <a:endParaRPr lang="en-US" sz="2400" dirty="0" smtClean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К.А. </a:t>
            </a:r>
            <a:r>
              <a:rPr lang="ru-RU" sz="2400" dirty="0" err="1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Туральчук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38873" y="4926685"/>
            <a:ext cx="241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38579" y="597208"/>
            <a:ext cx="735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24699" y="1006590"/>
            <a:ext cx="338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БАКАЛАВРА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84387" y="2076030"/>
            <a:ext cx="84624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ПРОЦЕДУРНОЙ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ТРЕХМЕРНЫХ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ЗДАНИЙ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Модуль генерации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51" y="1219720"/>
            <a:ext cx="10597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ahnschrift SemiBold" panose="020B0502040204020203" pitchFamily="34" charset="0"/>
              </a:rPr>
              <a:t>Варианты архитектурного шаблона модуля генерации: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Bahnschrift Light" panose="020B0502040204020203" pitchFamily="34" charset="0"/>
              </a:rPr>
              <a:t>Клиент-серверная архитектура – позволяет разделение на бизнес-логик</a:t>
            </a:r>
            <a:r>
              <a:rPr lang="ru-RU" sz="2200" dirty="0">
                <a:latin typeface="Bahnschrift Light" panose="020B0502040204020203" pitchFamily="34" charset="0"/>
              </a:rPr>
              <a:t>у</a:t>
            </a:r>
            <a:r>
              <a:rPr lang="ru-RU" sz="2200" dirty="0" smtClean="0">
                <a:latin typeface="Bahnschrift Light" panose="020B0502040204020203" pitchFamily="34" charset="0"/>
              </a:rPr>
              <a:t> и интерфейс, но протокол взаимодействия между ними не </a:t>
            </a:r>
            <a:r>
              <a:rPr lang="ru-RU" sz="2200" dirty="0" smtClean="0">
                <a:latin typeface="Bahnschrift Light" panose="020B0502040204020203" pitchFamily="34" charset="0"/>
              </a:rPr>
              <a:t>гибок</a:t>
            </a:r>
            <a:r>
              <a:rPr lang="en-US" sz="2200" dirty="0" smtClean="0">
                <a:latin typeface="Bahnschrift Light" panose="020B0502040204020203" pitchFamily="34" charset="0"/>
              </a:rPr>
              <a:t>;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Bahnschrift Light" panose="020B0502040204020203" pitchFamily="34" charset="0"/>
              </a:rPr>
              <a:t>Послойная архитектура – разделяет всю логику на последовательные уровни, но разносит логику по промежуточным </a:t>
            </a:r>
            <a:r>
              <a:rPr lang="ru-RU" sz="2200" dirty="0" smtClean="0">
                <a:latin typeface="Bahnschrift Light" panose="020B0502040204020203" pitchFamily="34" charset="0"/>
              </a:rPr>
              <a:t>подсистемам</a:t>
            </a:r>
            <a:r>
              <a:rPr lang="en-US" sz="2200" dirty="0" smtClean="0">
                <a:latin typeface="Bahnschrift Light" panose="020B0502040204020203" pitchFamily="34" charset="0"/>
              </a:rPr>
              <a:t>;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Bahnschrift Light" panose="020B0502040204020203" pitchFamily="34" charset="0"/>
              </a:rPr>
              <a:t>Модель-Представление-Контроллер (</a:t>
            </a:r>
            <a:r>
              <a:rPr lang="en-US" sz="2200" dirty="0" smtClean="0">
                <a:latin typeface="Bahnschrift Light" panose="020B0502040204020203" pitchFamily="34" charset="0"/>
              </a:rPr>
              <a:t>MVC) – </a:t>
            </a:r>
            <a:r>
              <a:rPr lang="ru-RU" sz="2200" dirty="0" smtClean="0">
                <a:latin typeface="Bahnschrift Light" panose="020B0502040204020203" pitchFamily="34" charset="0"/>
              </a:rPr>
              <a:t>отделяет бизнес-логику и интерфейс гибким протоколом взаимодействия, но множество представлений не </a:t>
            </a:r>
            <a:r>
              <a:rPr lang="ru-RU" sz="2200" dirty="0" smtClean="0">
                <a:latin typeface="Bahnschrift Light" panose="020B0502040204020203" pitchFamily="34" charset="0"/>
              </a:rPr>
              <a:t>разделено</a:t>
            </a:r>
            <a:r>
              <a:rPr lang="en-US" sz="2200" dirty="0">
                <a:latin typeface="Bahnschrift Light" panose="020B0502040204020203" pitchFamily="34" charset="0"/>
              </a:rPr>
              <a:t>.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endParaRPr lang="ru-RU" sz="2200" dirty="0" smtClean="0">
              <a:latin typeface="Bahnschrift Light" panose="020B0502040204020203" pitchFamily="34" charset="0"/>
            </a:endParaRPr>
          </a:p>
          <a:p>
            <a:endParaRPr lang="ru-RU" sz="2200" dirty="0" smtClean="0">
              <a:latin typeface="Bahnschrift Light" panose="020B0502040204020203" pitchFamily="34" charset="0"/>
            </a:endParaRPr>
          </a:p>
          <a:p>
            <a:r>
              <a:rPr lang="ru-RU" sz="2200" dirty="0" smtClean="0">
                <a:latin typeface="Bahnschrift SemiBold" panose="020B0502040204020203" pitchFamily="34" charset="0"/>
              </a:rPr>
              <a:t>Выбор для реализации: </a:t>
            </a:r>
            <a:r>
              <a:rPr lang="ru-RU" sz="2200" dirty="0" smtClean="0">
                <a:latin typeface="Bahnschrift Light" panose="020B0502040204020203" pitchFamily="34" charset="0"/>
              </a:rPr>
              <a:t>шаблон </a:t>
            </a:r>
            <a:r>
              <a:rPr lang="en-US" sz="2200" dirty="0" smtClean="0">
                <a:latin typeface="Bahnschrift Light" panose="020B0502040204020203" pitchFamily="34" charset="0"/>
              </a:rPr>
              <a:t>MVC</a:t>
            </a:r>
            <a:r>
              <a:rPr lang="ru-RU" sz="2200" dirty="0" smtClean="0">
                <a:latin typeface="Bahnschrift Light" panose="020B0502040204020203" pitchFamily="34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за его гибкость </a:t>
            </a:r>
            <a:r>
              <a:rPr lang="ru-RU" sz="2200" dirty="0">
                <a:latin typeface="Bahnschrift Light" panose="020B0502040204020203" pitchFamily="34" charset="0"/>
              </a:rPr>
              <a:t>в</a:t>
            </a:r>
            <a:r>
              <a:rPr lang="ru-RU" sz="2200" dirty="0" smtClean="0">
                <a:latin typeface="Bahnschrift Light" panose="020B0502040204020203" pitchFamily="34" charset="0"/>
              </a:rPr>
              <a:t> небольших проектах, </a:t>
            </a:r>
          </a:p>
          <a:p>
            <a:r>
              <a:rPr lang="ru-RU" sz="2200" dirty="0" smtClean="0">
                <a:latin typeface="Bahnschrift Light" panose="020B0502040204020203" pitchFamily="34" charset="0"/>
              </a:rPr>
              <a:t>а </a:t>
            </a:r>
            <a:r>
              <a:rPr lang="ru-RU" sz="2200" dirty="0" smtClean="0">
                <a:latin typeface="Bahnschrift Light" panose="020B0502040204020203" pitchFamily="34" charset="0"/>
              </a:rPr>
              <a:t>точнее частный случай </a:t>
            </a:r>
            <a:r>
              <a:rPr lang="ru-RU" sz="2200" dirty="0" smtClean="0">
                <a:latin typeface="Bahnschrift Light" panose="020B0502040204020203" pitchFamily="34" charset="0"/>
              </a:rPr>
              <a:t>этого </a:t>
            </a:r>
            <a:r>
              <a:rPr lang="ru-RU" sz="2200" dirty="0" smtClean="0">
                <a:latin typeface="Bahnschrift Light" panose="020B0502040204020203" pitchFamily="34" charset="0"/>
              </a:rPr>
              <a:t>шаблона </a:t>
            </a:r>
            <a:r>
              <a:rPr lang="ru-RU" sz="2200" dirty="0" smtClean="0">
                <a:latin typeface="Bahnschrift Light" panose="020B0502040204020203" pitchFamily="34" charset="0"/>
              </a:rPr>
              <a:t>- </a:t>
            </a:r>
            <a:r>
              <a:rPr lang="en-US" sz="2200" dirty="0" smtClean="0">
                <a:latin typeface="Bahnschrift Light" panose="020B0502040204020203" pitchFamily="34" charset="0"/>
              </a:rPr>
              <a:t>MVVM </a:t>
            </a:r>
            <a:r>
              <a:rPr lang="ru-RU" sz="2200" dirty="0" smtClean="0">
                <a:latin typeface="Bahnschrift Light" panose="020B0502040204020203" pitchFamily="34" charset="0"/>
              </a:rPr>
              <a:t>(</a:t>
            </a:r>
            <a:r>
              <a:rPr lang="en-US" sz="2200" dirty="0" smtClean="0">
                <a:latin typeface="Bahnschrift Light" panose="020B0502040204020203" pitchFamily="34" charset="0"/>
              </a:rPr>
              <a:t>Model-View-</a:t>
            </a:r>
            <a:r>
              <a:rPr lang="en-US" sz="2200" dirty="0" err="1" smtClean="0">
                <a:latin typeface="Bahnschrift Light" panose="020B0502040204020203" pitchFamily="34" charset="0"/>
              </a:rPr>
              <a:t>ViewModel</a:t>
            </a:r>
            <a:r>
              <a:rPr lang="en-US" sz="2200" dirty="0" smtClean="0">
                <a:latin typeface="Bahnschrift Light" panose="020B0502040204020203" pitchFamily="34" charset="0"/>
              </a:rPr>
              <a:t>),</a:t>
            </a:r>
            <a:r>
              <a:rPr lang="ru-RU" sz="2200" dirty="0" smtClean="0">
                <a:latin typeface="Bahnschrift Light" panose="020B0502040204020203" pitchFamily="34" charset="0"/>
              </a:rPr>
              <a:t> 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r>
              <a:rPr lang="ru-RU" sz="2200" dirty="0" smtClean="0">
                <a:latin typeface="Bahnschrift Light" panose="020B0502040204020203" pitchFamily="34" charset="0"/>
              </a:rPr>
              <a:t>удобно </a:t>
            </a:r>
            <a:r>
              <a:rPr lang="ru-RU" sz="2200" dirty="0" smtClean="0">
                <a:latin typeface="Bahnschrift Light" panose="020B0502040204020203" pitchFamily="34" charset="0"/>
              </a:rPr>
              <a:t>поддерживаемый </a:t>
            </a:r>
            <a:r>
              <a:rPr lang="ru-RU" sz="2200" dirty="0" smtClean="0">
                <a:latin typeface="Bahnschrift Light" panose="020B0502040204020203" pitchFamily="34" charset="0"/>
              </a:rPr>
              <a:t>механизмом связывания (</a:t>
            </a:r>
            <a:r>
              <a:rPr lang="en-US" sz="2200" dirty="0" smtClean="0">
                <a:latin typeface="Bahnschrift Light" panose="020B0502040204020203" pitchFamily="34" charset="0"/>
              </a:rPr>
              <a:t>binding) </a:t>
            </a:r>
            <a:r>
              <a:rPr lang="ru-RU" sz="2200" dirty="0" smtClean="0">
                <a:latin typeface="Bahnschrift Light" panose="020B0502040204020203" pitchFamily="34" charset="0"/>
              </a:rPr>
              <a:t>в языке </a:t>
            </a:r>
            <a:r>
              <a:rPr lang="en-US" sz="2200" dirty="0" smtClean="0">
                <a:latin typeface="Bahnschrift Light" panose="020B0502040204020203" pitchFamily="34" charset="0"/>
              </a:rPr>
              <a:t>C#.</a:t>
            </a:r>
            <a:endParaRPr lang="ru-RU" sz="2200" dirty="0" smtClean="0">
              <a:latin typeface="Bahnschrift Light" panose="020B0502040204020203" pitchFamily="34" charset="0"/>
            </a:endParaRPr>
          </a:p>
        </p:txBody>
      </p:sp>
      <p:sp>
        <p:nvSpPr>
          <p:cNvPr id="13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52AF9D7-192C-4D96-A854-A8B588E87331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32" y="864003"/>
            <a:ext cx="6616561" cy="5233471"/>
          </a:xfrm>
          <a:prstGeom prst="rect">
            <a:avLst/>
          </a:prstGeom>
        </p:spPr>
      </p:pic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Модуль генерации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66074" y="1450062"/>
            <a:ext cx="44084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Bahnschrift Light" panose="020B0502040204020203" pitchFamily="34" charset="0"/>
              </a:rPr>
              <a:t>Поддерживается передача моделей по протоколу </a:t>
            </a:r>
            <a:r>
              <a:rPr lang="en-US" sz="2200" dirty="0" smtClean="0">
                <a:latin typeface="Bahnschrift Light" panose="020B0502040204020203" pitchFamily="34" charset="0"/>
              </a:rPr>
              <a:t>HTTP.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endParaRPr lang="ru-RU" sz="2200" dirty="0" smtClean="0">
              <a:latin typeface="Bahnschrift Light" panose="020B0502040204020203" pitchFamily="34" charset="0"/>
            </a:endParaRPr>
          </a:p>
          <a:p>
            <a:r>
              <a:rPr lang="ru-RU" sz="2200" dirty="0" smtClean="0">
                <a:latin typeface="Bahnschrift Light" panose="020B0502040204020203" pitchFamily="34" charset="0"/>
              </a:rPr>
              <a:t>Таким образом использовать модели можно в практически любом приложении на любом языке программирования (позволяя интегрировать модуль в САПР или симуляцию</a:t>
            </a:r>
            <a:r>
              <a:rPr lang="ru-RU" sz="2200" dirty="0" smtClean="0">
                <a:latin typeface="Bahnschrift Light" panose="020B0502040204020203" pitchFamily="34" charset="0"/>
              </a:rPr>
              <a:t>)</a:t>
            </a:r>
            <a:r>
              <a:rPr lang="en-US" sz="2200" dirty="0" smtClean="0">
                <a:latin typeface="Bahnschrift Light" panose="020B0502040204020203" pitchFamily="34" charset="0"/>
              </a:rPr>
              <a:t>.</a:t>
            </a:r>
            <a:endParaRPr lang="ru-RU" sz="2200" dirty="0" smtClean="0">
              <a:latin typeface="Bahnschrift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4678" y="5979196"/>
            <a:ext cx="82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Рис.9. Высокоуровневая архитектура модуля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9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99260-DCF0-4831-A035-4566557DFE9B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Модуль генерации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5697267"/>
            <a:ext cx="866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Рис.10. </a:t>
            </a:r>
            <a:r>
              <a:rPr lang="ru-RU" dirty="0" smtClean="0">
                <a:latin typeface="Bahnschrift Light" panose="020B0502040204020203" pitchFamily="34" charset="0"/>
              </a:rPr>
              <a:t>Пример древовидного «слова» при генерации здания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9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99260-DCF0-4831-A035-4566557DFE9B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96" y="1001556"/>
            <a:ext cx="8813923" cy="468061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665534" y="1512081"/>
            <a:ext cx="32399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Bahnschrift Light" panose="020B0502040204020203" pitchFamily="34" charset="0"/>
              </a:rPr>
              <a:t>Грамматические правила воздействуют на всю структуру целиком, добавляя или заменяя символы</a:t>
            </a:r>
            <a:r>
              <a:rPr lang="en-US" sz="2200" dirty="0" smtClean="0">
                <a:latin typeface="Bahnschrift Light" panose="020B0502040204020203" pitchFamily="34" charset="0"/>
              </a:rPr>
              <a:t>.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endParaRPr lang="ru-RU" sz="2200" dirty="0" smtClean="0">
              <a:latin typeface="Bahnschrift Light" panose="020B0502040204020203" pitchFamily="34" charset="0"/>
            </a:endParaRPr>
          </a:p>
          <a:p>
            <a:r>
              <a:rPr lang="ru-RU" sz="2200" dirty="0" smtClean="0">
                <a:latin typeface="Bahnschrift Light" panose="020B0502040204020203" pitchFamily="34" charset="0"/>
              </a:rPr>
              <a:t>Абстрактные метки (зеленая) помогают отмечать «место» под окно, позволяя легко создать вертикальную симметрию окон.</a:t>
            </a:r>
            <a:endParaRPr lang="ru-RU" sz="2200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Модуль </a:t>
            </a:r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генерации и приложение визуализации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364" y="5607808"/>
            <a:ext cx="411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Рис.11. </a:t>
            </a:r>
            <a:r>
              <a:rPr lang="ru-RU" sz="2000" dirty="0" smtClean="0">
                <a:latin typeface="Bahnschrift Light" panose="020B0502040204020203" pitchFamily="34" charset="0"/>
              </a:rPr>
              <a:t>Часть графического интерфейса генерации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8"/>
          <a:stretch/>
        </p:blipFill>
        <p:spPr>
          <a:xfrm>
            <a:off x="1201649" y="981392"/>
            <a:ext cx="3212529" cy="45517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5654112" y="1168460"/>
            <a:ext cx="5085423" cy="41631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15922" y="5354066"/>
            <a:ext cx="529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Рис.12. </a:t>
            </a:r>
            <a:r>
              <a:rPr lang="ru-RU" sz="2000" dirty="0" smtClean="0">
                <a:latin typeface="Bahnschrift Light" panose="020B0502040204020203" pitchFamily="34" charset="0"/>
              </a:rPr>
              <a:t>Графического интерфейс </a:t>
            </a:r>
          </a:p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в</a:t>
            </a:r>
            <a:r>
              <a:rPr lang="ru-RU" sz="2000" dirty="0" smtClean="0">
                <a:latin typeface="Bahnschrift Light" panose="020B0502040204020203" pitchFamily="34" charset="0"/>
              </a:rPr>
              <a:t>изуализации (как пример </a:t>
            </a:r>
            <a:r>
              <a:rPr lang="en-US" sz="2000" dirty="0" smtClean="0">
                <a:latin typeface="Bahnschrift Light" panose="020B0502040204020203" pitchFamily="34" charset="0"/>
              </a:rPr>
              <a:t>HTTP </a:t>
            </a:r>
            <a:r>
              <a:rPr lang="ru-RU" sz="2000" dirty="0" smtClean="0">
                <a:latin typeface="Bahnschrift Light" panose="020B0502040204020203" pitchFamily="34" charset="0"/>
              </a:rPr>
              <a:t>клиента)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28BD13-E679-443A-9D29-37E90F451020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Примеры генерации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2682" y="5364183"/>
            <a:ext cx="411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Рис.13. </a:t>
            </a:r>
            <a:r>
              <a:rPr lang="ru-RU" sz="2000" dirty="0" smtClean="0">
                <a:latin typeface="Bahnschrift Light" panose="020B0502040204020203" pitchFamily="34" charset="0"/>
              </a:rPr>
              <a:t>Сгенерированное небольшое здание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4090" y="5329744"/>
            <a:ext cx="529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Рис.14. </a:t>
            </a:r>
            <a:r>
              <a:rPr lang="ru-RU" sz="2000" dirty="0" smtClean="0">
                <a:latin typeface="Bahnschrift Light" panose="020B0502040204020203" pitchFamily="34" charset="0"/>
              </a:rPr>
              <a:t>Сгенерированный небоскреб (120 этажей, порядка 4000 окон)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12" y="994646"/>
            <a:ext cx="4330070" cy="43777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28" y="994646"/>
            <a:ext cx="4321969" cy="4369537"/>
          </a:xfrm>
          <a:prstGeom prst="rect">
            <a:avLst/>
          </a:prstGeom>
        </p:spPr>
      </p:pic>
      <p:sp>
        <p:nvSpPr>
          <p:cNvPr id="11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9EAA012-7965-4AD9-A58B-BA2E0F09C4DD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Численное тестирование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50025"/>
              </p:ext>
            </p:extLst>
          </p:nvPr>
        </p:nvGraphicFramePr>
        <p:xfrm>
          <a:off x="672034" y="1258792"/>
          <a:ext cx="8064367" cy="4114800"/>
        </p:xfrm>
        <a:graphic>
          <a:graphicData uri="http://schemas.openxmlformats.org/drawingml/2006/table">
            <a:tbl>
              <a:tblPr/>
              <a:tblGrid>
                <a:gridCol w="1506530">
                  <a:extLst>
                    <a:ext uri="{9D8B030D-6E8A-4147-A177-3AD203B41FA5}">
                      <a16:colId xmlns:a16="http://schemas.microsoft.com/office/drawing/2014/main" val="842722312"/>
                    </a:ext>
                  </a:extLst>
                </a:gridCol>
                <a:gridCol w="1987608">
                  <a:extLst>
                    <a:ext uri="{9D8B030D-6E8A-4147-A177-3AD203B41FA5}">
                      <a16:colId xmlns:a16="http://schemas.microsoft.com/office/drawing/2014/main" val="1039240042"/>
                    </a:ext>
                  </a:extLst>
                </a:gridCol>
                <a:gridCol w="1493870">
                  <a:extLst>
                    <a:ext uri="{9D8B030D-6E8A-4147-A177-3AD203B41FA5}">
                      <a16:colId xmlns:a16="http://schemas.microsoft.com/office/drawing/2014/main" val="1575956314"/>
                    </a:ext>
                  </a:extLst>
                </a:gridCol>
                <a:gridCol w="1382691">
                  <a:extLst>
                    <a:ext uri="{9D8B030D-6E8A-4147-A177-3AD203B41FA5}">
                      <a16:colId xmlns:a16="http://schemas.microsoft.com/office/drawing/2014/main" val="2805908125"/>
                    </a:ext>
                  </a:extLst>
                </a:gridCol>
                <a:gridCol w="1693668">
                  <a:extLst>
                    <a:ext uri="{9D8B030D-6E8A-4147-A177-3AD203B41FA5}">
                      <a16:colId xmlns:a16="http://schemas.microsoft.com/office/drawing/2014/main" val="2656652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Количество</a:t>
                      </a:r>
                      <a:b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</a:b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окон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Лимит тре</a:t>
                      </a: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угольников</a:t>
                      </a:r>
                      <a:r>
                        <a:rPr lang="ru-RU" sz="1600" b="1" i="0" dirty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/>
                      </a:r>
                      <a:br>
                        <a:rPr lang="ru-RU" sz="1600" b="1" i="0" dirty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</a:br>
                      <a:r>
                        <a:rPr lang="ru-RU" sz="1600" b="1" i="0" dirty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модели окна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Время</a:t>
                      </a:r>
                      <a:b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</a:b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генерации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Время</a:t>
                      </a:r>
                      <a:b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</a:b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пересылки по </a:t>
                      </a:r>
                      <a:r>
                        <a:rPr lang="en-US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HTTP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Кол-во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тре</a:t>
                      </a:r>
                      <a:r>
                        <a:rPr lang="ru-RU" sz="1600" b="1" i="0" dirty="0" smtClean="0">
                          <a:solidFill>
                            <a:srgbClr val="242021"/>
                          </a:solidFill>
                          <a:effectLst/>
                          <a:latin typeface="Tempora-Bold"/>
                        </a:rPr>
                        <a:t>угольников</a:t>
                      </a:r>
                      <a:endParaRPr lang="ru-RU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8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700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0.30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0.05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13 712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6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1500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0.31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0.08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30 412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20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0.30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0.14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60 412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3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400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700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0.43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0.65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265 761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6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400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1500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0.55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1.41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568 961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17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400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0.61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2.72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1 137 461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3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700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1.02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4.58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1 817 757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2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1500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1.45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9.64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3 896 957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83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i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3000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2.20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smtClean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18.88 </a:t>
                      </a:r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сек 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42021"/>
                          </a:solidFill>
                          <a:effectLst/>
                          <a:latin typeface="Tempora-Regular"/>
                        </a:rPr>
                        <a:t>6 823 857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96778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2034" y="2046972"/>
            <a:ext cx="145822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0025" y="5550278"/>
            <a:ext cx="968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Таблица 2. Зависимость </a:t>
            </a:r>
            <a:r>
              <a:rPr lang="ru-RU" sz="2000" dirty="0" smtClean="0">
                <a:latin typeface="Bahnschrift Light" panose="020B0502040204020203" pitchFamily="34" charset="0"/>
              </a:rPr>
              <a:t>производительности модуля от </a:t>
            </a:r>
            <a:r>
              <a:rPr lang="ru-RU" sz="2000" dirty="0" smtClean="0">
                <a:latin typeface="Bahnschrift Light" panose="020B0502040204020203" pitchFamily="34" charset="0"/>
              </a:rPr>
              <a:t>параметров здания (усредненный результат </a:t>
            </a:r>
            <a:r>
              <a:rPr lang="ru-RU" sz="2000" dirty="0" smtClean="0">
                <a:latin typeface="Bahnschrift Light" panose="020B0502040204020203" pitchFamily="34" charset="0"/>
              </a:rPr>
              <a:t>от</a:t>
            </a:r>
            <a:r>
              <a:rPr lang="ru-RU" sz="2000" dirty="0" smtClean="0">
                <a:latin typeface="Bahnschrift Light" panose="020B0502040204020203" pitchFamily="34" charset="0"/>
              </a:rPr>
              <a:t> </a:t>
            </a:r>
            <a:r>
              <a:rPr lang="ru-RU" sz="2000" dirty="0" smtClean="0">
                <a:latin typeface="Bahnschrift Light" panose="020B0502040204020203" pitchFamily="34" charset="0"/>
              </a:rPr>
              <a:t>3 </a:t>
            </a:r>
            <a:r>
              <a:rPr lang="ru-RU" sz="2000" dirty="0" smtClean="0">
                <a:latin typeface="Bahnschrift Light" panose="020B0502040204020203" pitchFamily="34" charset="0"/>
              </a:rPr>
              <a:t>запусков </a:t>
            </a:r>
            <a:r>
              <a:rPr lang="ru-RU" sz="2000" dirty="0" smtClean="0">
                <a:latin typeface="Bahnschrift Light" panose="020B0502040204020203" pitchFamily="34" charset="0"/>
              </a:rPr>
              <a:t>в одной конфигурации) 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9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91D746-9CE0-4E41-AC3D-2D0E07D28138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8725786" y="1407977"/>
            <a:ext cx="346621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latin typeface="Bahnschrift Light" panose="020B0502040204020203" pitchFamily="34" charset="0"/>
              </a:rPr>
              <a:t>Чем меньше кол-во треугольников у итоговой модели, тем меньше вычислительных ресурсов нужно для использования её в целевом приложении, но есть нижний предел, после которого модель имеет визуальные дефекты</a:t>
            </a:r>
            <a:endParaRPr lang="ru-RU" sz="2200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Выводы по реализации и тестированию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113" y="1161874"/>
            <a:ext cx="118140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600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ahnschrift SemiBold" panose="020B0502040204020203" pitchFamily="34" charset="0"/>
              </a:rPr>
              <a:t>Удовлетворены поставленные требования:  </a:t>
            </a:r>
            <a:r>
              <a:rPr lang="ru-RU" sz="2400" dirty="0" smtClean="0">
                <a:latin typeface="Bahnschrift Light" panose="020B0502040204020203" pitchFamily="34" charset="0"/>
              </a:rPr>
              <a:t>время генерации стабильно меньше установленных 5 секунд, модуль имеет графический интерфейс с рядом параметров, из которых модель генерируется случайно</a:t>
            </a:r>
            <a:r>
              <a:rPr lang="en-US" sz="2400" dirty="0" smtClean="0">
                <a:latin typeface="Bahnschrift Light" panose="020B0502040204020203" pitchFamily="34" charset="0"/>
              </a:rPr>
              <a:t>;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pPr marL="342900" indent="-3600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ahnschrift SemiBold" panose="020B0502040204020203" pitchFamily="34" charset="0"/>
              </a:rPr>
              <a:t>Модуль может быть расширен: </a:t>
            </a:r>
            <a:r>
              <a:rPr lang="ru-RU" sz="2400" dirty="0" smtClean="0">
                <a:latin typeface="Bahnschrift Light" panose="020B0502040204020203" pitchFamily="34" charset="0"/>
              </a:rPr>
              <a:t>а</a:t>
            </a:r>
            <a:r>
              <a:rPr lang="ru-RU" sz="2400" dirty="0" smtClean="0">
                <a:latin typeface="Bahnschrift Light" panose="020B0502040204020203" pitchFamily="34" charset="0"/>
              </a:rPr>
              <a:t>льтернативным пользовательским интерфейсом, параметрами генерации, генерацией </a:t>
            </a:r>
            <a:r>
              <a:rPr lang="ru-RU" sz="2400" dirty="0" smtClean="0">
                <a:latin typeface="Bahnschrift Light" panose="020B0502040204020203" pitchFamily="34" charset="0"/>
              </a:rPr>
              <a:t>другого типа контента, </a:t>
            </a:r>
            <a:r>
              <a:rPr lang="ru-RU" sz="2400" dirty="0" smtClean="0">
                <a:latin typeface="Bahnschrift Light" panose="020B0502040204020203" pitchFamily="34" charset="0"/>
              </a:rPr>
              <a:t>другими форматами экспорта, созданием новых </a:t>
            </a:r>
            <a:r>
              <a:rPr lang="en-US" sz="2400" dirty="0" smtClean="0">
                <a:latin typeface="Bahnschrift Light" panose="020B0502040204020203" pitchFamily="34" charset="0"/>
              </a:rPr>
              <a:t>HTTP </a:t>
            </a:r>
            <a:r>
              <a:rPr lang="ru-RU" sz="2400" dirty="0" smtClean="0">
                <a:latin typeface="Bahnschrift Light" panose="020B0502040204020203" pitchFamily="34" charset="0"/>
              </a:rPr>
              <a:t>клиентов</a:t>
            </a:r>
            <a:r>
              <a:rPr lang="en-US" sz="2400" dirty="0" smtClean="0">
                <a:latin typeface="Bahnschrift Light" panose="020B0502040204020203" pitchFamily="34" charset="0"/>
              </a:rPr>
              <a:t>;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342900" indent="-3600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SemiBold" panose="020B0502040204020203" pitchFamily="34" charset="0"/>
              </a:rPr>
              <a:t>Модуль совмещает простоту настройки с гибкостью</a:t>
            </a:r>
            <a:r>
              <a:rPr lang="ru-RU" sz="2400" dirty="0" smtClean="0">
                <a:latin typeface="Bahnschrift Light" panose="020B0502040204020203" pitchFamily="34" charset="0"/>
              </a:rPr>
              <a:t>, </a:t>
            </a:r>
            <a:r>
              <a:rPr lang="ru-RU" sz="2400" dirty="0" smtClean="0">
                <a:latin typeface="Bahnschrift Light" panose="020B0502040204020203" pitchFamily="34" charset="0"/>
              </a:rPr>
              <a:t>благодаря интуитивным параметрам здания и возможности выбора </a:t>
            </a:r>
            <a:r>
              <a:rPr lang="ru-RU" sz="2400" dirty="0" smtClean="0">
                <a:latin typeface="Bahnschrift Light" panose="020B0502040204020203" pitchFamily="34" charset="0"/>
              </a:rPr>
              <a:t>формы </a:t>
            </a:r>
            <a:r>
              <a:rPr lang="ru-RU" sz="2400" dirty="0" smtClean="0">
                <a:latin typeface="Bahnschrift Light" panose="020B0502040204020203" pitchFamily="34" charset="0"/>
              </a:rPr>
              <a:t>основания</a:t>
            </a:r>
            <a:r>
              <a:rPr lang="en-US" sz="2400" dirty="0" smtClean="0">
                <a:latin typeface="Bahnschrift SemiBold" panose="020B0502040204020203" pitchFamily="34" charset="0"/>
              </a:rPr>
              <a:t>;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pPr marL="342900" indent="-3600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ahnschrift SemiBold" panose="020B0502040204020203" pitchFamily="34" charset="0"/>
              </a:rPr>
              <a:t>Математическая модель</a:t>
            </a:r>
            <a:r>
              <a:rPr lang="ru-RU" sz="2400" dirty="0" smtClean="0">
                <a:latin typeface="Bahnschrift SemiBold" panose="020B0502040204020203" pitchFamily="34" charset="0"/>
              </a:rPr>
              <a:t> </a:t>
            </a:r>
            <a:r>
              <a:rPr lang="ru-RU" sz="2400" dirty="0" smtClean="0">
                <a:latin typeface="Bahnschrift Light" panose="020B0502040204020203" pitchFamily="34" charset="0"/>
              </a:rPr>
              <a:t>(формальная </a:t>
            </a:r>
            <a:r>
              <a:rPr lang="en-US" sz="2400" dirty="0" smtClean="0">
                <a:latin typeface="Bahnschrift Light" panose="020B0502040204020203" pitchFamily="34" charset="0"/>
              </a:rPr>
              <a:t>split-</a:t>
            </a:r>
            <a:r>
              <a:rPr lang="ru-RU" sz="2400" dirty="0" smtClean="0">
                <a:latin typeface="Bahnschrift Light" panose="020B0502040204020203" pitchFamily="34" charset="0"/>
              </a:rPr>
              <a:t>грамматика) </a:t>
            </a:r>
            <a:r>
              <a:rPr lang="ru-RU" sz="2400" dirty="0" smtClean="0">
                <a:latin typeface="Bahnschrift SemiBold" panose="020B0502040204020203" pitchFamily="34" charset="0"/>
              </a:rPr>
              <a:t>была адаптирована </a:t>
            </a:r>
            <a:r>
              <a:rPr lang="ru-RU" sz="2400" dirty="0" smtClean="0">
                <a:latin typeface="Bahnschrift Light" panose="020B0502040204020203" pitchFamily="34" charset="0"/>
              </a:rPr>
              <a:t>для генерации фасадов зданий</a:t>
            </a:r>
            <a:r>
              <a:rPr lang="en-US" sz="2400" dirty="0" smtClean="0">
                <a:latin typeface="Bahnschrift Light" panose="020B0502040204020203" pitchFamily="34" charset="0"/>
              </a:rPr>
              <a:t>.</a:t>
            </a:r>
            <a:endParaRPr lang="ru-RU" sz="2400" dirty="0" smtClean="0">
              <a:latin typeface="Bahnschrift Light" panose="020B0502040204020203" pitchFamily="34" charset="0"/>
            </a:endParaRPr>
          </a:p>
          <a:p>
            <a:endParaRPr lang="ru-RU" sz="2400" dirty="0" smtClean="0">
              <a:latin typeface="Bahnschrift Light" panose="020B0502040204020203" pitchFamily="34" charset="0"/>
            </a:endParaRPr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AF6B8A2-DBE1-4E60-8A25-97B6F4B9E83D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Заключение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084" y="1278831"/>
            <a:ext cx="1181404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200" b="1" dirty="0" smtClean="0">
                <a:latin typeface="Bahnschrift SemiBold" panose="020B0502040204020203" pitchFamily="34" charset="0"/>
              </a:rPr>
              <a:t>Были решены поставленные задачи: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Bahnschrift Light" panose="020B0502040204020203" pitchFamily="34" charset="0"/>
              </a:rPr>
              <a:t>рассмотрены теоретические </a:t>
            </a:r>
            <a:r>
              <a:rPr lang="ru-RU" sz="2200" dirty="0">
                <a:latin typeface="Bahnschrift Light" panose="020B0502040204020203" pitchFamily="34" charset="0"/>
              </a:rPr>
              <a:t>методы (формальные</a:t>
            </a:r>
            <a:br>
              <a:rPr lang="ru-RU" sz="2200" dirty="0">
                <a:latin typeface="Bahnschrift Light" panose="020B0502040204020203" pitchFamily="34" charset="0"/>
              </a:rPr>
            </a:br>
            <a:r>
              <a:rPr lang="ru-RU" sz="2200" dirty="0">
                <a:latin typeface="Bahnschrift Light" panose="020B0502040204020203" pitchFamily="34" charset="0"/>
              </a:rPr>
              <a:t>грамматики, методы машинного обучения, генерирующие функции);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Bahnschrift Light" panose="020B0502040204020203" pitchFamily="34" charset="0"/>
              </a:rPr>
              <a:t>сформирован </a:t>
            </a:r>
            <a:r>
              <a:rPr lang="ru-RU" sz="2200" dirty="0">
                <a:latin typeface="Bahnschrift Light" panose="020B0502040204020203" pitchFamily="34" charset="0"/>
              </a:rPr>
              <a:t>оптимальный способ ввода параметров</a:t>
            </a:r>
            <a:br>
              <a:rPr lang="ru-RU" sz="2200" dirty="0">
                <a:latin typeface="Bahnschrift Light" panose="020B0502040204020203" pitchFamily="34" charset="0"/>
              </a:rPr>
            </a:br>
            <a:r>
              <a:rPr lang="ru-RU" sz="2200" dirty="0">
                <a:latin typeface="Bahnschrift Light" panose="020B0502040204020203" pitchFamily="34" charset="0"/>
              </a:rPr>
              <a:t>генерации и вывода готовой модели;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Bahnschrift Light" panose="020B0502040204020203" pitchFamily="34" charset="0"/>
              </a:rPr>
              <a:t>рассмотрена </a:t>
            </a:r>
            <a:r>
              <a:rPr lang="ru-RU" sz="2200" dirty="0">
                <a:latin typeface="Bahnschrift Light" panose="020B0502040204020203" pitchFamily="34" charset="0"/>
              </a:rPr>
              <a:t>известная математическая модель, </a:t>
            </a:r>
            <a:r>
              <a:rPr lang="ru-RU" sz="2200" dirty="0" smtClean="0">
                <a:latin typeface="Bahnschrift Light" panose="020B0502040204020203" pitchFamily="34" charset="0"/>
              </a:rPr>
              <a:t>опробовано её расширение в рамках проектирования алгоритма генерации</a:t>
            </a:r>
            <a:r>
              <a:rPr lang="en-US" sz="2200" dirty="0" smtClean="0">
                <a:latin typeface="Bahnschrift Light" panose="020B0502040204020203" pitchFamily="34" charset="0"/>
              </a:rPr>
              <a:t>;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Bahnschrift Light" panose="020B0502040204020203" pitchFamily="34" charset="0"/>
              </a:rPr>
              <a:t>реализован </a:t>
            </a:r>
            <a:r>
              <a:rPr lang="ru-RU" sz="2200" dirty="0">
                <a:latin typeface="Bahnschrift Light" panose="020B0502040204020203" pitchFamily="34" charset="0"/>
              </a:rPr>
              <a:t>алгоритм генерации, программный модуль генерации и программа визуализации сгенерированных </a:t>
            </a:r>
            <a:r>
              <a:rPr lang="ru-RU" sz="2200" dirty="0" smtClean="0">
                <a:latin typeface="Bahnschrift Light" panose="020B0502040204020203" pitchFamily="34" charset="0"/>
              </a:rPr>
              <a:t>моделей;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Bahnschrift Light" panose="020B0502040204020203" pitchFamily="34" charset="0"/>
              </a:rPr>
              <a:t>модуль </a:t>
            </a:r>
            <a:r>
              <a:rPr lang="ru-RU" sz="2200" dirty="0">
                <a:latin typeface="Bahnschrift Light" panose="020B0502040204020203" pitchFamily="34" charset="0"/>
              </a:rPr>
              <a:t>был опробован и протестирован с точки зрения </a:t>
            </a:r>
            <a:r>
              <a:rPr lang="ru-RU" sz="2200" dirty="0" smtClean="0">
                <a:latin typeface="Bahnschrift Light" panose="020B0502040204020203" pitchFamily="34" charset="0"/>
              </a:rPr>
              <a:t>архитектуры и генерации зданий. </a:t>
            </a:r>
            <a:endParaRPr lang="ru-RU" sz="2200" dirty="0">
              <a:latin typeface="Bahnschrift Light" panose="020B0502040204020203" pitchFamily="34" charset="0"/>
            </a:endParaRPr>
          </a:p>
          <a:p>
            <a:endParaRPr lang="ru-RU" sz="2400" dirty="0" smtClean="0">
              <a:latin typeface="Bahnschrift Light" panose="020B0502040204020203" pitchFamily="34" charset="0"/>
            </a:endParaRPr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D398E8-39A6-4A44-87AF-7B6767DF12A5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6293056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Цель и задачи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96254" y="6447815"/>
            <a:ext cx="592878" cy="410186"/>
          </a:xfrm>
        </p:spPr>
        <p:txBody>
          <a:bodyPr/>
          <a:lstStyle/>
          <a:p>
            <a:pPr algn="ctr"/>
            <a:fld id="{8D2E46DD-5C6D-49F6-AF0C-0D9C9E2BB4FB}" type="slidenum">
              <a:rPr lang="ru-RU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2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47815"/>
            <a:ext cx="11575585" cy="410186"/>
          </a:xfrm>
        </p:spPr>
        <p:txBody>
          <a:bodyPr/>
          <a:lstStyle/>
          <a:p>
            <a:pPr algn="r">
              <a:lnSpc>
                <a:spcPts val="2200"/>
              </a:lnSpc>
            </a:pPr>
            <a:r>
              <a:rPr lang="ru-RU" sz="1800" b="1" dirty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</a:t>
            </a: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Сергеевич</a:t>
            </a:r>
            <a:r>
              <a:rPr lang="en-US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</a:t>
            </a:r>
            <a:r>
              <a:rPr lang="ru-RU" sz="16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модуля процедурной генерации трехмерных моделей зданий</a:t>
            </a:r>
            <a:r>
              <a:rPr lang="ru-RU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6066" y="1035280"/>
            <a:ext cx="11323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Bahnschrift Light" panose="020B0502040204020203" pitchFamily="34" charset="0"/>
              </a:rPr>
              <a:t>Создание </a:t>
            </a:r>
            <a:r>
              <a:rPr lang="en-US" sz="2200" dirty="0" smtClean="0">
                <a:latin typeface="Bahnschrift Light" panose="020B0502040204020203" pitchFamily="34" charset="0"/>
              </a:rPr>
              <a:t>3D </a:t>
            </a:r>
            <a:r>
              <a:rPr lang="ru-RU" sz="2200" dirty="0" smtClean="0">
                <a:latin typeface="Bahnschrift Light" panose="020B0502040204020203" pitchFamily="34" charset="0"/>
              </a:rPr>
              <a:t>моделей средствами систем автоматизированного проектирования может занимать от нескольких часов. </a:t>
            </a:r>
          </a:p>
          <a:p>
            <a:r>
              <a:rPr lang="ru-RU" sz="2200" dirty="0" smtClean="0">
                <a:latin typeface="Bahnschrift Light" panose="020B0502040204020203" pitchFamily="34" charset="0"/>
              </a:rPr>
              <a:t>Этапы этого п</a:t>
            </a:r>
            <a:r>
              <a:rPr lang="ru-RU" sz="2200" dirty="0" smtClean="0">
                <a:latin typeface="Bahnschrift Light" panose="020B0502040204020203" pitchFamily="34" charset="0"/>
              </a:rPr>
              <a:t>роцесса могут быть автоматизированы.</a:t>
            </a:r>
          </a:p>
          <a:p>
            <a:r>
              <a:rPr lang="ru-RU" sz="2200" dirty="0">
                <a:latin typeface="Bahnschrift Light" panose="020B0502040204020203" pitchFamily="34" charset="0"/>
              </a:rPr>
              <a:t>О</a:t>
            </a:r>
            <a:r>
              <a:rPr lang="ru-RU" sz="2200" dirty="0" smtClean="0">
                <a:latin typeface="Bahnschrift Light" panose="020B0502040204020203" pitchFamily="34" charset="0"/>
              </a:rPr>
              <a:t>дно </a:t>
            </a:r>
            <a:r>
              <a:rPr lang="ru-RU" sz="2200" dirty="0" smtClean="0">
                <a:latin typeface="Bahnschrift Light" panose="020B0502040204020203" pitchFamily="34" charset="0"/>
              </a:rPr>
              <a:t>из решений </a:t>
            </a:r>
            <a:r>
              <a:rPr lang="ru-RU" sz="2200" dirty="0" smtClean="0">
                <a:latin typeface="Bahnschrift Light" panose="020B0502040204020203" pitchFamily="34" charset="0"/>
              </a:rPr>
              <a:t>- </a:t>
            </a:r>
            <a:r>
              <a:rPr lang="ru-RU" sz="2200" b="1" dirty="0" smtClean="0">
                <a:latin typeface="Bahnschrift SemiBold" panose="020B0502040204020203" pitchFamily="34" charset="0"/>
              </a:rPr>
              <a:t>процедурная генерация контента (ПГК)</a:t>
            </a:r>
          </a:p>
          <a:p>
            <a:endParaRPr lang="ru-RU" sz="2200" dirty="0"/>
          </a:p>
          <a:p>
            <a:endParaRPr lang="ru-RU" sz="22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553043" y="2604941"/>
            <a:ext cx="110001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Bahnschrift SemiBold" panose="020B0502040204020203" pitchFamily="34" charset="0"/>
              </a:rPr>
              <a:t>Цель данной работы</a:t>
            </a:r>
            <a:r>
              <a:rPr lang="ru-RU" sz="2200" dirty="0">
                <a:latin typeface="Bahnschrift Light" panose="020B0502040204020203" pitchFamily="34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- </a:t>
            </a:r>
            <a:r>
              <a:rPr lang="ru-RU" sz="2200" dirty="0">
                <a:latin typeface="Bahnschrift Light" panose="020B0502040204020203" pitchFamily="34" charset="0"/>
              </a:rPr>
              <a:t>реализовать прототип модуля для процедурной </a:t>
            </a:r>
            <a:r>
              <a:rPr lang="ru-RU" sz="2200" dirty="0" smtClean="0">
                <a:latin typeface="Bahnschrift Light" panose="020B0502040204020203" pitchFamily="34" charset="0"/>
              </a:rPr>
              <a:t>генерации </a:t>
            </a:r>
            <a:r>
              <a:rPr lang="en-US" sz="2200" dirty="0" smtClean="0">
                <a:latin typeface="Bahnschrift Light" panose="020B0502040204020203" pitchFamily="34" charset="0"/>
              </a:rPr>
              <a:t>3D</a:t>
            </a:r>
            <a:r>
              <a:rPr lang="ru-RU" sz="2200" dirty="0" smtClean="0">
                <a:latin typeface="Bahnschrift Light" panose="020B0502040204020203" pitchFamily="34" charset="0"/>
              </a:rPr>
              <a:t> </a:t>
            </a:r>
            <a:r>
              <a:rPr lang="ru-RU" sz="2200" dirty="0">
                <a:latin typeface="Bahnschrift Light" panose="020B0502040204020203" pitchFamily="34" charset="0"/>
              </a:rPr>
              <a:t>моделей фасадов зданий по заданным параметрам. 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r>
              <a:rPr lang="ru-RU" sz="2200" dirty="0" smtClean="0">
                <a:latin typeface="Bahnschrift Light" panose="020B0502040204020203" pitchFamily="34" charset="0"/>
              </a:rPr>
              <a:t>Прототип </a:t>
            </a:r>
            <a:r>
              <a:rPr lang="ru-RU" sz="2200" dirty="0">
                <a:latin typeface="Bahnschrift Light" panose="020B0502040204020203" pitchFamily="34" charset="0"/>
              </a:rPr>
              <a:t>должен быть спроектирован на расширение в будущем.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553043" y="3913972"/>
            <a:ext cx="111674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Bahnschrift SemiBold" panose="020B0502040204020203" pitchFamily="34" charset="0"/>
              </a:rPr>
              <a:t>Задачи</a:t>
            </a:r>
            <a:r>
              <a:rPr lang="ru-RU" sz="2200" dirty="0" smtClean="0">
                <a:latin typeface="Bahnschrift Light" panose="020B0502040204020203" pitchFamily="34" charset="0"/>
              </a:rPr>
              <a:t> к выполнению: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200" dirty="0" smtClean="0">
                <a:latin typeface="Bahnschrift Light" panose="020B0502040204020203" pitchFamily="34" charset="0"/>
              </a:rPr>
              <a:t>рассмотреть актуальные подходы ПГК;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200" dirty="0" smtClean="0">
                <a:latin typeface="Bahnschrift Light" panose="020B0502040204020203" pitchFamily="34" charset="0"/>
              </a:rPr>
              <a:t>определить входные и выходные данные алгоритма генерации;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200" dirty="0" smtClean="0">
                <a:latin typeface="Bahnschrift Light" panose="020B0502040204020203" pitchFamily="34" charset="0"/>
              </a:rPr>
              <a:t>спроектировать алгоритм процедурной генерации зданий;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200" dirty="0" smtClean="0">
                <a:latin typeface="Bahnschrift Light" panose="020B0502040204020203" pitchFamily="34" charset="0"/>
              </a:rPr>
              <a:t>реализовать алгоритм и модуль;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2200" dirty="0" smtClean="0">
                <a:latin typeface="Bahnschrift Light" panose="020B0502040204020203" pitchFamily="34" charset="0"/>
              </a:rPr>
              <a:t>проверить работоспособность модуля, оценить возможности расширения.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Методы процедурной генерации 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" y="1096335"/>
            <a:ext cx="1218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Генерация с применением известных функций или фракталов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58" y="1956816"/>
            <a:ext cx="4916210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161" y="5304453"/>
            <a:ext cx="3995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Рис.1. Ландшафт, сгенерированный </a:t>
            </a:r>
          </a:p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по шуму Перлина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86" y="1956816"/>
            <a:ext cx="4425696" cy="33192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51453" y="5304453"/>
            <a:ext cx="502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Рис.2. Растение, сгенерированное фракталом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D08B4DA-BF0B-43F1-A4E7-236B1F74D8F1}" type="slidenum">
              <a:rPr lang="ru-RU" sz="2000" b="1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Методы процедурной генерации 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83891" y="5263561"/>
            <a:ext cx="6248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Bahnschrift Light" panose="020B0502040204020203" pitchFamily="34" charset="0"/>
              </a:rPr>
              <a:t>Рис.3. Преобразование изображения здания в </a:t>
            </a:r>
            <a:r>
              <a:rPr lang="en-US" dirty="0" smtClean="0">
                <a:latin typeface="Bahnschrift Light" panose="020B0502040204020203" pitchFamily="34" charset="0"/>
              </a:rPr>
              <a:t>3D </a:t>
            </a:r>
            <a:r>
              <a:rPr lang="ru-RU" dirty="0" smtClean="0">
                <a:latin typeface="Bahnschrift Light" panose="020B0502040204020203" pitchFamily="34" charset="0"/>
              </a:rPr>
              <a:t>модель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endParaRPr lang="ru-RU" dirty="0" smtClean="0">
              <a:latin typeface="Bahnschrift Light" panose="020B0502040204020203" pitchFamily="34" charset="0"/>
            </a:endParaRPr>
          </a:p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(</a:t>
            </a:r>
            <a:r>
              <a:rPr lang="ru-RU" dirty="0" smtClean="0">
                <a:latin typeface="Bahnschrift Light" panose="020B0502040204020203" pitchFamily="34" charset="0"/>
              </a:rPr>
              <a:t>ансамблем </a:t>
            </a:r>
            <a:r>
              <a:rPr lang="ru-RU" dirty="0" err="1" smtClean="0">
                <a:latin typeface="Bahnschrift Light" panose="020B0502040204020203" pitchFamily="34" charset="0"/>
              </a:rPr>
              <a:t>свёрточных</a:t>
            </a:r>
            <a:r>
              <a:rPr lang="ru-RU" dirty="0" smtClean="0">
                <a:latin typeface="Bahnschrift Light" panose="020B0502040204020203" pitchFamily="34" charset="0"/>
              </a:rPr>
              <a:t> нейронных сетей</a:t>
            </a:r>
            <a:r>
              <a:rPr lang="en-US" dirty="0" smtClean="0">
                <a:latin typeface="Bahnschrift Light" panose="020B0502040204020203" pitchFamily="34" charset="0"/>
              </a:rPr>
              <a:t>)</a:t>
            </a:r>
            <a:r>
              <a:rPr lang="ru-RU" baseline="30000" dirty="0" smtClean="0">
                <a:latin typeface="Bahnschrift Light" panose="020B0502040204020203" pitchFamily="34" charset="0"/>
              </a:rPr>
              <a:t>1</a:t>
            </a:r>
            <a:endParaRPr lang="ru-RU" baseline="30000" dirty="0">
              <a:latin typeface="Bahnschrift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20" y="1873886"/>
            <a:ext cx="3025843" cy="32271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84" y="1793447"/>
            <a:ext cx="2483176" cy="33109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48" y="1796604"/>
            <a:ext cx="1133222" cy="33044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58" y="1793447"/>
            <a:ext cx="1837274" cy="33361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6437" y="1081443"/>
            <a:ext cx="1160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Bahnschrift Light" panose="020B0502040204020203" pitchFamily="34" charset="0"/>
              </a:rPr>
              <a:t>Методы машинного обучения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613" y="5909892"/>
            <a:ext cx="6552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42021"/>
                </a:solidFill>
                <a:latin typeface="Tempora-Italic"/>
              </a:rPr>
              <a:t>1</a:t>
            </a:r>
            <a:r>
              <a:rPr lang="en-US" sz="1400" i="1" dirty="0" smtClean="0">
                <a:solidFill>
                  <a:srgbClr val="242021"/>
                </a:solidFill>
                <a:latin typeface="Tempora-Italic"/>
              </a:rPr>
              <a:t> Nishida </a:t>
            </a:r>
            <a:r>
              <a:rPr lang="en-US" sz="1400" i="1" dirty="0">
                <a:solidFill>
                  <a:srgbClr val="242021"/>
                </a:solidFill>
                <a:latin typeface="Tempora-Italic"/>
              </a:rPr>
              <a:t>G.</a:t>
            </a:r>
            <a:r>
              <a:rPr lang="en-US" sz="1400" dirty="0">
                <a:solidFill>
                  <a:srgbClr val="242021"/>
                </a:solidFill>
                <a:latin typeface="Tempora-Regular"/>
              </a:rPr>
              <a:t>, </a:t>
            </a:r>
            <a:r>
              <a:rPr lang="en-US" sz="1400" i="1" dirty="0" err="1">
                <a:solidFill>
                  <a:srgbClr val="242021"/>
                </a:solidFill>
                <a:latin typeface="Tempora-Italic"/>
              </a:rPr>
              <a:t>Bousseau</a:t>
            </a:r>
            <a:r>
              <a:rPr lang="en-US" sz="1400" i="1" dirty="0">
                <a:solidFill>
                  <a:srgbClr val="242021"/>
                </a:solidFill>
                <a:latin typeface="Tempora-Italic"/>
              </a:rPr>
              <a:t> A.</a:t>
            </a:r>
            <a:r>
              <a:rPr lang="en-US" sz="1400" dirty="0">
                <a:solidFill>
                  <a:srgbClr val="242021"/>
                </a:solidFill>
                <a:latin typeface="Tempora-Regular"/>
              </a:rPr>
              <a:t>, </a:t>
            </a:r>
            <a:r>
              <a:rPr lang="en-US" sz="1400" i="1" dirty="0" err="1">
                <a:solidFill>
                  <a:srgbClr val="242021"/>
                </a:solidFill>
                <a:latin typeface="Tempora-Italic"/>
              </a:rPr>
              <a:t>Aliaga</a:t>
            </a:r>
            <a:r>
              <a:rPr lang="en-US" sz="1400" i="1" dirty="0">
                <a:solidFill>
                  <a:srgbClr val="242021"/>
                </a:solidFill>
                <a:latin typeface="Tempora-Italic"/>
              </a:rPr>
              <a:t> D. </a:t>
            </a:r>
            <a:r>
              <a:rPr lang="en-US" sz="1400" dirty="0">
                <a:solidFill>
                  <a:srgbClr val="242021"/>
                </a:solidFill>
                <a:latin typeface="Tempora-Regular"/>
              </a:rPr>
              <a:t>Procedural Modeling of a Building from </a:t>
            </a:r>
            <a:r>
              <a:rPr lang="en-US" sz="1400" dirty="0" smtClean="0">
                <a:solidFill>
                  <a:srgbClr val="242021"/>
                </a:solidFill>
                <a:latin typeface="Tempora-Regular"/>
              </a:rPr>
              <a:t>a Single </a:t>
            </a:r>
            <a:r>
              <a:rPr lang="en-US" sz="1400" dirty="0">
                <a:solidFill>
                  <a:srgbClr val="242021"/>
                </a:solidFill>
                <a:latin typeface="Tempora-Regular"/>
              </a:rPr>
              <a:t>Image // Computer Graphics Forum. — 2018. — Vol. 37. — P. 415–429.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ru-RU" sz="1400" dirty="0"/>
          </a:p>
        </p:txBody>
      </p:sp>
      <p:sp>
        <p:nvSpPr>
          <p:cNvPr id="13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Методы процедурной генерации 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29" y="4546975"/>
            <a:ext cx="11603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Bahnschrift SemiBold" panose="020B0502040204020203" pitchFamily="34" charset="0"/>
              </a:rPr>
              <a:t>Split-</a:t>
            </a:r>
            <a:r>
              <a:rPr lang="ru-RU" sz="2200" dirty="0" smtClean="0">
                <a:latin typeface="Bahnschrift SemiBold" panose="020B0502040204020203" pitchFamily="34" charset="0"/>
              </a:rPr>
              <a:t>грамматика </a:t>
            </a:r>
            <a:r>
              <a:rPr lang="ru-RU" sz="2200" dirty="0" smtClean="0">
                <a:latin typeface="Bahnschrift Light" panose="020B0502040204020203" pitchFamily="34" charset="0"/>
              </a:rPr>
              <a:t>– частный случай, где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Σ,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200" dirty="0" smtClean="0">
                <a:latin typeface="Bahnschrift Light" panose="020B0502040204020203" pitchFamily="34" charset="0"/>
              </a:rPr>
              <a:t>состоят из геометрических символов, а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включает правила разделения и преобразования </a:t>
            </a:r>
          </a:p>
          <a:p>
            <a:pPr algn="ctr"/>
            <a:r>
              <a:rPr lang="ru-RU" sz="2200" dirty="0" smtClean="0">
                <a:latin typeface="Bahnschrift Light" panose="020B0502040204020203" pitchFamily="34" charset="0"/>
              </a:rPr>
              <a:t>(исследовано для генерации фасадов зданий </a:t>
            </a:r>
            <a:r>
              <a:rPr lang="ru-RU" sz="2200" baseline="30000" dirty="0" smtClean="0">
                <a:latin typeface="Bahnschrift Light" panose="020B0502040204020203" pitchFamily="34" charset="0"/>
              </a:rPr>
              <a:t>1 </a:t>
            </a:r>
            <a:r>
              <a:rPr lang="ru-RU" sz="2200" dirty="0" smtClean="0">
                <a:latin typeface="Bahnschrift Light" panose="020B0502040204020203" pitchFamily="34" charset="0"/>
              </a:rPr>
              <a:t>)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 </a:t>
            </a:r>
            <a:r>
              <a:rPr lang="ru-RU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 </a:t>
            </a:r>
            <a:endParaRPr lang="ru-RU" sz="2200" dirty="0">
              <a:latin typeface="Bahnschrift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37" y="872111"/>
            <a:ext cx="2828925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31521" y="1464735"/>
                <a:ext cx="10655840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000" dirty="0">
                    <a:latin typeface="Bahnschrift Light" panose="020B0502040204020203" pitchFamily="34" charset="0"/>
                  </a:rPr>
                  <a:t> </a:t>
                </a:r>
                <a:r>
                  <a:rPr lang="en-US" sz="20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– </a:t>
                </a:r>
                <a:r>
                  <a:rPr lang="ru-RU" sz="2200" dirty="0">
                    <a:latin typeface="Bahnschrift Light" panose="020B0502040204020203" pitchFamily="34" charset="0"/>
                  </a:rPr>
                  <a:t>множество нетерминальных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символов</a:t>
                </a:r>
                <a:r>
                  <a:rPr lang="en-US" sz="2200" dirty="0">
                    <a:latin typeface="Bahnschrift Light" panose="020B0502040204020203" pitchFamily="34" charset="0"/>
                  </a:rPr>
                  <a:t>;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 </a:t>
                </a:r>
                <a:endParaRPr lang="en-US" sz="2200" dirty="0" smtClean="0">
                  <a:latin typeface="Bahnschrift Light" panose="020B0502040204020203" pitchFamily="34" charset="0"/>
                </a:endParaRPr>
              </a:p>
              <a:p>
                <a:r>
                  <a:rPr lang="ru-RU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ru-RU" sz="20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en-US" sz="20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–</a:t>
                </a:r>
                <a:r>
                  <a:rPr lang="en-US" sz="22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200" dirty="0">
                    <a:latin typeface="Bahnschrift Light" panose="020B0502040204020203" pitchFamily="34" charset="0"/>
                  </a:rPr>
                  <a:t>множество терминальных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символов</a:t>
                </a:r>
                <a:r>
                  <a:rPr lang="en-US" sz="2200" dirty="0" smtClean="0">
                    <a:latin typeface="Bahnschrift Light" panose="020B0502040204020203" pitchFamily="34" charset="0"/>
                  </a:rPr>
                  <a:t>;</a:t>
                </a:r>
              </a:p>
              <a:p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Bahnschrift Light" panose="020B0502040204020203" pitchFamily="34" charset="0"/>
                  </a:rPr>
                  <a:t> 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– </a:t>
                </a:r>
                <a:r>
                  <a:rPr lang="ru-RU" sz="2200" dirty="0">
                    <a:latin typeface="Bahnschrift Light" panose="020B0502040204020203" pitchFamily="34" charset="0"/>
                  </a:rPr>
                  <a:t>множество</a:t>
                </a:r>
                <a:r>
                  <a:rPr lang="en-US" sz="2200" dirty="0">
                    <a:latin typeface="Bahnschrift Light" panose="020B0502040204020203" pitchFamily="34" charset="0"/>
                  </a:rPr>
                  <a:t> </a:t>
                </a:r>
                <a:r>
                  <a:rPr lang="ru-RU" sz="2200" dirty="0">
                    <a:latin typeface="Bahnschrift Light" panose="020B0502040204020203" pitchFamily="34" charset="0"/>
                  </a:rPr>
                  <a:t>грамматических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правил</a:t>
                </a:r>
                <a:r>
                  <a:rPr lang="ru-RU" sz="2200" dirty="0">
                    <a:latin typeface="Bahnschrift Light" panose="020B0502040204020203" pitchFamily="34" charset="0"/>
                  </a:rPr>
                  <a:t>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(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отображений)</a:t>
                </a:r>
                <a:r>
                  <a:rPr lang="en-US" sz="2200" dirty="0" smtClean="0">
                    <a:latin typeface="Bahnschrift Light" panose="020B0502040204020203" pitchFamily="34" charset="0"/>
                  </a:rPr>
                  <a:t>;</a:t>
                </a:r>
                <a:endParaRPr lang="en-US" sz="2200" dirty="0">
                  <a:latin typeface="Bahnschrift Light" panose="020B0502040204020203" pitchFamily="34" charset="0"/>
                </a:endParaRPr>
              </a:p>
              <a:p>
                <a:pPr algn="ctr"/>
                <a:r>
                  <a:rPr lang="ru-RU" sz="2200" dirty="0"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ru-RU" sz="2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  <m:r>
                              <a:rPr lang="ru-RU" sz="2200" dirty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ru-RU" sz="2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  <m:r>
                              <a:rPr lang="ru-RU" sz="2200" dirty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ru-RU" sz="2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  <m:r>
                              <a:rPr lang="ru-RU" sz="2200" dirty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200" dirty="0">
                    <a:latin typeface="Bahnschrift Light" panose="020B0502040204020203" pitchFamily="34" charset="0"/>
                  </a:rPr>
                  <a:t>(т. е.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хотя </a:t>
                </a:r>
                <a:r>
                  <a:rPr lang="ru-RU" sz="2200" dirty="0">
                    <a:latin typeface="Bahnschrift Light" panose="020B0502040204020203" pitchFamily="34" charset="0"/>
                  </a:rPr>
                  <a:t>бы один из нетерминальных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символов</a:t>
                </a:r>
                <a:r>
                  <a:rPr lang="en-US" sz="22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сводится к произвольному </a:t>
                </a:r>
                <a:r>
                  <a:rPr lang="ru-RU" sz="2200" dirty="0">
                    <a:latin typeface="Bahnschrift Light" panose="020B0502040204020203" pitchFamily="34" charset="0"/>
                  </a:rPr>
                  <a:t>набору символов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)</a:t>
                </a:r>
                <a:endParaRPr lang="en-US" sz="2200" dirty="0">
                  <a:latin typeface="Bahnschrift Light" panose="020B0502040204020203" pitchFamily="34" charset="0"/>
                </a:endParaRPr>
              </a:p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0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000" dirty="0" smtClean="0">
                    <a:latin typeface="Bahnschrift Light" panose="020B0502040204020203" pitchFamily="34" charset="0"/>
                  </a:rPr>
                  <a:t>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– </a:t>
                </a:r>
                <a:r>
                  <a:rPr lang="ru-RU" sz="2200" dirty="0">
                    <a:latin typeface="Bahnschrift Light" panose="020B0502040204020203" pitchFamily="34" charset="0"/>
                  </a:rPr>
                  <a:t>множество начальных </a:t>
                </a:r>
                <a:r>
                  <a:rPr lang="ru-RU" sz="2200" dirty="0" smtClean="0">
                    <a:latin typeface="Bahnschrift Light" panose="020B0502040204020203" pitchFamily="34" charset="0"/>
                  </a:rPr>
                  <a:t>символов (аксиомы). </a:t>
                </a:r>
                <a:r>
                  <a:rPr lang="ru-RU" sz="2200" dirty="0" smtClean="0"/>
                  <a:t/>
                </a:r>
                <a:br>
                  <a:rPr lang="ru-RU" sz="2200" dirty="0" smtClean="0"/>
                </a:br>
                <a:endParaRPr lang="ru-RU" sz="22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464735"/>
                <a:ext cx="10655840" cy="3170099"/>
              </a:xfrm>
              <a:prstGeom prst="rect">
                <a:avLst/>
              </a:prstGeom>
              <a:blipFill>
                <a:blip r:embed="rId4"/>
                <a:stretch>
                  <a:fillRect l="-1144" t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1769" y="989913"/>
            <a:ext cx="1160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" panose="020B0502040204020203" pitchFamily="34" charset="0"/>
              </a:rPr>
              <a:t>		Формальные грамматики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87622" y="6069376"/>
            <a:ext cx="11381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242021"/>
                </a:solidFill>
                <a:latin typeface="Tempora-Regular"/>
              </a:rPr>
              <a:t>1 </a:t>
            </a:r>
            <a:r>
              <a:rPr lang="fr-FR" sz="1400" dirty="0" smtClean="0">
                <a:solidFill>
                  <a:srgbClr val="242021"/>
                </a:solidFill>
                <a:latin typeface="Tempora-Regular"/>
              </a:rPr>
              <a:t>Instant </a:t>
            </a:r>
            <a:r>
              <a:rPr lang="fr-FR" sz="1400" dirty="0">
                <a:solidFill>
                  <a:srgbClr val="242021"/>
                </a:solidFill>
                <a:latin typeface="Tempora-Regular"/>
              </a:rPr>
              <a:t>Architecture / P. Wonka [et al.] // ACM Transaction on Graphics. </a:t>
            </a:r>
            <a:r>
              <a:rPr lang="fr-FR" sz="1400" dirty="0" smtClean="0">
                <a:solidFill>
                  <a:srgbClr val="242021"/>
                </a:solidFill>
                <a:latin typeface="Tempora-Regular"/>
              </a:rPr>
              <a:t>—</a:t>
            </a:r>
            <a:r>
              <a:rPr lang="ru-RU" sz="1400" dirty="0" smtClean="0">
                <a:solidFill>
                  <a:srgbClr val="242021"/>
                </a:solidFill>
                <a:latin typeface="Tempora-Regular"/>
              </a:rPr>
              <a:t> </a:t>
            </a:r>
            <a:r>
              <a:rPr lang="fr-FR" sz="1400" dirty="0" smtClean="0">
                <a:solidFill>
                  <a:srgbClr val="242021"/>
                </a:solidFill>
                <a:latin typeface="Tempora-Regular"/>
              </a:rPr>
              <a:t>2003</a:t>
            </a:r>
            <a:r>
              <a:rPr lang="fr-FR" sz="1400" dirty="0">
                <a:solidFill>
                  <a:srgbClr val="242021"/>
                </a:solidFill>
                <a:latin typeface="Tempora-Regular"/>
              </a:rPr>
              <a:t>. — Vol. 22</a:t>
            </a:r>
            <a:r>
              <a:rPr lang="fr-FR" sz="1400" dirty="0" smtClean="0">
                <a:solidFill>
                  <a:srgbClr val="242021"/>
                </a:solidFill>
                <a:latin typeface="Tempora-Regular"/>
              </a:rPr>
              <a:t>.</a:t>
            </a:r>
            <a:r>
              <a:rPr lang="fr-FR" sz="1400" dirty="0" smtClean="0"/>
              <a:t/>
            </a:r>
            <a:br>
              <a:rPr lang="fr-FR" sz="1400" dirty="0" smtClean="0"/>
            </a:br>
            <a:endParaRPr lang="ru-RU" sz="1400" dirty="0"/>
          </a:p>
        </p:txBody>
      </p:sp>
      <p:sp>
        <p:nvSpPr>
          <p:cNvPr id="11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5B9190-64C2-458F-9F71-D802EFDC88DB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Существующие решения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23205"/>
              </p:ext>
            </p:extLst>
          </p:nvPr>
        </p:nvGraphicFramePr>
        <p:xfrm>
          <a:off x="584497" y="1122072"/>
          <a:ext cx="10991088" cy="4684631"/>
        </p:xfrm>
        <a:graphic>
          <a:graphicData uri="http://schemas.openxmlformats.org/drawingml/2006/table">
            <a:tbl>
              <a:tblPr/>
              <a:tblGrid>
                <a:gridCol w="1480431">
                  <a:extLst>
                    <a:ext uri="{9D8B030D-6E8A-4147-A177-3AD203B41FA5}">
                      <a16:colId xmlns:a16="http://schemas.microsoft.com/office/drawing/2014/main" val="2617591335"/>
                    </a:ext>
                  </a:extLst>
                </a:gridCol>
                <a:gridCol w="1409792">
                  <a:extLst>
                    <a:ext uri="{9D8B030D-6E8A-4147-A177-3AD203B41FA5}">
                      <a16:colId xmlns:a16="http://schemas.microsoft.com/office/drawing/2014/main" val="750341515"/>
                    </a:ext>
                  </a:extLst>
                </a:gridCol>
                <a:gridCol w="1179576">
                  <a:extLst>
                    <a:ext uri="{9D8B030D-6E8A-4147-A177-3AD203B41FA5}">
                      <a16:colId xmlns:a16="http://schemas.microsoft.com/office/drawing/2014/main" val="1675989980"/>
                    </a:ext>
                  </a:extLst>
                </a:gridCol>
                <a:gridCol w="3447288">
                  <a:extLst>
                    <a:ext uri="{9D8B030D-6E8A-4147-A177-3AD203B41FA5}">
                      <a16:colId xmlns:a16="http://schemas.microsoft.com/office/drawing/2014/main" val="1293943913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1991838396"/>
                    </a:ext>
                  </a:extLst>
                </a:gridCol>
                <a:gridCol w="1764073">
                  <a:extLst>
                    <a:ext uri="{9D8B030D-6E8A-4147-A177-3AD203B41FA5}">
                      <a16:colId xmlns:a16="http://schemas.microsoft.com/office/drawing/2014/main" val="3381440492"/>
                    </a:ext>
                  </a:extLst>
                </a:gridCol>
              </a:tblGrid>
              <a:tr h="892009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Название системы</a:t>
                      </a:r>
                      <a:endParaRPr lang="ru-RU" sz="200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kern="120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Тип</a:t>
                      </a:r>
                      <a:endParaRPr lang="ru-RU" sz="2000" b="1" i="0" kern="1200" dirty="0">
                        <a:solidFill>
                          <a:srgbClr val="242021"/>
                        </a:solidFill>
                        <a:effectLst/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Целевой контент</a:t>
                      </a:r>
                      <a:endParaRPr lang="ru-RU" sz="200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i="0" kern="120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Процесс настройки</a:t>
                      </a:r>
                      <a:endParaRPr lang="ru-RU" sz="2000" b="1" i="0" kern="1200" dirty="0">
                        <a:solidFill>
                          <a:srgbClr val="242021"/>
                        </a:solidFill>
                        <a:effectLst/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Возможности экспорта</a:t>
                      </a:r>
                      <a:br>
                        <a:rPr lang="ru-RU" sz="18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ru-RU" sz="1800" b="1" i="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(от 0 до 5)</a:t>
                      </a:r>
                      <a:endParaRPr lang="ru-RU" sz="180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i="0" kern="1200" dirty="0" smtClean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Генерация текстур</a:t>
                      </a:r>
                      <a:endParaRPr lang="ru-RU" sz="2000" b="1" i="0" kern="1200" dirty="0">
                        <a:solidFill>
                          <a:srgbClr val="242021"/>
                        </a:solidFill>
                        <a:effectLst/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0157" marR="60157" marT="30078" marB="300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75298"/>
                  </a:ext>
                </a:extLst>
              </a:tr>
              <a:tr h="53520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SceneCity</a:t>
                      </a: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Плагин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Blender</a:t>
                      </a:r>
                      <a:endParaRPr lang="en-US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городов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Интуитивная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настройка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2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-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921511"/>
                  </a:ext>
                </a:extLst>
              </a:tr>
              <a:tr h="61516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Procedural</a:t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Buildings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Плагин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Unreal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Engine</a:t>
                      </a:r>
                      <a:endParaRPr lang="en-US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зданий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Ручная </a:t>
                      </a:r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настройка</a:t>
                      </a:r>
                      <a:r>
                        <a:rPr lang="ru-RU" sz="1600" b="0" i="0" baseline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грамматики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и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ручная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калибровка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-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732764"/>
                  </a:ext>
                </a:extLst>
              </a:tr>
              <a:tr h="628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Fast</a:t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Architecture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Плагин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3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ds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Max</a:t>
                      </a:r>
                      <a:endParaRPr lang="en-US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зданий</a:t>
                      </a:r>
                      <a:endParaRPr lang="ru-RU" sz="28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Простая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инициализация численных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параметров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5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-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07838"/>
                  </a:ext>
                </a:extLst>
              </a:tr>
              <a:tr h="56973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Maya</a:t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Structures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Плагин</a:t>
                      </a:r>
                      <a:r>
                        <a:rPr lang="ru-RU" sz="1600" b="0" i="0" baseline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Maya</a:t>
                      </a:r>
                      <a:endParaRPr lang="en-US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зданий</a:t>
                      </a:r>
                      <a:endParaRPr lang="ru-RU" sz="28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Простая 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инициализация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базовых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компонентов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5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Процедурное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комбинирование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7426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Esri</a:t>
                      </a: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/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 err="1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CityEngine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ПО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городов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Простое </a:t>
                      </a:r>
                      <a:r>
                        <a:rPr lang="ru-RU" sz="1600" b="0" i="0" dirty="0" err="1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прототипирование</a:t>
                      </a:r>
                      <a:r>
                        <a:rPr lang="ru-RU" sz="1600" b="0" i="0" dirty="0" smtClean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формы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зданий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5 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Собственная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база текстур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83587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GameSim</a:t>
                      </a: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/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Procedural</a:t>
                      </a:r>
                      <a:b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</a:br>
                      <a:r>
                        <a:rPr lang="en-US" sz="1600" b="0" i="0" dirty="0">
                          <a:solidFill>
                            <a:srgbClr val="242021"/>
                          </a:solidFill>
                          <a:effectLst/>
                          <a:latin typeface="Bahnschrift SemiBold" panose="020B0502040204020203" pitchFamily="34" charset="0"/>
                        </a:rPr>
                        <a:t>Modeling</a:t>
                      </a:r>
                      <a:endParaRPr lang="en-US" sz="2800" b="0" dirty="0"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ПО </a:t>
                      </a:r>
                      <a:endParaRPr lang="ru-RU" sz="28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модели</a:t>
                      </a:r>
                      <a:b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городов</a:t>
                      </a:r>
                      <a:endParaRPr lang="ru-RU" sz="2800" b="0" dirty="0">
                        <a:solidFill>
                          <a:srgbClr val="FF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Сложная </a:t>
                      </a:r>
                      <a:r>
                        <a:rPr lang="ru-RU" sz="1600" b="0" i="0" dirty="0" smtClean="0">
                          <a:solidFill>
                            <a:srgbClr val="FF0000"/>
                          </a:solidFill>
                          <a:effectLst/>
                          <a:latin typeface="Bahnschrift Light" panose="020B0502040204020203" pitchFamily="34" charset="0"/>
                        </a:rPr>
                        <a:t>настройка </a:t>
                      </a: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числовых пара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метров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4 </a:t>
                      </a:r>
                      <a:endParaRPr lang="ru-RU" sz="28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Собственная</a:t>
                      </a:r>
                      <a:b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</a:br>
                      <a:r>
                        <a:rPr lang="ru-RU" sz="1600" b="0" i="0" dirty="0">
                          <a:solidFill>
                            <a:srgbClr val="242021"/>
                          </a:solidFill>
                          <a:effectLst/>
                          <a:latin typeface="Bahnschrift Light" panose="020B0502040204020203" pitchFamily="34" charset="0"/>
                        </a:rPr>
                        <a:t>база текстур</a:t>
                      </a:r>
                      <a:endParaRPr lang="ru-RU" sz="28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0157" marR="60157" marT="30078" marB="3007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1004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829927" y="5806703"/>
            <a:ext cx="886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Таблица 1. Возможности существующих решений для генерации моделей </a:t>
            </a:r>
            <a:r>
              <a:rPr lang="ru-RU" dirty="0" smtClean="0">
                <a:latin typeface="Bahnschrift Light" panose="020B0502040204020203" pitchFamily="34" charset="0"/>
              </a:rPr>
              <a:t>зданий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  <a:endParaRPr lang="ru-RU" dirty="0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9D20ED6-B243-4F38-8433-D3E51672FC1B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Выбор входных и выходных данных алгоритма</a:t>
            </a:r>
            <a:endParaRPr lang="ru-RU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72" y="1558983"/>
            <a:ext cx="4328160" cy="3246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524" y="4716066"/>
            <a:ext cx="4316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Рис.5. Продвижение по пространству </a:t>
            </a:r>
            <a:r>
              <a:rPr lang="ru-RU" sz="2000" dirty="0" smtClean="0">
                <a:latin typeface="Bahnschrift Light" panose="020B0502040204020203" pitchFamily="34" charset="0"/>
              </a:rPr>
              <a:t>параметров </a:t>
            </a:r>
          </a:p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ч</a:t>
            </a:r>
            <a:r>
              <a:rPr lang="ru-RU" sz="2000" dirty="0" smtClean="0">
                <a:latin typeface="Bahnschrift Light" panose="020B0502040204020203" pitchFamily="34" charset="0"/>
              </a:rPr>
              <a:t>ерез сужение </a:t>
            </a:r>
            <a:r>
              <a:rPr lang="ru-RU" sz="2000" dirty="0" smtClean="0">
                <a:latin typeface="Bahnschrift Light" panose="020B0502040204020203" pitchFamily="34" charset="0"/>
              </a:rPr>
              <a:t>подпространства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3259" y="1334484"/>
            <a:ext cx="54725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200" b="1" dirty="0" smtClean="0">
              <a:latin typeface="Bahnschrift SemiBold" panose="020B0502040204020203" pitchFamily="34" charset="0"/>
            </a:endParaRPr>
          </a:p>
          <a:p>
            <a:r>
              <a:rPr lang="ru-RU" sz="2200" b="1" dirty="0" smtClean="0">
                <a:latin typeface="Bahnschrift SemiBold" panose="020B0502040204020203" pitchFamily="34" charset="0"/>
              </a:rPr>
              <a:t>Цель генерации:</a:t>
            </a:r>
            <a:r>
              <a:rPr lang="ru-RU" sz="2200" dirty="0">
                <a:latin typeface="Bahnschrift Light" panose="020B0502040204020203" pitchFamily="34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итеративный проход по пространству параметров здания, пока сгенерированная модель не будет нужного для пользователя качества</a:t>
            </a:r>
            <a:endParaRPr lang="ru-RU" sz="2200" b="1" dirty="0" smtClean="0">
              <a:latin typeface="Bahnschrift SemiBold" panose="020B0502040204020203" pitchFamily="34" charset="0"/>
            </a:endParaRPr>
          </a:p>
          <a:p>
            <a:endParaRPr lang="ru-RU" sz="2200" b="1" dirty="0" smtClean="0">
              <a:latin typeface="Bahnschrift SemiBold" panose="020B0502040204020203" pitchFamily="34" charset="0"/>
            </a:endParaRPr>
          </a:p>
          <a:p>
            <a:r>
              <a:rPr lang="ru-RU" sz="2200" b="1" dirty="0" smtClean="0">
                <a:latin typeface="Bahnschrift SemiBold" panose="020B0502040204020203" pitchFamily="34" charset="0"/>
              </a:rPr>
              <a:t>Входные данные: </a:t>
            </a:r>
            <a:r>
              <a:rPr lang="ru-RU" sz="2200" dirty="0" smtClean="0">
                <a:latin typeface="Bahnschrift Light" panose="020B0502040204020203" pitchFamily="34" charset="0"/>
              </a:rPr>
              <a:t>диапазоны численных параметров, форма основания здания</a:t>
            </a:r>
          </a:p>
          <a:p>
            <a:pPr algn="ctr"/>
            <a:endParaRPr lang="ru-RU" sz="2200" dirty="0" smtClean="0">
              <a:latin typeface="Bahnschrift Light" panose="020B0502040204020203" pitchFamily="34" charset="0"/>
            </a:endParaRPr>
          </a:p>
          <a:p>
            <a:r>
              <a:rPr lang="ru-RU" sz="2200" b="1" dirty="0" smtClean="0">
                <a:latin typeface="Bahnschrift SemiBold" panose="020B0502040204020203" pitchFamily="34" charset="0"/>
              </a:rPr>
              <a:t>Выходные данные: </a:t>
            </a:r>
            <a:r>
              <a:rPr lang="ru-RU" sz="2200" dirty="0" smtClean="0">
                <a:latin typeface="Bahnschrift Light" panose="020B0502040204020203" pitchFamily="34" charset="0"/>
              </a:rPr>
              <a:t>модель в стандартном формате файла (</a:t>
            </a:r>
            <a:r>
              <a:rPr lang="en-US" sz="2200" dirty="0" smtClean="0">
                <a:latin typeface="Bahnschrift Light" panose="020B0502040204020203" pitchFamily="34" charset="0"/>
              </a:rPr>
              <a:t>STL </a:t>
            </a:r>
            <a:r>
              <a:rPr lang="ru-RU" sz="2200" dirty="0" smtClean="0">
                <a:latin typeface="Bahnschrift Light" panose="020B0502040204020203" pitchFamily="34" charset="0"/>
              </a:rPr>
              <a:t>или </a:t>
            </a:r>
            <a:r>
              <a:rPr lang="en-US" sz="2200" dirty="0" smtClean="0">
                <a:latin typeface="Bahnschrift Light" panose="020B0502040204020203" pitchFamily="34" charset="0"/>
              </a:rPr>
              <a:t>OBJ)</a:t>
            </a:r>
            <a:endParaRPr lang="ru-RU" sz="2200" dirty="0">
              <a:latin typeface="Bahnschrift Light" panose="020B0502040204020203" pitchFamily="34" charset="0"/>
            </a:endParaRPr>
          </a:p>
        </p:txBody>
      </p:sp>
      <p:sp>
        <p:nvSpPr>
          <p:cNvPr id="13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CD02E-73DB-4BCA-95D1-36980C1B62EC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Алгоритм генерации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070" y="3318501"/>
            <a:ext cx="3584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Рис.6. Один из начальных этапов применения правил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53" y="1114538"/>
            <a:ext cx="2066573" cy="22567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55" y="1114538"/>
            <a:ext cx="2170160" cy="23730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14" y="1191604"/>
            <a:ext cx="2337725" cy="22960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9566" y="3371265"/>
            <a:ext cx="3447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Рис.7. Последовательное разделение символов и замена одних другими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5732" y="3371265"/>
            <a:ext cx="3346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" panose="020B0502040204020203" pitchFamily="34" charset="0"/>
              </a:rPr>
              <a:t>Рис.8. Один из вариантов конечной визуализации слова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711" y="4420944"/>
            <a:ext cx="118140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latin typeface="Bahnschrift SemiBold" panose="020B0502040204020203" pitchFamily="34" charset="0"/>
              </a:rPr>
              <a:t>Геометрические символы: </a:t>
            </a:r>
            <a:r>
              <a:rPr lang="ru-RU" sz="2200" dirty="0" smtClean="0">
                <a:latin typeface="Bahnschrift Light" panose="020B0502040204020203" pitchFamily="34" charset="0"/>
              </a:rPr>
              <a:t>могут быть визуализированы по параметрам в символе (высота отдельного этажа, ориентация окна)</a:t>
            </a:r>
          </a:p>
          <a:p>
            <a:pPr algn="ctr"/>
            <a:r>
              <a:rPr lang="ru-RU" sz="2200" b="1" dirty="0" smtClean="0">
                <a:latin typeface="Bahnschrift SemiBold" panose="020B0502040204020203" pitchFamily="34" charset="0"/>
              </a:rPr>
              <a:t>Абстрактные символы: </a:t>
            </a:r>
            <a:r>
              <a:rPr lang="ru-RU" sz="2200" dirty="0" smtClean="0">
                <a:latin typeface="Bahnschrift Light" panose="020B0502040204020203" pitchFamily="34" charset="0"/>
              </a:rPr>
              <a:t>не имеют представления, но являются метками для правил</a:t>
            </a:r>
            <a:endParaRPr lang="en-US" sz="2200" dirty="0">
              <a:latin typeface="Bahnschrift Light" panose="020B0502040204020203" pitchFamily="34" charset="0"/>
            </a:endParaRPr>
          </a:p>
          <a:p>
            <a:pPr algn="ctr"/>
            <a:r>
              <a:rPr lang="ru-RU" sz="2200" dirty="0" smtClean="0">
                <a:latin typeface="Bahnschrift SemiBold" panose="020B0502040204020203" pitchFamily="34" charset="0"/>
              </a:rPr>
              <a:t>Генерация</a:t>
            </a:r>
            <a:r>
              <a:rPr lang="ru-RU" sz="2200" dirty="0" smtClean="0">
                <a:latin typeface="Bahnschrift Light" panose="020B0502040204020203" pitchFamily="34" charset="0"/>
              </a:rPr>
              <a:t> состоит в рекурсивном применении правил над словом до </a:t>
            </a:r>
            <a:r>
              <a:rPr lang="ru-RU" sz="2200" dirty="0" smtClean="0">
                <a:latin typeface="Bahnschrift Light" panose="020B0502040204020203" pitchFamily="34" charset="0"/>
              </a:rPr>
              <a:t>предела, </a:t>
            </a:r>
          </a:p>
          <a:p>
            <a:pPr algn="ctr"/>
            <a:r>
              <a:rPr lang="ru-RU" sz="2200" dirty="0" smtClean="0">
                <a:latin typeface="Bahnschrift Light" panose="020B0502040204020203" pitchFamily="34" charset="0"/>
              </a:rPr>
              <a:t>при этом </a:t>
            </a:r>
            <a:r>
              <a:rPr lang="ru-RU" sz="2200" i="1" dirty="0" smtClean="0">
                <a:latin typeface="Bahnschrift Light" panose="020B0502040204020203" pitchFamily="34" charset="0"/>
              </a:rPr>
              <a:t>посылка</a:t>
            </a:r>
            <a:r>
              <a:rPr lang="ru-RU" sz="2200" dirty="0" smtClean="0">
                <a:latin typeface="Bahnschrift Light" panose="020B0502040204020203" pitchFamily="34" charset="0"/>
              </a:rPr>
              <a:t> </a:t>
            </a:r>
            <a:r>
              <a:rPr lang="en-US" sz="2200" dirty="0" smtClean="0">
                <a:latin typeface="Bahnschrift Light" panose="020B0502040204020203" pitchFamily="34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правила заменяется в слове </a:t>
            </a:r>
            <a:r>
              <a:rPr lang="ru-RU" sz="2200" i="1" dirty="0" smtClean="0">
                <a:latin typeface="Bahnschrift Light" panose="020B0502040204020203" pitchFamily="34" charset="0"/>
              </a:rPr>
              <a:t>следствием</a:t>
            </a:r>
            <a:r>
              <a:rPr lang="ru-RU" sz="2200" dirty="0" smtClean="0">
                <a:latin typeface="Bahnschrift Light" panose="020B0502040204020203" pitchFamily="34" charset="0"/>
              </a:rPr>
              <a:t> </a:t>
            </a:r>
            <a:r>
              <a:rPr lang="en-US" sz="2200" dirty="0" smtClean="0">
                <a:latin typeface="Bahnschrift Light" panose="020B0502040204020203" pitchFamily="34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правила </a:t>
            </a:r>
            <a:endParaRPr lang="ru-RU" sz="2200" dirty="0">
              <a:latin typeface="Bahnschrift Light" panose="020B0502040204020203" pitchFamily="34" charset="0"/>
            </a:endParaRPr>
          </a:p>
        </p:txBody>
      </p:sp>
      <p:sp>
        <p:nvSpPr>
          <p:cNvPr id="13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E2FBA04-1439-41D9-AD46-1D95B288B1FA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dirty="0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dirty="0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олилиния 30"/>
          <p:cNvSpPr/>
          <p:nvPr/>
        </p:nvSpPr>
        <p:spPr>
          <a:xfrm>
            <a:off x="-1157288" y="232751"/>
            <a:ext cx="13346421" cy="598353"/>
          </a:xfrm>
          <a:custGeom>
            <a:avLst/>
            <a:gdLst>
              <a:gd name="connsiteX0" fmla="*/ 413716 w 8560190"/>
              <a:gd name="connsiteY0" fmla="*/ 0 h 840218"/>
              <a:gd name="connsiteX1" fmla="*/ 413717 w 8560190"/>
              <a:gd name="connsiteY1" fmla="*/ 0 h 840218"/>
              <a:gd name="connsiteX2" fmla="*/ 413717 w 8560190"/>
              <a:gd name="connsiteY2" fmla="*/ 0 h 840218"/>
              <a:gd name="connsiteX3" fmla="*/ 8560190 w 8560190"/>
              <a:gd name="connsiteY3" fmla="*/ 0 h 840218"/>
              <a:gd name="connsiteX4" fmla="*/ 8560190 w 8560190"/>
              <a:gd name="connsiteY4" fmla="*/ 840218 h 840218"/>
              <a:gd name="connsiteX5" fmla="*/ 413717 w 8560190"/>
              <a:gd name="connsiteY5" fmla="*/ 840218 h 840218"/>
              <a:gd name="connsiteX6" fmla="*/ 413717 w 8560190"/>
              <a:gd name="connsiteY6" fmla="*/ 840218 h 840218"/>
              <a:gd name="connsiteX7" fmla="*/ 413716 w 8560190"/>
              <a:gd name="connsiteY7" fmla="*/ 840218 h 840218"/>
              <a:gd name="connsiteX8" fmla="*/ 0 w 8560190"/>
              <a:gd name="connsiteY8" fmla="*/ 420109 h 840218"/>
              <a:gd name="connsiteX9" fmla="*/ 413716 w 8560190"/>
              <a:gd name="connsiteY9" fmla="*/ 0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0190" h="840218">
                <a:moveTo>
                  <a:pt x="413716" y="0"/>
                </a:moveTo>
                <a:lnTo>
                  <a:pt x="413717" y="0"/>
                </a:lnTo>
                <a:lnTo>
                  <a:pt x="413717" y="0"/>
                </a:lnTo>
                <a:lnTo>
                  <a:pt x="8560190" y="0"/>
                </a:lnTo>
                <a:lnTo>
                  <a:pt x="8560190" y="840218"/>
                </a:lnTo>
                <a:lnTo>
                  <a:pt x="413717" y="840218"/>
                </a:lnTo>
                <a:lnTo>
                  <a:pt x="413717" y="840218"/>
                </a:lnTo>
                <a:lnTo>
                  <a:pt x="413716" y="840218"/>
                </a:lnTo>
                <a:cubicBezTo>
                  <a:pt x="185227" y="840218"/>
                  <a:pt x="0" y="652129"/>
                  <a:pt x="0" y="420109"/>
                </a:cubicBezTo>
                <a:cubicBezTo>
                  <a:pt x="0" y="188089"/>
                  <a:pt x="185227" y="0"/>
                  <a:pt x="413716" y="0"/>
                </a:cubicBezTo>
                <a:close/>
              </a:path>
            </a:pathLst>
          </a:custGeom>
          <a:solidFill>
            <a:srgbClr val="EEF9BF"/>
          </a:solidFill>
          <a:ln>
            <a:noFill/>
          </a:ln>
          <a:effectLst>
            <a:outerShdw blurRad="63500" dist="50800" dir="2700000" algn="tl" rotWithShape="0">
              <a:srgbClr val="004821">
                <a:alpha val="15000"/>
              </a:srgb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ru-RU" sz="4400" b="1" spc="-150">
              <a:solidFill>
                <a:srgbClr val="2B2409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05412" y="152988"/>
            <a:ext cx="10716770" cy="7537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3B4123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Реализация: требования и технологии </a:t>
            </a:r>
            <a:endParaRPr lang="ru-RU" sz="4000" b="1" dirty="0">
              <a:solidFill>
                <a:srgbClr val="3B4123"/>
              </a:solidFill>
              <a:latin typeface="Bahnschrift SemiBold" panose="020B05020402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592" y="3721212"/>
            <a:ext cx="113341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Bahnschrift SemiBold" panose="020B0502040204020203" pitchFamily="34" charset="0"/>
              </a:rPr>
              <a:t>Язык программирования: </a:t>
            </a:r>
            <a:r>
              <a:rPr lang="ru-RU" sz="2200" dirty="0" smtClean="0">
                <a:latin typeface="Bahnschrift Light" panose="020B0502040204020203" pitchFamily="34" charset="0"/>
              </a:rPr>
              <a:t>С</a:t>
            </a:r>
            <a:r>
              <a:rPr lang="en-US" sz="2200" dirty="0" smtClean="0">
                <a:latin typeface="Bahnschrift Light" panose="020B0502040204020203" pitchFamily="34" charset="0"/>
              </a:rPr>
              <a:t>#</a:t>
            </a:r>
            <a:r>
              <a:rPr lang="ru-RU" sz="2200" dirty="0" smtClean="0">
                <a:latin typeface="Bahnschrift Light" panose="020B0502040204020203" pitchFamily="34" charset="0"/>
              </a:rPr>
              <a:t> -</a:t>
            </a:r>
            <a:r>
              <a:rPr lang="en-US" sz="2200" dirty="0" smtClean="0">
                <a:latin typeface="Bahnschrift Light" panose="020B0502040204020203" pitchFamily="34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за наличие большого числа библиотек, встроенных модулей для разработки графических интерфейсов </a:t>
            </a:r>
            <a:r>
              <a:rPr lang="ru-RU" sz="2200" dirty="0" smtClean="0">
                <a:latin typeface="Bahnschrift Light" panose="020B0502040204020203" pitchFamily="34" charset="0"/>
              </a:rPr>
              <a:t>(например, </a:t>
            </a:r>
            <a:r>
              <a:rPr lang="en-US" sz="2200" dirty="0" smtClean="0">
                <a:latin typeface="Bahnschrift Light" panose="020B0502040204020203" pitchFamily="34" charset="0"/>
              </a:rPr>
              <a:t>WPF</a:t>
            </a:r>
            <a:r>
              <a:rPr lang="ru-RU" sz="2200" dirty="0" smtClean="0">
                <a:latin typeface="Bahnschrift Light" panose="020B0502040204020203" pitchFamily="34" charset="0"/>
              </a:rPr>
              <a:t>)</a:t>
            </a:r>
            <a:endParaRPr lang="en-US" sz="2200" b="1" dirty="0">
              <a:latin typeface="Bahnschrift SemiBold" panose="020B0502040204020203" pitchFamily="34" charset="0"/>
            </a:endParaRPr>
          </a:p>
          <a:p>
            <a:r>
              <a:rPr lang="en-US" sz="2200" b="1" dirty="0" smtClean="0">
                <a:latin typeface="Bahnschrift SemiBold" panose="020B0502040204020203" pitchFamily="34" charset="0"/>
              </a:rPr>
              <a:t>Geometry3sharp</a:t>
            </a:r>
            <a:r>
              <a:rPr lang="ru-RU" sz="2200" b="1" dirty="0" smtClean="0">
                <a:latin typeface="Bahnschrift SemiBold" panose="020B0502040204020203" pitchFamily="34" charset="0"/>
              </a:rPr>
              <a:t>: </a:t>
            </a:r>
            <a:r>
              <a:rPr lang="ru-RU" sz="2200" dirty="0">
                <a:latin typeface="Bahnschrift Light" panose="020B0502040204020203" pitchFamily="34" charset="0"/>
              </a:rPr>
              <a:t>б</a:t>
            </a:r>
            <a:r>
              <a:rPr lang="ru-RU" sz="2200" dirty="0" smtClean="0">
                <a:latin typeface="Bahnschrift Light" panose="020B0502040204020203" pitchFamily="34" charset="0"/>
              </a:rPr>
              <a:t>иблиотека для упрощения построения модели и экспорта</a:t>
            </a:r>
            <a:r>
              <a:rPr lang="en-US" sz="2200" dirty="0" smtClean="0">
                <a:latin typeface="Bahnschrift Light" panose="020B0502040204020203" pitchFamily="34" charset="0"/>
              </a:rPr>
              <a:t> (open source,</a:t>
            </a:r>
            <a:r>
              <a:rPr lang="ru-RU" sz="2200" dirty="0" smtClean="0">
                <a:latin typeface="Bahnschrift Light" panose="020B0502040204020203" pitchFamily="34" charset="0"/>
              </a:rPr>
              <a:t> лицензия </a:t>
            </a:r>
            <a:r>
              <a:rPr lang="en-US" sz="2200" dirty="0" smtClean="0">
                <a:latin typeface="Bahnschrift Light" panose="020B0502040204020203" pitchFamily="34" charset="0"/>
              </a:rPr>
              <a:t>Boost)</a:t>
            </a:r>
            <a:r>
              <a:rPr lang="ru-RU" sz="2200" dirty="0" smtClean="0">
                <a:latin typeface="Bahnschrift Light" panose="020B0502040204020203" pitchFamily="34" charset="0"/>
              </a:rPr>
              <a:t> </a:t>
            </a:r>
          </a:p>
          <a:p>
            <a:r>
              <a:rPr lang="en-US" sz="2200" b="1" dirty="0" smtClean="0">
                <a:latin typeface="Bahnschrift SemiBold" panose="020B0502040204020203" pitchFamily="34" charset="0"/>
              </a:rPr>
              <a:t>Helix Toolkit:</a:t>
            </a:r>
            <a:r>
              <a:rPr lang="ru-RU" sz="2200" b="1" dirty="0" smtClean="0">
                <a:latin typeface="Bahnschrift SemiBold" panose="020B0502040204020203" pitchFamily="34" charset="0"/>
              </a:rPr>
              <a:t> </a:t>
            </a:r>
            <a:r>
              <a:rPr lang="ru-RU" sz="2200" dirty="0" smtClean="0">
                <a:latin typeface="Bahnschrift Light" panose="020B0502040204020203" pitchFamily="34" charset="0"/>
              </a:rPr>
              <a:t>библиотека визуализации </a:t>
            </a:r>
            <a:r>
              <a:rPr lang="en-US" sz="2200" dirty="0" smtClean="0">
                <a:latin typeface="Bahnschrift Light" panose="020B0502040204020203" pitchFamily="34" charset="0"/>
              </a:rPr>
              <a:t>3D </a:t>
            </a:r>
            <a:r>
              <a:rPr lang="ru-RU" sz="2200" dirty="0" smtClean="0">
                <a:latin typeface="Bahnschrift Light" panose="020B0502040204020203" pitchFamily="34" charset="0"/>
              </a:rPr>
              <a:t>моделей в</a:t>
            </a:r>
            <a:r>
              <a:rPr lang="en-US" sz="2200" dirty="0" smtClean="0">
                <a:latin typeface="Bahnschrift Light" panose="020B0502040204020203" pitchFamily="34" charset="0"/>
              </a:rPr>
              <a:t> WPF (</a:t>
            </a:r>
            <a:r>
              <a:rPr lang="ru-RU" sz="2200" dirty="0" smtClean="0">
                <a:latin typeface="Bahnschrift Light" panose="020B0502040204020203" pitchFamily="34" charset="0"/>
              </a:rPr>
              <a:t>лицензия </a:t>
            </a:r>
            <a:r>
              <a:rPr lang="en-US" sz="2200" dirty="0" smtClean="0">
                <a:latin typeface="Bahnschrift Light" panose="020B0502040204020203" pitchFamily="34" charset="0"/>
              </a:rPr>
              <a:t>MIT)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r>
              <a:rPr lang="en-US" sz="2200" b="1" dirty="0" smtClean="0">
                <a:latin typeface="Bahnschrift SemiBold" panose="020B0502040204020203" pitchFamily="34" charset="0"/>
              </a:rPr>
              <a:t>WCF: </a:t>
            </a:r>
            <a:r>
              <a:rPr lang="ru-RU" sz="2200" dirty="0" smtClean="0">
                <a:latin typeface="Bahnschrift Light" panose="020B0502040204020203" pitchFamily="34" charset="0"/>
              </a:rPr>
              <a:t>модуль С</a:t>
            </a:r>
            <a:r>
              <a:rPr lang="en-US" sz="2200" dirty="0" smtClean="0">
                <a:latin typeface="Bahnschrift Light" panose="020B0502040204020203" pitchFamily="34" charset="0"/>
              </a:rPr>
              <a:t># </a:t>
            </a:r>
            <a:r>
              <a:rPr lang="ru-RU" sz="2200" dirty="0" smtClean="0">
                <a:latin typeface="Bahnschrift Light" panose="020B0502040204020203" pitchFamily="34" charset="0"/>
              </a:rPr>
              <a:t>для взаимодействия процессов (для абстрагирования </a:t>
            </a:r>
            <a:r>
              <a:rPr lang="en-US" sz="2200" dirty="0" smtClean="0">
                <a:latin typeface="Bahnschrift Light" panose="020B0502040204020203" pitchFamily="34" charset="0"/>
              </a:rPr>
              <a:t>HTTP</a:t>
            </a:r>
            <a:r>
              <a:rPr lang="ru-RU" sz="2200" dirty="0" smtClean="0">
                <a:latin typeface="Bahnschrift Light" panose="020B0502040204020203" pitchFamily="34" charset="0"/>
              </a:rPr>
              <a:t> запросов)</a:t>
            </a:r>
            <a:r>
              <a:rPr lang="en-US" sz="2200" dirty="0" smtClean="0">
                <a:latin typeface="Bahnschrift Light" panose="020B0502040204020203" pitchFamily="34" charset="0"/>
              </a:rPr>
              <a:t> 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endParaRPr lang="ru-RU" sz="2400" dirty="0" smtClean="0">
              <a:latin typeface="Bahnschrift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6072" y="1095494"/>
            <a:ext cx="114977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Bahnschrift Light" panose="020B0502040204020203" pitchFamily="34" charset="0"/>
              </a:rPr>
              <a:t>м</a:t>
            </a:r>
            <a:r>
              <a:rPr lang="ru-RU" sz="2200" dirty="0" smtClean="0">
                <a:latin typeface="Bahnschrift Light" panose="020B0502040204020203" pitchFamily="34" charset="0"/>
              </a:rPr>
              <a:t>одуль </a:t>
            </a:r>
            <a:r>
              <a:rPr lang="ru-RU" sz="2200" dirty="0">
                <a:latin typeface="Bahnschrift Light" panose="020B0502040204020203" pitchFamily="34" charset="0"/>
              </a:rPr>
              <a:t>генерирует </a:t>
            </a:r>
            <a:r>
              <a:rPr lang="en-US" sz="2200" dirty="0">
                <a:latin typeface="Bahnschrift Light" panose="020B0502040204020203" pitchFamily="34" charset="0"/>
              </a:rPr>
              <a:t>3D </a:t>
            </a:r>
            <a:r>
              <a:rPr lang="ru-RU" sz="2200" dirty="0">
                <a:latin typeface="Bahnschrift Light" panose="020B0502040204020203" pitchFamily="34" charset="0"/>
              </a:rPr>
              <a:t>модель зданий (т.е. массив геометрических примитивов) по заданным </a:t>
            </a:r>
            <a:r>
              <a:rPr lang="ru-RU" sz="2200" dirty="0" smtClean="0">
                <a:latin typeface="Bahnschrift Light" panose="020B0502040204020203" pitchFamily="34" charset="0"/>
              </a:rPr>
              <a:t>параметрам в графическом интерфейсе </a:t>
            </a:r>
          </a:p>
          <a:p>
            <a:r>
              <a:rPr lang="ru-RU" sz="2200" dirty="0" smtClean="0">
                <a:latin typeface="Bahnschrift Light" panose="020B0502040204020203" pitchFamily="34" charset="0"/>
              </a:rPr>
              <a:t>      (случайно </a:t>
            </a:r>
            <a:r>
              <a:rPr lang="ru-RU" sz="2200" dirty="0">
                <a:latin typeface="Bahnschrift Light" panose="020B0502040204020203" pitchFamily="34" charset="0"/>
              </a:rPr>
              <a:t>варьируются в заданных </a:t>
            </a:r>
            <a:r>
              <a:rPr lang="ru-RU" sz="2200" dirty="0" smtClean="0">
                <a:latin typeface="Bahnschrift Light" panose="020B0502040204020203" pitchFamily="34" charset="0"/>
              </a:rPr>
              <a:t>диапазонах)</a:t>
            </a:r>
            <a:r>
              <a:rPr lang="en-US" sz="2200" dirty="0" smtClean="0">
                <a:latin typeface="Bahnschrift Light" panose="020B0502040204020203" pitchFamily="34" charset="0"/>
              </a:rPr>
              <a:t>;</a:t>
            </a:r>
            <a:endParaRPr lang="ru-RU" sz="22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Bahnschrift Light" panose="020B0502040204020203" pitchFamily="34" charset="0"/>
              </a:rPr>
              <a:t>г</a:t>
            </a:r>
            <a:r>
              <a:rPr lang="ru-RU" sz="2200" dirty="0" smtClean="0">
                <a:latin typeface="Bahnschrift Light" panose="020B0502040204020203" pitchFamily="34" charset="0"/>
              </a:rPr>
              <a:t>енерация </a:t>
            </a:r>
            <a:r>
              <a:rPr lang="ru-RU" sz="2200" dirty="0">
                <a:latin typeface="Bahnschrift Light" panose="020B0502040204020203" pitchFamily="34" charset="0"/>
              </a:rPr>
              <a:t>должна занимать до 5 секунд для </a:t>
            </a:r>
            <a:r>
              <a:rPr lang="ru-RU" sz="2200" dirty="0" smtClean="0">
                <a:latin typeface="Bahnschrift Light" panose="020B0502040204020203" pitchFamily="34" charset="0"/>
              </a:rPr>
              <a:t>типичных зданий (до</a:t>
            </a:r>
            <a:r>
              <a:rPr lang="en-US" sz="2200" dirty="0" smtClean="0">
                <a:latin typeface="Bahnschrift Light" panose="020B0502040204020203" pitchFamily="34" charset="0"/>
              </a:rPr>
              <a:t> 50 </a:t>
            </a:r>
            <a:r>
              <a:rPr lang="ru-RU" sz="2200" dirty="0" smtClean="0">
                <a:latin typeface="Bahnschrift Light" panose="020B0502040204020203" pitchFamily="34" charset="0"/>
              </a:rPr>
              <a:t>этажей)</a:t>
            </a:r>
            <a:r>
              <a:rPr lang="en-US" sz="2200" dirty="0" smtClean="0">
                <a:latin typeface="Bahnschrift Light" panose="020B0502040204020203" pitchFamily="34" charset="0"/>
              </a:rPr>
              <a:t>;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Bahnschrift Light" panose="020B0502040204020203" pitchFamily="34" charset="0"/>
              </a:rPr>
              <a:t>н</a:t>
            </a:r>
            <a:r>
              <a:rPr lang="ru-RU" sz="2200" dirty="0" smtClean="0">
                <a:latin typeface="Bahnschrift Light" panose="020B0502040204020203" pitchFamily="34" charset="0"/>
              </a:rPr>
              <a:t>аличие пользовательского интерфейса для настроек и управления генерацией</a:t>
            </a:r>
            <a:r>
              <a:rPr lang="en-US" sz="2200" dirty="0" smtClean="0">
                <a:latin typeface="Bahnschrift Light" panose="020B0502040204020203" pitchFamily="34" charset="0"/>
              </a:rPr>
              <a:t>;</a:t>
            </a:r>
            <a:endParaRPr lang="ru-RU" sz="2200" dirty="0" smtClean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Bahnschrift Light" panose="020B0502040204020203" pitchFamily="34" charset="0"/>
              </a:rPr>
              <a:t>м</a:t>
            </a:r>
            <a:r>
              <a:rPr lang="ru-RU" sz="2200" dirty="0" smtClean="0">
                <a:latin typeface="Bahnschrift Light" panose="020B0502040204020203" pitchFamily="34" charset="0"/>
              </a:rPr>
              <a:t>одуль </a:t>
            </a:r>
            <a:r>
              <a:rPr lang="ru-RU" sz="2200" dirty="0" smtClean="0">
                <a:latin typeface="Bahnschrift Light" panose="020B0502040204020203" pitchFamily="34" charset="0"/>
              </a:rPr>
              <a:t>должен быть спроектирован на расширение </a:t>
            </a:r>
            <a:r>
              <a:rPr lang="ru-RU" sz="2200" dirty="0" smtClean="0">
                <a:latin typeface="Bahnschrift Light" panose="020B0502040204020203" pitchFamily="34" charset="0"/>
              </a:rPr>
              <a:t>генерации или возможностей применения</a:t>
            </a:r>
            <a:r>
              <a:rPr lang="en-US" sz="2200" dirty="0" smtClean="0">
                <a:latin typeface="Bahnschrift Light" panose="020B0502040204020203" pitchFamily="34" charset="0"/>
              </a:rPr>
              <a:t>.</a:t>
            </a:r>
            <a:endParaRPr lang="ru-RU" sz="2200" dirty="0">
              <a:latin typeface="Bahnschrift Light" panose="020B0502040204020203" pitchFamily="34" charset="0"/>
            </a:endParaRPr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11596254" y="6447815"/>
            <a:ext cx="592878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4E5405-BC06-470B-8E51-D64B6B2C2417}" type="slidenum">
              <a:rPr lang="en-US" sz="2000" b="1" smtClean="0">
                <a:solidFill>
                  <a:srgbClr val="4F4F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ru-RU" sz="2000" b="1" dirty="0">
              <a:solidFill>
                <a:srgbClr val="4F4F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0" y="6447815"/>
            <a:ext cx="11575585" cy="410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200"/>
              </a:lnSpc>
            </a:pPr>
            <a:r>
              <a:rPr lang="ru-RU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Ларионов Алексей Сергеевич</a:t>
            </a:r>
            <a:r>
              <a:rPr lang="en-US" sz="18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</a:t>
            </a:r>
            <a:r>
              <a:rPr lang="en-US" sz="1600" b="1" smtClean="0">
                <a:solidFill>
                  <a:srgbClr val="4F4F4F"/>
                </a:solidFill>
                <a:latin typeface="Bahnschrift SemiBold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ru-RU" sz="1600" b="1" smtClean="0">
                <a:solidFill>
                  <a:srgbClr val="4F4F4F"/>
                </a:solidFill>
                <a:latin typeface="Bahnschrift SemiBold" panose="020B0502040204020203" pitchFamily="34" charset="0"/>
              </a:rPr>
              <a:t>Разработка модуля процедурной генерации трехмерных моделей зданий</a:t>
            </a:r>
            <a:r>
              <a:rPr lang="ru-RU" sz="200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ru-RU" sz="1800" b="1" dirty="0">
              <a:solidFill>
                <a:schemeClr val="tx1"/>
              </a:solidFill>
              <a:latin typeface="Bahnschrift SemiBold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-200025" y="6447815"/>
            <a:ext cx="1250632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1283</Words>
  <Application>Microsoft Office PowerPoint</Application>
  <PresentationFormat>Широкоэкранный</PresentationFormat>
  <Paragraphs>247</Paragraphs>
  <Slides>17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33" baseType="lpstr">
      <vt:lpstr>Arial</vt:lpstr>
      <vt:lpstr>Bahnschrift Light</vt:lpstr>
      <vt:lpstr>Bahnschrift SemiBold</vt:lpstr>
      <vt:lpstr>Calibri</vt:lpstr>
      <vt:lpstr>Calibri Light</vt:lpstr>
      <vt:lpstr>Cambria Math</vt:lpstr>
      <vt:lpstr>Segoe UI</vt:lpstr>
      <vt:lpstr>Symbol</vt:lpstr>
      <vt:lpstr>Tahoma</vt:lpstr>
      <vt:lpstr>Tempora-Bold</vt:lpstr>
      <vt:lpstr>Tempora-Italic</vt:lpstr>
      <vt:lpstr>Tempora-Regular</vt:lpstr>
      <vt:lpstr>Times New Roman</vt:lpstr>
      <vt:lpstr>Verdana</vt:lpstr>
      <vt:lpstr>Тема Office</vt:lpstr>
      <vt:lpstr>Макеты раскадровки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99</cp:revision>
  <dcterms:created xsi:type="dcterms:W3CDTF">2020-06-10T17:38:49Z</dcterms:created>
  <dcterms:modified xsi:type="dcterms:W3CDTF">2020-06-14T23:00:42Z</dcterms:modified>
</cp:coreProperties>
</file>