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745" r:id="rId3"/>
    <p:sldId id="741" r:id="rId4"/>
    <p:sldId id="744" r:id="rId5"/>
    <p:sldId id="747" r:id="rId6"/>
    <p:sldId id="748" r:id="rId7"/>
    <p:sldId id="751" r:id="rId8"/>
    <p:sldId id="777" r:id="rId9"/>
    <p:sldId id="752" r:id="rId10"/>
    <p:sldId id="753" r:id="rId11"/>
    <p:sldId id="750" r:id="rId12"/>
    <p:sldId id="755" r:id="rId13"/>
    <p:sldId id="756" r:id="rId14"/>
    <p:sldId id="749" r:id="rId15"/>
    <p:sldId id="746" r:id="rId16"/>
    <p:sldId id="761" r:id="rId17"/>
    <p:sldId id="759" r:id="rId18"/>
    <p:sldId id="762" r:id="rId19"/>
    <p:sldId id="760" r:id="rId20"/>
    <p:sldId id="763" r:id="rId21"/>
    <p:sldId id="765" r:id="rId22"/>
    <p:sldId id="764" r:id="rId23"/>
    <p:sldId id="742" r:id="rId24"/>
    <p:sldId id="766" r:id="rId25"/>
    <p:sldId id="767" r:id="rId26"/>
    <p:sldId id="768" r:id="rId27"/>
    <p:sldId id="769" r:id="rId28"/>
    <p:sldId id="770" r:id="rId29"/>
    <p:sldId id="713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81B22-B995-4131-969D-FA49C78ABF35}">
          <p14:sldIdLst>
            <p14:sldId id="256"/>
            <p14:sldId id="745"/>
            <p14:sldId id="741"/>
            <p14:sldId id="744"/>
            <p14:sldId id="747"/>
            <p14:sldId id="748"/>
            <p14:sldId id="751"/>
            <p14:sldId id="777"/>
            <p14:sldId id="752"/>
            <p14:sldId id="753"/>
            <p14:sldId id="750"/>
            <p14:sldId id="755"/>
            <p14:sldId id="756"/>
            <p14:sldId id="749"/>
            <p14:sldId id="746"/>
            <p14:sldId id="761"/>
            <p14:sldId id="759"/>
            <p14:sldId id="762"/>
            <p14:sldId id="760"/>
            <p14:sldId id="763"/>
            <p14:sldId id="765"/>
            <p14:sldId id="764"/>
            <p14:sldId id="742"/>
            <p14:sldId id="766"/>
            <p14:sldId id="767"/>
            <p14:sldId id="768"/>
            <p14:sldId id="769"/>
            <p14:sldId id="770"/>
            <p14:sldId id="713"/>
          </p14:sldIdLst>
        </p14:section>
        <p14:section name="Untitled Section" id="{C6E15CA6-1C64-489B-ADEF-B7D2E94BA0D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CCFFCC"/>
    <a:srgbClr val="FF99FF"/>
    <a:srgbClr val="FF0066"/>
    <a:srgbClr val="996633"/>
    <a:srgbClr val="FFCCFF"/>
    <a:srgbClr val="660066"/>
    <a:srgbClr val="00C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825" autoAdjust="0"/>
    <p:restoredTop sz="99204" autoAdjust="0"/>
  </p:normalViewPr>
  <p:slideViewPr>
    <p:cSldViewPr>
      <p:cViewPr varScale="1">
        <p:scale>
          <a:sx n="130" d="100"/>
          <a:sy n="130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1A5-E203-435B-B1A1-2432F1F2F1E1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B03C-E8E3-489F-9C04-526B7E1A232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A2B-D2EA-4D16-93EF-82D94539D31B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25B3-AC87-4D62-B08B-ADE6B21DF0AC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7426-7485-4C3A-9274-ECCDCB775EC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8F40-2AC7-4751-BAFB-8B5CBAE9114A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8F38-081E-49F5-8667-E20D63F39FD7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26A8-82F3-48A0-8952-1BDAB179F921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155A-0CA2-459E-A3E5-97D37C0B0573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7E67-B036-4E96-9368-FDA206175E3F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429A-3A23-44B2-8353-3B8FA57FE76A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E9C9-A4E5-4828-ABBF-D57E578017F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l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learning.ua.pt/" TargetMode="External"/><Relationship Id="rId4" Type="http://schemas.openxmlformats.org/officeDocument/2006/relationships/hyperlink" Target="http://sweet.ua.pt/sk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>
                <a:solidFill>
                  <a:schemeClr val="tx1"/>
                </a:solidFill>
              </a:rPr>
              <a:t>Aula 1</a:t>
            </a:r>
            <a:r>
              <a:rPr lang="en-US" sz="4000" b="1" dirty="0">
                <a:solidFill>
                  <a:schemeClr val="tx1"/>
                </a:solidFill>
              </a:rPr>
              <a:t>3</a:t>
            </a:r>
            <a:endParaRPr lang="pt-PT" sz="40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>
                <a:solidFill>
                  <a:schemeClr val="tx1"/>
                </a:solidFill>
              </a:rPr>
              <a:t>Valeri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>
                <a:latin typeface="Courier New" pitchFamily="49" charset="0"/>
                <a:hlinkClick r:id="rId3"/>
              </a:rPr>
              <a:t>skl@ua.pt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4"/>
              </a:rPr>
              <a:t>http://sweet.ua.pt/skl/</a:t>
            </a:r>
            <a:r>
              <a:rPr lang="en-US" sz="1600" dirty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>
                <a:latin typeface="Courier New" pitchFamily="49" charset="0"/>
                <a:hlinkClick r:id="rId5"/>
              </a:rPr>
              <a:t>http://elearning.ua.pt/</a:t>
            </a:r>
            <a:r>
              <a:rPr lang="pt-PT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4200" y="152400"/>
            <a:ext cx="32289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sortCrescSeq</a:t>
            </a:r>
            <a:r>
              <a:rPr lang="en-US" dirty="0"/>
              <a:t>(</a:t>
            </a:r>
            <a:r>
              <a:rPr lang="en-US" dirty="0" err="1"/>
              <a:t>idades</a:t>
            </a:r>
            <a:r>
              <a:rPr lang="en-US" dirty="0"/>
              <a:t>, </a:t>
            </a:r>
            <a:r>
              <a:rPr lang="en-US" dirty="0" err="1"/>
              <a:t>idades_in</a:t>
            </a:r>
            <a:r>
              <a:rPr lang="en-US" dirty="0"/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762000"/>
            <a:ext cx="6229605" cy="1975824"/>
            <a:chOff x="2209800" y="1069420"/>
            <a:chExt cx="6229605" cy="1975824"/>
          </a:xfrm>
        </p:grpSpPr>
        <p:sp>
          <p:nvSpPr>
            <p:cNvPr id="5" name="TextBox 4"/>
            <p:cNvSpPr txBox="1"/>
            <p:nvPr/>
          </p:nvSpPr>
          <p:spPr>
            <a:xfrm>
              <a:off x="2209800" y="1371600"/>
              <a:ext cx="5799023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public static void</a:t>
              </a:r>
              <a:r>
                <a:rPr lang="en-US" dirty="0"/>
                <a:t> </a:t>
              </a:r>
              <a:r>
                <a:rPr lang="en-US" dirty="0" err="1"/>
                <a:t>sortCrescSeq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[] </a:t>
              </a:r>
              <a:r>
                <a:rPr lang="en-US" dirty="0" err="1"/>
                <a:t>num_array</a:t>
              </a:r>
              <a:r>
                <a:rPr lang="en-US" dirty="0"/>
                <a:t>, </a:t>
              </a:r>
              <a:r>
                <a:rPr lang="en-US" b="1" dirty="0" err="1"/>
                <a:t>int</a:t>
              </a:r>
              <a:r>
                <a:rPr lang="en-US" dirty="0"/>
                <a:t>[] index) {</a:t>
              </a:r>
            </a:p>
            <a:p>
              <a:r>
                <a:rPr lang="en-US" dirty="0"/>
                <a:t>  </a:t>
              </a:r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 = 0;i &lt; num_array.length-1;i++) </a:t>
              </a:r>
            </a:p>
            <a:p>
              <a:r>
                <a:rPr lang="en-US" dirty="0"/>
                <a:t>     </a:t>
              </a:r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j = </a:t>
              </a:r>
              <a:r>
                <a:rPr lang="en-US" dirty="0" err="1"/>
                <a:t>i</a:t>
              </a:r>
              <a:r>
                <a:rPr lang="en-US" dirty="0"/>
                <a:t> + 1;j &lt; </a:t>
              </a:r>
              <a:r>
                <a:rPr lang="en-US" dirty="0" err="1"/>
                <a:t>num_array.length;j</a:t>
              </a:r>
              <a:r>
                <a:rPr lang="en-US" dirty="0"/>
                <a:t>++)</a:t>
              </a:r>
            </a:p>
            <a:p>
              <a:r>
                <a:rPr lang="en-US" dirty="0"/>
                <a:t>          </a:t>
              </a:r>
              <a:r>
                <a:rPr lang="en-US" dirty="0" err="1">
                  <a:solidFill>
                    <a:srgbClr val="FF0000"/>
                  </a:solidFill>
                </a:rPr>
                <a:t>comparar_trocar</a:t>
              </a:r>
              <a:r>
                <a:rPr lang="en-US" dirty="0"/>
                <a:t>(</a:t>
              </a:r>
              <a:r>
                <a:rPr lang="en-US" dirty="0" err="1"/>
                <a:t>num_array,index,j,i</a:t>
              </a:r>
              <a:r>
                <a:rPr lang="en-US" dirty="0"/>
                <a:t>);             }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791200" y="1069420"/>
              <a:ext cx="2648205" cy="1975824"/>
            </a:xfrm>
            <a:custGeom>
              <a:avLst/>
              <a:gdLst>
                <a:gd name="connsiteX0" fmla="*/ 1601972 w 2648205"/>
                <a:gd name="connsiteY0" fmla="*/ 355343 h 1975824"/>
                <a:gd name="connsiteX1" fmla="*/ 2275367 w 2648205"/>
                <a:gd name="connsiteY1" fmla="*/ 43454 h 1975824"/>
                <a:gd name="connsiteX2" fmla="*/ 2636874 w 2648205"/>
                <a:gd name="connsiteY2" fmla="*/ 1198859 h 1975824"/>
                <a:gd name="connsiteX3" fmla="*/ 1864242 w 2648205"/>
                <a:gd name="connsiteY3" fmla="*/ 1765929 h 1975824"/>
                <a:gd name="connsiteX4" fmla="*/ 396949 w 2648205"/>
                <a:gd name="connsiteY4" fmla="*/ 1964403 h 1975824"/>
                <a:gd name="connsiteX5" fmla="*/ 0 w 2648205"/>
                <a:gd name="connsiteY5" fmla="*/ 1468217 h 197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8205" h="1975824">
                  <a:moveTo>
                    <a:pt x="1601972" y="355343"/>
                  </a:moveTo>
                  <a:cubicBezTo>
                    <a:pt x="1852427" y="129105"/>
                    <a:pt x="2102883" y="-97132"/>
                    <a:pt x="2275367" y="43454"/>
                  </a:cubicBezTo>
                  <a:cubicBezTo>
                    <a:pt x="2447851" y="184040"/>
                    <a:pt x="2705395" y="911780"/>
                    <a:pt x="2636874" y="1198859"/>
                  </a:cubicBezTo>
                  <a:cubicBezTo>
                    <a:pt x="2568353" y="1485938"/>
                    <a:pt x="2237563" y="1638338"/>
                    <a:pt x="1864242" y="1765929"/>
                  </a:cubicBezTo>
                  <a:cubicBezTo>
                    <a:pt x="1490921" y="1893520"/>
                    <a:pt x="707656" y="2014022"/>
                    <a:pt x="396949" y="1964403"/>
                  </a:cubicBezTo>
                  <a:cubicBezTo>
                    <a:pt x="86242" y="1914784"/>
                    <a:pt x="43121" y="1691500"/>
                    <a:pt x="0" y="1468217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2895600"/>
            <a:ext cx="7506991" cy="2031325"/>
            <a:chOff x="609600" y="2895600"/>
            <a:chExt cx="7506991" cy="2031325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2895600"/>
              <a:ext cx="7506991" cy="203132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public static void</a:t>
              </a:r>
              <a:r>
                <a:rPr lang="en-US" dirty="0"/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comparar_trocar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a[],</a:t>
              </a:r>
              <a:r>
                <a:rPr lang="en-US" b="1" dirty="0" err="1"/>
                <a:t>int</a:t>
              </a:r>
              <a:r>
                <a:rPr lang="en-US" dirty="0"/>
                <a:t> index[], </a:t>
              </a:r>
              <a:r>
                <a:rPr lang="en-US" b="1" dirty="0" err="1"/>
                <a:t>int</a:t>
              </a:r>
              <a:r>
                <a:rPr lang="en-US" dirty="0"/>
                <a:t> indice1, </a:t>
              </a:r>
              <a:r>
                <a:rPr lang="en-US" b="1" dirty="0" err="1"/>
                <a:t>int</a:t>
              </a:r>
              <a:r>
                <a:rPr lang="en-US" dirty="0"/>
                <a:t> indice2)   {</a:t>
              </a:r>
            </a:p>
            <a:p>
              <a:r>
                <a:rPr lang="en-US" dirty="0"/>
                <a:t>     </a:t>
              </a:r>
              <a:r>
                <a:rPr lang="en-US" b="1" dirty="0"/>
                <a:t>if</a:t>
              </a:r>
              <a:r>
                <a:rPr lang="en-US" dirty="0"/>
                <a:t> (a[indice1] &lt; a[indice2])</a:t>
              </a:r>
            </a:p>
            <a:p>
              <a:r>
                <a:rPr lang="en-US" dirty="0"/>
                <a:t>     {   </a:t>
              </a:r>
              <a:r>
                <a:rPr lang="en-US" b="1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tmp</a:t>
              </a:r>
              <a:r>
                <a:rPr lang="en-US" dirty="0"/>
                <a:t> = a[indice1]; </a:t>
              </a:r>
            </a:p>
            <a:p>
              <a:r>
                <a:rPr lang="en-US" dirty="0"/>
                <a:t>         a[indice1] = a[indice2];</a:t>
              </a:r>
            </a:p>
            <a:p>
              <a:r>
                <a:rPr lang="en-US" dirty="0"/>
                <a:t>         a[indice2] = </a:t>
              </a:r>
              <a:r>
                <a:rPr lang="en-US" dirty="0" err="1"/>
                <a:t>tmp</a:t>
              </a:r>
              <a:r>
                <a:rPr lang="en-US" dirty="0"/>
                <a:t>;</a:t>
              </a:r>
            </a:p>
            <a:p>
              <a:r>
                <a:rPr lang="en-US" dirty="0"/>
                <a:t>         </a:t>
              </a:r>
              <a:r>
                <a:rPr lang="en-US" dirty="0" err="1">
                  <a:solidFill>
                    <a:srgbClr val="008000"/>
                  </a:solidFill>
                </a:rPr>
                <a:t>exchange_index</a:t>
              </a:r>
              <a:r>
                <a:rPr lang="en-US" dirty="0"/>
                <a:t>(index,indice1,indice2);   }</a:t>
              </a:r>
            </a:p>
            <a:p>
              <a:r>
                <a:rPr lang="en-US" dirty="0"/>
                <a:t>	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00400" y="3200400"/>
              <a:ext cx="1908911" cy="1143000"/>
            </a:xfrm>
            <a:prstGeom prst="straightConnector1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505271"/>
            <a:ext cx="6318204" cy="1200329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exchange_index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a[], </a:t>
            </a:r>
            <a:r>
              <a:rPr lang="en-US" b="1" dirty="0" err="1"/>
              <a:t>int</a:t>
            </a:r>
            <a:r>
              <a:rPr lang="en-US" dirty="0"/>
              <a:t> indice1, </a:t>
            </a:r>
            <a:r>
              <a:rPr lang="en-US" b="1" dirty="0" err="1"/>
              <a:t>int</a:t>
            </a:r>
            <a:r>
              <a:rPr lang="en-US" dirty="0"/>
              <a:t> indice2) {</a:t>
            </a:r>
          </a:p>
          <a:p>
            <a:r>
              <a:rPr lang="en-US" dirty="0"/>
              <a:t>   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a[indice1]; </a:t>
            </a:r>
          </a:p>
          <a:p>
            <a:r>
              <a:rPr lang="en-US" dirty="0"/>
              <a:t>         a[indice1] = a[indice2];</a:t>
            </a:r>
          </a:p>
          <a:p>
            <a:r>
              <a:rPr lang="en-US" dirty="0"/>
              <a:t>         a[indice2] = </a:t>
            </a:r>
            <a:r>
              <a:rPr lang="en-US" dirty="0" err="1"/>
              <a:t>tmp</a:t>
            </a:r>
            <a:r>
              <a:rPr lang="en-US" dirty="0"/>
              <a:t>;                                                }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10400" y="5505271"/>
            <a:ext cx="1905000" cy="1124129"/>
            <a:chOff x="7010400" y="5505271"/>
            <a:chExt cx="1905000" cy="1124129"/>
          </a:xfrm>
        </p:grpSpPr>
        <p:grpSp>
          <p:nvGrpSpPr>
            <p:cNvPr id="19" name="Group 18"/>
            <p:cNvGrpSpPr/>
            <p:nvPr/>
          </p:nvGrpSpPr>
          <p:grpSpPr>
            <a:xfrm>
              <a:off x="7391400" y="6248400"/>
              <a:ext cx="914400" cy="381000"/>
              <a:chOff x="7391400" y="5410200"/>
              <a:chExt cx="914400" cy="381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391400" y="5410200"/>
                <a:ext cx="914400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91400" y="5791200"/>
                <a:ext cx="914400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848600" y="5410200"/>
                <a:ext cx="0" cy="38100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7010400" y="5505271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Trocar valores no </a:t>
              </a:r>
              <a:r>
                <a:rPr lang="pt-PT" i="1" dirty="0" err="1">
                  <a:solidFill>
                    <a:schemeClr val="accent6">
                      <a:lumMod val="50000"/>
                    </a:schemeClr>
                  </a:solidFill>
                </a:rPr>
                <a:t>array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de índices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9153" y="69484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Ordenar dados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2590800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Trocar valores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5193268"/>
            <a:ext cx="336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Trocar valores no </a:t>
            </a:r>
            <a:r>
              <a:rPr lang="pt-PT" b="1" i="1" dirty="0" err="1"/>
              <a:t>array</a:t>
            </a:r>
            <a:r>
              <a:rPr lang="pt-PT" b="1" i="1" dirty="0"/>
              <a:t> </a:t>
            </a:r>
            <a:r>
              <a:rPr lang="pt-PT" b="1" dirty="0"/>
              <a:t>de índices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5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6858000" cy="655564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static void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660066"/>
                </a:solidFill>
              </a:rPr>
              <a:t>sortCrescSeq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String[]</a:t>
            </a:r>
            <a:r>
              <a:rPr lang="en-US" sz="1400" dirty="0"/>
              <a:t> </a:t>
            </a:r>
            <a:r>
              <a:rPr lang="en-US" sz="1400" dirty="0" err="1"/>
              <a:t>num_array</a:t>
            </a:r>
            <a:r>
              <a:rPr lang="en-US" sz="1400" dirty="0"/>
              <a:t>, </a:t>
            </a:r>
            <a:r>
              <a:rPr lang="en-US" sz="1400" b="1" dirty="0" err="1"/>
              <a:t>int</a:t>
            </a:r>
            <a:r>
              <a:rPr lang="en-US" sz="1400" dirty="0"/>
              <a:t>[] index) {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0;i &lt; num_array.length-1;i++) 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 = </a:t>
            </a:r>
            <a:r>
              <a:rPr lang="en-US" sz="1400" dirty="0" err="1"/>
              <a:t>i</a:t>
            </a:r>
            <a:r>
              <a:rPr lang="en-US" sz="1400" dirty="0"/>
              <a:t> + 1;j &lt; </a:t>
            </a:r>
            <a:r>
              <a:rPr lang="en-US" sz="1400" dirty="0" err="1"/>
              <a:t>num_array.length;j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comparar_trocar</a:t>
            </a:r>
            <a:r>
              <a:rPr lang="en-US" sz="1400" dirty="0"/>
              <a:t>(</a:t>
            </a:r>
            <a:r>
              <a:rPr lang="en-US" sz="1400" dirty="0" err="1"/>
              <a:t>num_array,index,j,i</a:t>
            </a:r>
            <a:r>
              <a:rPr lang="en-US" sz="1400" dirty="0"/>
              <a:t>);             }</a:t>
            </a:r>
          </a:p>
          <a:p>
            <a:r>
              <a:rPr lang="en-US" sz="1400" b="1" dirty="0"/>
              <a:t>public static void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660066"/>
                </a:solidFill>
              </a:rPr>
              <a:t>sortCrescSeq</a:t>
            </a:r>
            <a:r>
              <a:rPr lang="en-US" sz="1400" dirty="0"/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[]</a:t>
            </a:r>
            <a:r>
              <a:rPr lang="en-US" sz="1400" dirty="0"/>
              <a:t> </a:t>
            </a:r>
            <a:r>
              <a:rPr lang="en-US" sz="1400" dirty="0" err="1"/>
              <a:t>num_array</a:t>
            </a:r>
            <a:r>
              <a:rPr lang="en-US" sz="1400" dirty="0"/>
              <a:t>, </a:t>
            </a:r>
            <a:r>
              <a:rPr lang="en-US" sz="1400" b="1" dirty="0" err="1"/>
              <a:t>int</a:t>
            </a:r>
            <a:r>
              <a:rPr lang="en-US" sz="1400" dirty="0"/>
              <a:t>[] index) {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0;i &lt; num_array.length-1;i++) 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 = </a:t>
            </a:r>
            <a:r>
              <a:rPr lang="en-US" sz="1400" dirty="0" err="1"/>
              <a:t>i</a:t>
            </a:r>
            <a:r>
              <a:rPr lang="en-US" sz="1400" dirty="0"/>
              <a:t> + 1;j &lt; </a:t>
            </a:r>
            <a:r>
              <a:rPr lang="en-US" sz="1400" dirty="0" err="1"/>
              <a:t>num_array.length;j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comparar_trocar</a:t>
            </a:r>
            <a:r>
              <a:rPr lang="en-US" sz="1400" dirty="0"/>
              <a:t>(</a:t>
            </a:r>
            <a:r>
              <a:rPr lang="en-US" sz="1400" dirty="0" err="1"/>
              <a:t>num_array,index,j,i</a:t>
            </a:r>
            <a:r>
              <a:rPr lang="en-US" sz="1400" dirty="0"/>
              <a:t>);             }</a:t>
            </a:r>
          </a:p>
          <a:p>
            <a:r>
              <a:rPr lang="en-US" sz="1400" b="1" dirty="0"/>
              <a:t>public static void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660066"/>
                </a:solidFill>
              </a:rPr>
              <a:t>sortCrescSeq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double</a:t>
            </a:r>
            <a:r>
              <a:rPr lang="en-US" sz="1400" dirty="0">
                <a:solidFill>
                  <a:srgbClr val="FF0000"/>
                </a:solidFill>
              </a:rPr>
              <a:t>[]</a:t>
            </a:r>
            <a:r>
              <a:rPr lang="en-US" sz="1400" dirty="0"/>
              <a:t> </a:t>
            </a:r>
            <a:r>
              <a:rPr lang="en-US" sz="1400" dirty="0" err="1"/>
              <a:t>num_array</a:t>
            </a:r>
            <a:r>
              <a:rPr lang="en-US" sz="1400" dirty="0"/>
              <a:t>, </a:t>
            </a:r>
            <a:r>
              <a:rPr lang="en-US" sz="1400" b="1" dirty="0" err="1"/>
              <a:t>int</a:t>
            </a:r>
            <a:r>
              <a:rPr lang="en-US" sz="1400" dirty="0"/>
              <a:t>[] index) {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0;i &lt; num_array.length-1;i++) </a:t>
            </a:r>
          </a:p>
          <a:p>
            <a:r>
              <a:rPr lang="en-US" sz="1400" dirty="0"/>
              <a:t>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 = </a:t>
            </a:r>
            <a:r>
              <a:rPr lang="en-US" sz="1400" dirty="0" err="1"/>
              <a:t>i</a:t>
            </a:r>
            <a:r>
              <a:rPr lang="en-US" sz="1400" dirty="0"/>
              <a:t> + 1;j &lt; </a:t>
            </a:r>
            <a:r>
              <a:rPr lang="en-US" sz="1400" dirty="0" err="1"/>
              <a:t>num_array.length;j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comparar_trocar</a:t>
            </a:r>
            <a:r>
              <a:rPr lang="en-US" sz="1400" dirty="0"/>
              <a:t>(</a:t>
            </a:r>
            <a:r>
              <a:rPr lang="en-US" sz="1400" dirty="0" err="1"/>
              <a:t>num_array,index,j,i</a:t>
            </a:r>
            <a:r>
              <a:rPr lang="en-US" sz="1400" dirty="0"/>
              <a:t>);             }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public static void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comparar_trocar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FF00FF"/>
                </a:solidFill>
              </a:rPr>
              <a:t>String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a[],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index[],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indice1,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indice2)  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(a[indice1].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compareTo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(a[indice2]) &lt; 0)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{   </a:t>
            </a:r>
            <a:r>
              <a:rPr lang="en-US" sz="1400" dirty="0">
                <a:solidFill>
                  <a:srgbClr val="FF00FF"/>
                </a:solidFill>
              </a:rPr>
              <a:t>String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= a[indice1];   a[indice1] = a[indice2];  a[indice2]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valores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exchange_index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(index,indice1,indice2);   }                                             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índices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	 }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public static void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comparar_trocar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rgbClr val="FF00FF"/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a[],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index[],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indice1,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indice2)  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(a[indice1] &lt; a[indice2])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{   </a:t>
            </a:r>
            <a:r>
              <a:rPr lang="en-US" sz="1400" b="1" dirty="0" err="1">
                <a:solidFill>
                  <a:srgbClr val="FF00FF"/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= a[indice1];  a[indice1] = a[indice2]; a[indice2]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;       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valores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exchange_index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(index,indice1,indice2);   }                                           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índices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	  }	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public static void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comparar_trocar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b="1" dirty="0">
                <a:solidFill>
                  <a:srgbClr val="FF00FF"/>
                </a:solidFill>
              </a:rPr>
              <a:t>double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a[],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index[],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indice1,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indice2)  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if (a[indice1] &lt; a[indice2])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{   </a:t>
            </a:r>
            <a:r>
              <a:rPr lang="en-US" sz="1400" b="1" dirty="0">
                <a:solidFill>
                  <a:srgbClr val="FF00FF"/>
                </a:solidFill>
              </a:rPr>
              <a:t>double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= a[indice1];  a[indice1] = a[indice2];  a[indice2]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tmp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valores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exchange_index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(index,indice1,indice2);   }                                             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>
                <a:solidFill>
                  <a:srgbClr val="008000"/>
                </a:solidFill>
              </a:rPr>
              <a:t>troca</a:t>
            </a:r>
            <a:r>
              <a:rPr lang="en-US" sz="1400" dirty="0">
                <a:solidFill>
                  <a:srgbClr val="008000"/>
                </a:solidFill>
              </a:rPr>
              <a:t> de </a:t>
            </a:r>
            <a:r>
              <a:rPr lang="en-US" sz="1400" dirty="0" err="1">
                <a:solidFill>
                  <a:srgbClr val="008000"/>
                </a:solidFill>
              </a:rPr>
              <a:t>índices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	                                                    }</a:t>
            </a:r>
            <a:r>
              <a:rPr lang="en-US" sz="1400" dirty="0"/>
              <a:t>	                                                                                                                                                    </a:t>
            </a:r>
          </a:p>
          <a:p>
            <a:r>
              <a:rPr lang="en-US" sz="1400" b="1" dirty="0"/>
              <a:t>public static void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exchange_index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a[], </a:t>
            </a:r>
            <a:r>
              <a:rPr lang="en-US" sz="1400" b="1" dirty="0" err="1"/>
              <a:t>int</a:t>
            </a:r>
            <a:r>
              <a:rPr lang="en-US" sz="1400" dirty="0"/>
              <a:t> indice1, </a:t>
            </a:r>
            <a:r>
              <a:rPr lang="en-US" sz="1400" b="1" dirty="0" err="1"/>
              <a:t>int</a:t>
            </a:r>
            <a:r>
              <a:rPr lang="en-US" sz="1400" dirty="0"/>
              <a:t> indice2) {</a:t>
            </a:r>
          </a:p>
          <a:p>
            <a:r>
              <a:rPr lang="en-US" sz="1400" dirty="0"/>
              <a:t>        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a[indice1];         a[indice1] = a[indice2];             a[indice2] = </a:t>
            </a:r>
            <a:r>
              <a:rPr lang="en-US" sz="1400" dirty="0" err="1"/>
              <a:t>tmp</a:t>
            </a:r>
            <a:r>
              <a:rPr lang="en-US" sz="1400" dirty="0"/>
              <a:t>;                                                }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76800" y="152400"/>
            <a:ext cx="3512400" cy="2590800"/>
            <a:chOff x="4876800" y="152400"/>
            <a:chExt cx="3512400" cy="2590800"/>
          </a:xfrm>
        </p:grpSpPr>
        <p:sp>
          <p:nvSpPr>
            <p:cNvPr id="5" name="Right Brace 4"/>
            <p:cNvSpPr/>
            <p:nvPr/>
          </p:nvSpPr>
          <p:spPr>
            <a:xfrm>
              <a:off x="4876800" y="152400"/>
              <a:ext cx="304800" cy="2590800"/>
            </a:xfrm>
            <a:prstGeom prst="rightBrace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88800" y="990600"/>
              <a:ext cx="3200400" cy="923330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Sobrecarga do nome da função </a:t>
              </a:r>
              <a:r>
                <a:rPr lang="pt-PT" dirty="0" err="1">
                  <a:solidFill>
                    <a:srgbClr val="660066"/>
                  </a:solidFill>
                </a:rPr>
                <a:t>sortCrescSeq</a:t>
              </a:r>
              <a:r>
                <a:rPr lang="pt-PT" dirty="0"/>
                <a:t> para processar </a:t>
              </a:r>
              <a:r>
                <a:rPr lang="pt-PT" i="1" dirty="0" err="1"/>
                <a:t>Strings</a:t>
              </a:r>
              <a:r>
                <a:rPr lang="pt-PT" dirty="0"/>
                <a:t>, inteiros e reais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2200" y="2743200"/>
            <a:ext cx="2140800" cy="3200400"/>
            <a:chOff x="4876800" y="152400"/>
            <a:chExt cx="2140800" cy="3200400"/>
          </a:xfrm>
        </p:grpSpPr>
        <p:sp>
          <p:nvSpPr>
            <p:cNvPr id="9" name="Right Brace 8"/>
            <p:cNvSpPr/>
            <p:nvPr/>
          </p:nvSpPr>
          <p:spPr>
            <a:xfrm>
              <a:off x="4876800" y="152400"/>
              <a:ext cx="304800" cy="3200400"/>
            </a:xfrm>
            <a:prstGeom prst="rightBrace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8800" y="889072"/>
              <a:ext cx="1828800" cy="1754326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Sobrecarga do nome da função </a:t>
              </a:r>
              <a:r>
                <a:rPr lang="en-US" dirty="0" err="1">
                  <a:solidFill>
                    <a:srgbClr val="00B0F0"/>
                  </a:solidFill>
                </a:rPr>
                <a:t>comparar_trocar</a:t>
              </a:r>
              <a:r>
                <a:rPr lang="pt-PT" dirty="0"/>
                <a:t> para processar </a:t>
              </a:r>
              <a:r>
                <a:rPr lang="pt-PT" i="1" dirty="0" err="1"/>
                <a:t>Strings</a:t>
              </a:r>
              <a:r>
                <a:rPr lang="pt-PT" dirty="0"/>
                <a:t>, inteiros e reais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29059" y="52242"/>
            <a:ext cx="1750159" cy="646331"/>
          </a:xfrm>
          <a:prstGeom prst="rect">
            <a:avLst/>
          </a:prstGeom>
          <a:solidFill>
            <a:srgbClr val="CC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pt-PT" sz="36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unções</a:t>
            </a:r>
          </a:p>
        </p:txBody>
      </p:sp>
    </p:spTree>
    <p:extLst>
      <p:ext uri="{BB962C8B-B14F-4D97-AF65-F5344CB8AC3E}">
        <p14:creationId xmlns:p14="http://schemas.microsoft.com/office/powerpoint/2010/main" val="2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24689" cy="69865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static void</a:t>
            </a:r>
            <a:r>
              <a:rPr lang="en-US" sz="1400" dirty="0"/>
              <a:t> main (String </a:t>
            </a:r>
            <a:r>
              <a:rPr lang="en-US" sz="1400" dirty="0" err="1"/>
              <a:t>args</a:t>
            </a:r>
            <a:r>
              <a:rPr lang="en-US" sz="1400" dirty="0"/>
              <a:t>[])   </a:t>
            </a:r>
            <a:r>
              <a:rPr lang="en-US" sz="1400" b="1" dirty="0"/>
              <a:t>throws</a:t>
            </a:r>
            <a:r>
              <a:rPr lang="en-US" sz="1400" dirty="0"/>
              <a:t> </a:t>
            </a:r>
            <a:r>
              <a:rPr lang="en-US" sz="1400" dirty="0" err="1"/>
              <a:t>IOException</a:t>
            </a:r>
            <a:r>
              <a:rPr lang="en-US" sz="1400" dirty="0"/>
              <a:t>     {</a:t>
            </a:r>
          </a:p>
          <a:p>
            <a:r>
              <a:rPr lang="en-US" sz="1400" dirty="0"/>
              <a:t>   String line[] = </a:t>
            </a:r>
            <a:r>
              <a:rPr lang="en-US" sz="1400" b="1" dirty="0"/>
              <a:t>new</a:t>
            </a:r>
            <a:r>
              <a:rPr lang="en-US" sz="1400" dirty="0"/>
              <a:t> String[N];   String </a:t>
            </a:r>
            <a:r>
              <a:rPr lang="en-US" sz="1400" dirty="0" err="1"/>
              <a:t>names_of_students</a:t>
            </a:r>
            <a:r>
              <a:rPr lang="en-US" sz="1400" dirty="0"/>
              <a:t>[] = </a:t>
            </a:r>
            <a:r>
              <a:rPr lang="en-US" sz="1400" b="1" dirty="0"/>
              <a:t>new</a:t>
            </a:r>
            <a:r>
              <a:rPr lang="en-US" sz="1400" dirty="0"/>
              <a:t> String[N];</a:t>
            </a:r>
          </a:p>
          <a:p>
            <a:r>
              <a:rPr lang="en-US" sz="1400" dirty="0"/>
              <a:t>  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n_mecs</a:t>
            </a:r>
            <a:r>
              <a:rPr lang="en-US" sz="1400" dirty="0"/>
              <a:t>[]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[N];   </a:t>
            </a:r>
            <a:r>
              <a:rPr lang="en-US" sz="1400" b="1" dirty="0"/>
              <a:t>double</a:t>
            </a:r>
            <a:r>
              <a:rPr lang="en-US" sz="1400" dirty="0"/>
              <a:t> </a:t>
            </a:r>
            <a:r>
              <a:rPr lang="en-US" sz="1400" dirty="0" err="1"/>
              <a:t>notas</a:t>
            </a:r>
            <a:r>
              <a:rPr lang="en-US" sz="1400" dirty="0"/>
              <a:t>[] = </a:t>
            </a:r>
            <a:r>
              <a:rPr lang="en-US" sz="1400" b="1" dirty="0"/>
              <a:t>new double</a:t>
            </a:r>
            <a:r>
              <a:rPr lang="en-US" sz="1400" dirty="0"/>
              <a:t>[N];</a:t>
            </a:r>
          </a:p>
          <a:p>
            <a:r>
              <a:rPr lang="en-US" sz="1400" dirty="0"/>
              <a:t>  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idades</a:t>
            </a:r>
            <a:r>
              <a:rPr lang="en-US" sz="1400" dirty="0"/>
              <a:t>[] = </a:t>
            </a:r>
            <a:r>
              <a:rPr lang="en-US" sz="1400" b="1" dirty="0"/>
              <a:t>new </a:t>
            </a:r>
            <a:r>
              <a:rPr lang="en-US" sz="1400" b="1" dirty="0" err="1"/>
              <a:t>int</a:t>
            </a:r>
            <a:r>
              <a:rPr lang="en-US" sz="1400" dirty="0"/>
              <a:t>[N];    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names_of_students_in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[] 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[N];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n_mecs_in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[] 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[N];  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notas_in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[] 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[N];  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idades_in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[] 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[N];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 = 0; j &lt; N; j++) {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names_of_students_in</a:t>
            </a:r>
            <a:r>
              <a:rPr lang="en-US" sz="1400" dirty="0"/>
              <a:t>[j] = j;   </a:t>
            </a:r>
            <a:r>
              <a:rPr lang="en-US" sz="1400" dirty="0" err="1"/>
              <a:t>n_mecs_in</a:t>
            </a:r>
            <a:r>
              <a:rPr lang="en-US" sz="1400" dirty="0"/>
              <a:t>[j] = j;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notas_in</a:t>
            </a:r>
            <a:r>
              <a:rPr lang="en-US" sz="1400" dirty="0"/>
              <a:t>[j] = j;                             </a:t>
            </a:r>
            <a:r>
              <a:rPr lang="en-US" sz="1400" dirty="0" err="1"/>
              <a:t>idades_in</a:t>
            </a:r>
            <a:r>
              <a:rPr lang="en-US" sz="1400" dirty="0"/>
              <a:t>[j] = j;       }</a:t>
            </a:r>
          </a:p>
          <a:p>
            <a:r>
              <a:rPr lang="en-US" sz="1400" dirty="0"/>
              <a:t>   File students = </a:t>
            </a:r>
            <a:r>
              <a:rPr lang="en-US" sz="1400" b="1" dirty="0"/>
              <a:t>new</a:t>
            </a:r>
            <a:r>
              <a:rPr lang="en-US" sz="1400" dirty="0"/>
              <a:t> File("</a:t>
            </a:r>
            <a:r>
              <a:rPr lang="en-US" sz="1400" dirty="0">
                <a:solidFill>
                  <a:srgbClr val="FF0000"/>
                </a:solidFill>
              </a:rPr>
              <a:t>Aligned_file_with_students.txt</a:t>
            </a:r>
            <a:r>
              <a:rPr lang="en-US" sz="1400" dirty="0"/>
              <a:t>"); </a:t>
            </a:r>
          </a:p>
          <a:p>
            <a:r>
              <a:rPr lang="en-US" sz="1400" dirty="0"/>
              <a:t>   Scanner stud = </a:t>
            </a:r>
            <a:r>
              <a:rPr lang="en-US" sz="1400" b="1" dirty="0"/>
              <a:t>new</a:t>
            </a:r>
            <a:r>
              <a:rPr lang="en-US" sz="1400" dirty="0"/>
              <a:t> Scanner(students);</a:t>
            </a:r>
          </a:p>
          <a:p>
            <a:r>
              <a:rPr lang="en-US" sz="1400" dirty="0"/>
              <a:t>   File sorted = </a:t>
            </a:r>
            <a:r>
              <a:rPr lang="en-US" sz="1400" b="1" dirty="0"/>
              <a:t>new</a:t>
            </a:r>
            <a:r>
              <a:rPr lang="en-US" sz="1400" dirty="0"/>
              <a:t> File("</a:t>
            </a:r>
            <a:r>
              <a:rPr lang="en-US" sz="1400" dirty="0">
                <a:solidFill>
                  <a:srgbClr val="008000"/>
                </a:solidFill>
              </a:rPr>
              <a:t>File_with_students_sorted_by_different_fields.txt</a:t>
            </a:r>
            <a:r>
              <a:rPr lang="en-US" sz="1400" dirty="0"/>
              <a:t>");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PrintWriter</a:t>
            </a:r>
            <a:r>
              <a:rPr lang="en-US" sz="1400" dirty="0"/>
              <a:t> </a:t>
            </a:r>
            <a:r>
              <a:rPr lang="en-US" sz="1400" dirty="0" err="1"/>
              <a:t>wsn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PrintWriter</a:t>
            </a:r>
            <a:r>
              <a:rPr lang="en-US" sz="1400" dirty="0"/>
              <a:t>(sorted); </a:t>
            </a:r>
          </a:p>
          <a:p>
            <a:r>
              <a:rPr lang="en-US" sz="1400" dirty="0"/>
              <a:t>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   line[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stud.nextLine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stud.close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stud = </a:t>
            </a:r>
            <a:r>
              <a:rPr lang="en-US" sz="1400" b="1" dirty="0"/>
              <a:t>new</a:t>
            </a:r>
            <a:r>
              <a:rPr lang="en-US" sz="1400" dirty="0"/>
              <a:t> Scanner(students);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= 0;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&lt; N;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++)  {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names_of_students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stud.next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(!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stud.hasNextInt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())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names_of_students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] +=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stud.next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n_mecs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stud.nextInt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();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notas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stud.nextDouble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();  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idades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stud.nextInt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();        }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66FF"/>
                </a:solidFill>
              </a:rPr>
              <a:t>wsn.printf</a:t>
            </a:r>
            <a:r>
              <a:rPr lang="en-US" sz="1400" dirty="0">
                <a:solidFill>
                  <a:srgbClr val="0066FF"/>
                </a:solidFill>
              </a:rPr>
              <a:t>("\</a:t>
            </a:r>
            <a:r>
              <a:rPr lang="en-US" sz="1400" dirty="0" err="1">
                <a:solidFill>
                  <a:srgbClr val="0066FF"/>
                </a:solidFill>
              </a:rPr>
              <a:t>nSort</a:t>
            </a:r>
            <a:r>
              <a:rPr lang="en-US" sz="1400" dirty="0">
                <a:solidFill>
                  <a:srgbClr val="0066FF"/>
                </a:solidFill>
              </a:rPr>
              <a:t> by names: \n");</a:t>
            </a:r>
          </a:p>
          <a:p>
            <a:r>
              <a:rPr lang="en-US" sz="1400" dirty="0">
                <a:solidFill>
                  <a:srgbClr val="0066FF"/>
                </a:solidFill>
              </a:rPr>
              <a:t>    </a:t>
            </a:r>
            <a:r>
              <a:rPr lang="en-US" sz="1400" dirty="0" err="1">
                <a:solidFill>
                  <a:srgbClr val="0066FF"/>
                </a:solidFill>
              </a:rPr>
              <a:t>sortCrescSeq</a:t>
            </a:r>
            <a:r>
              <a:rPr lang="en-US" sz="1400" dirty="0">
                <a:solidFill>
                  <a:srgbClr val="0066FF"/>
                </a:solidFill>
              </a:rPr>
              <a:t>(</a:t>
            </a:r>
            <a:r>
              <a:rPr lang="en-US" sz="1400" dirty="0" err="1">
                <a:solidFill>
                  <a:srgbClr val="0066FF"/>
                </a:solidFill>
              </a:rPr>
              <a:t>names_of_students</a:t>
            </a:r>
            <a:r>
              <a:rPr lang="en-US" sz="1400" dirty="0">
                <a:solidFill>
                  <a:srgbClr val="0066FF"/>
                </a:solidFill>
              </a:rPr>
              <a:t>, </a:t>
            </a:r>
            <a:r>
              <a:rPr lang="en-US" sz="1400" dirty="0" err="1">
                <a:solidFill>
                  <a:srgbClr val="0066FF"/>
                </a:solidFill>
              </a:rPr>
              <a:t>names_of_students_in</a:t>
            </a:r>
            <a:r>
              <a:rPr lang="en-US" sz="1400" dirty="0">
                <a:solidFill>
                  <a:srgbClr val="0066FF"/>
                </a:solidFill>
              </a:rPr>
              <a:t>);</a:t>
            </a:r>
          </a:p>
          <a:p>
            <a:r>
              <a:rPr lang="en-US" sz="1400" dirty="0">
                <a:solidFill>
                  <a:srgbClr val="0066FF"/>
                </a:solidFill>
              </a:rPr>
              <a:t>    </a:t>
            </a:r>
            <a:r>
              <a:rPr lang="en-US" sz="1400" b="1" dirty="0">
                <a:solidFill>
                  <a:srgbClr val="0066FF"/>
                </a:solidFill>
              </a:rPr>
              <a:t>for</a:t>
            </a:r>
            <a:r>
              <a:rPr lang="en-US" sz="1400" dirty="0">
                <a:solidFill>
                  <a:srgbClr val="0066FF"/>
                </a:solidFill>
              </a:rPr>
              <a:t>(</a:t>
            </a:r>
            <a:r>
              <a:rPr lang="en-US" sz="1400" b="1" dirty="0" err="1">
                <a:solidFill>
                  <a:srgbClr val="0066FF"/>
                </a:solidFill>
              </a:rPr>
              <a:t>int</a:t>
            </a:r>
            <a:r>
              <a:rPr lang="en-US" sz="1400" dirty="0">
                <a:solidFill>
                  <a:srgbClr val="0066FF"/>
                </a:solidFill>
              </a:rPr>
              <a:t> </a:t>
            </a:r>
            <a:r>
              <a:rPr lang="en-US" sz="1400" dirty="0" err="1">
                <a:solidFill>
                  <a:srgbClr val="0066FF"/>
                </a:solidFill>
              </a:rPr>
              <a:t>i</a:t>
            </a:r>
            <a:r>
              <a:rPr lang="en-US" sz="1400" dirty="0">
                <a:solidFill>
                  <a:srgbClr val="0066FF"/>
                </a:solidFill>
              </a:rPr>
              <a:t> = 0; </a:t>
            </a:r>
            <a:r>
              <a:rPr lang="en-US" sz="1400" dirty="0" err="1">
                <a:solidFill>
                  <a:srgbClr val="0066FF"/>
                </a:solidFill>
              </a:rPr>
              <a:t>i</a:t>
            </a:r>
            <a:r>
              <a:rPr lang="en-US" sz="1400" dirty="0">
                <a:solidFill>
                  <a:srgbClr val="0066FF"/>
                </a:solidFill>
              </a:rPr>
              <a:t> &lt; N; </a:t>
            </a:r>
            <a:r>
              <a:rPr lang="en-US" sz="1400" dirty="0" err="1">
                <a:solidFill>
                  <a:srgbClr val="0066FF"/>
                </a:solidFill>
              </a:rPr>
              <a:t>i</a:t>
            </a:r>
            <a:r>
              <a:rPr lang="en-US" sz="1400" dirty="0">
                <a:solidFill>
                  <a:srgbClr val="0066FF"/>
                </a:solidFill>
              </a:rPr>
              <a:t>++)	   </a:t>
            </a:r>
            <a:r>
              <a:rPr lang="en-US" sz="1400" dirty="0" err="1">
                <a:solidFill>
                  <a:srgbClr val="0066FF"/>
                </a:solidFill>
              </a:rPr>
              <a:t>wsn.printf</a:t>
            </a:r>
            <a:r>
              <a:rPr lang="en-US" sz="1400" dirty="0">
                <a:solidFill>
                  <a:srgbClr val="0066FF"/>
                </a:solidFill>
              </a:rPr>
              <a:t>("%s\</a:t>
            </a:r>
            <a:r>
              <a:rPr lang="en-US" sz="1400" dirty="0" err="1">
                <a:solidFill>
                  <a:srgbClr val="0066FF"/>
                </a:solidFill>
              </a:rPr>
              <a:t>n",line</a:t>
            </a:r>
            <a:r>
              <a:rPr lang="en-US" sz="1400" dirty="0">
                <a:solidFill>
                  <a:srgbClr val="0066FF"/>
                </a:solidFill>
              </a:rPr>
              <a:t>[ </a:t>
            </a:r>
            <a:r>
              <a:rPr lang="en-US" sz="1400" dirty="0" err="1">
                <a:solidFill>
                  <a:srgbClr val="0066FF"/>
                </a:solidFill>
              </a:rPr>
              <a:t>names_of_students_in</a:t>
            </a:r>
            <a:r>
              <a:rPr lang="en-US" sz="1400" dirty="0">
                <a:solidFill>
                  <a:srgbClr val="0066FF"/>
                </a:solidFill>
              </a:rPr>
              <a:t>[</a:t>
            </a:r>
            <a:r>
              <a:rPr lang="en-US" sz="1400" dirty="0" err="1">
                <a:solidFill>
                  <a:srgbClr val="0066FF"/>
                </a:solidFill>
              </a:rPr>
              <a:t>i</a:t>
            </a:r>
            <a:r>
              <a:rPr lang="en-US" sz="1400" dirty="0">
                <a:solidFill>
                  <a:srgbClr val="0066FF"/>
                </a:solidFill>
              </a:rPr>
              <a:t>] ]);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CC3399"/>
                </a:solidFill>
              </a:rPr>
              <a:t>wsn.printf</a:t>
            </a:r>
            <a:r>
              <a:rPr lang="en-US" sz="1400" dirty="0">
                <a:solidFill>
                  <a:srgbClr val="CC3399"/>
                </a:solidFill>
              </a:rPr>
              <a:t>("\</a:t>
            </a:r>
            <a:r>
              <a:rPr lang="en-US" sz="1400" dirty="0" err="1">
                <a:solidFill>
                  <a:srgbClr val="CC3399"/>
                </a:solidFill>
              </a:rPr>
              <a:t>nSort</a:t>
            </a:r>
            <a:r>
              <a:rPr lang="en-US" sz="1400" dirty="0">
                <a:solidFill>
                  <a:srgbClr val="CC3399"/>
                </a:solidFill>
              </a:rPr>
              <a:t> by </a:t>
            </a:r>
            <a:r>
              <a:rPr lang="en-US" sz="1400" dirty="0" err="1">
                <a:solidFill>
                  <a:srgbClr val="CC3399"/>
                </a:solidFill>
              </a:rPr>
              <a:t>n_mec</a:t>
            </a:r>
            <a:r>
              <a:rPr lang="en-US" sz="1400" dirty="0">
                <a:solidFill>
                  <a:srgbClr val="CC3399"/>
                </a:solidFill>
              </a:rPr>
              <a:t>: \n");</a:t>
            </a:r>
          </a:p>
          <a:p>
            <a:r>
              <a:rPr lang="en-US" sz="1400" dirty="0">
                <a:solidFill>
                  <a:srgbClr val="CC3399"/>
                </a:solidFill>
              </a:rPr>
              <a:t>    </a:t>
            </a:r>
            <a:r>
              <a:rPr lang="en-US" sz="1400" dirty="0" err="1">
                <a:solidFill>
                  <a:srgbClr val="CC3399"/>
                </a:solidFill>
              </a:rPr>
              <a:t>sortCrescSeq</a:t>
            </a:r>
            <a:r>
              <a:rPr lang="en-US" sz="1400" dirty="0">
                <a:solidFill>
                  <a:srgbClr val="CC3399"/>
                </a:solidFill>
              </a:rPr>
              <a:t>(</a:t>
            </a:r>
            <a:r>
              <a:rPr lang="en-US" sz="1400" dirty="0" err="1">
                <a:solidFill>
                  <a:srgbClr val="CC3399"/>
                </a:solidFill>
              </a:rPr>
              <a:t>n_mecs</a:t>
            </a:r>
            <a:r>
              <a:rPr lang="en-US" sz="1400" dirty="0">
                <a:solidFill>
                  <a:srgbClr val="CC3399"/>
                </a:solidFill>
              </a:rPr>
              <a:t>, </a:t>
            </a:r>
            <a:r>
              <a:rPr lang="en-US" sz="1400" dirty="0" err="1">
                <a:solidFill>
                  <a:srgbClr val="CC3399"/>
                </a:solidFill>
              </a:rPr>
              <a:t>n_mecs_in</a:t>
            </a:r>
            <a:r>
              <a:rPr lang="en-US" sz="1400" dirty="0">
                <a:solidFill>
                  <a:srgbClr val="CC3399"/>
                </a:solidFill>
              </a:rPr>
              <a:t>);</a:t>
            </a:r>
          </a:p>
          <a:p>
            <a:r>
              <a:rPr lang="en-US" sz="1400" dirty="0">
                <a:solidFill>
                  <a:srgbClr val="CC3399"/>
                </a:solidFill>
              </a:rPr>
              <a:t>    </a:t>
            </a:r>
            <a:r>
              <a:rPr lang="en-US" sz="1400" b="1" dirty="0">
                <a:solidFill>
                  <a:srgbClr val="CC3399"/>
                </a:solidFill>
              </a:rPr>
              <a:t>for</a:t>
            </a:r>
            <a:r>
              <a:rPr lang="en-US" sz="1400" dirty="0">
                <a:solidFill>
                  <a:srgbClr val="CC3399"/>
                </a:solidFill>
              </a:rPr>
              <a:t>(</a:t>
            </a:r>
            <a:r>
              <a:rPr lang="en-US" sz="1400" b="1" dirty="0" err="1">
                <a:solidFill>
                  <a:srgbClr val="CC3399"/>
                </a:solidFill>
              </a:rPr>
              <a:t>int</a:t>
            </a:r>
            <a:r>
              <a:rPr lang="en-US" sz="1400" dirty="0">
                <a:solidFill>
                  <a:srgbClr val="CC3399"/>
                </a:solidFill>
              </a:rPr>
              <a:t> </a:t>
            </a:r>
            <a:r>
              <a:rPr lang="en-US" sz="1400" dirty="0" err="1">
                <a:solidFill>
                  <a:srgbClr val="CC3399"/>
                </a:solidFill>
              </a:rPr>
              <a:t>i</a:t>
            </a:r>
            <a:r>
              <a:rPr lang="en-US" sz="1400" dirty="0">
                <a:solidFill>
                  <a:srgbClr val="CC3399"/>
                </a:solidFill>
              </a:rPr>
              <a:t> = 0; </a:t>
            </a:r>
            <a:r>
              <a:rPr lang="en-US" sz="1400" dirty="0" err="1">
                <a:solidFill>
                  <a:srgbClr val="CC3399"/>
                </a:solidFill>
              </a:rPr>
              <a:t>i</a:t>
            </a:r>
            <a:r>
              <a:rPr lang="en-US" sz="1400" dirty="0">
                <a:solidFill>
                  <a:srgbClr val="CC3399"/>
                </a:solidFill>
              </a:rPr>
              <a:t> &lt; N; </a:t>
            </a:r>
            <a:r>
              <a:rPr lang="en-US" sz="1400" dirty="0" err="1">
                <a:solidFill>
                  <a:srgbClr val="CC3399"/>
                </a:solidFill>
              </a:rPr>
              <a:t>i</a:t>
            </a:r>
            <a:r>
              <a:rPr lang="en-US" sz="1400" dirty="0">
                <a:solidFill>
                  <a:srgbClr val="CC3399"/>
                </a:solidFill>
              </a:rPr>
              <a:t>++)	    </a:t>
            </a:r>
            <a:r>
              <a:rPr lang="en-US" sz="1400" dirty="0" err="1">
                <a:solidFill>
                  <a:srgbClr val="CC3399"/>
                </a:solidFill>
              </a:rPr>
              <a:t>wsn.printf</a:t>
            </a:r>
            <a:r>
              <a:rPr lang="en-US" sz="1400" dirty="0">
                <a:solidFill>
                  <a:srgbClr val="CC3399"/>
                </a:solidFill>
              </a:rPr>
              <a:t>("%s\</a:t>
            </a:r>
            <a:r>
              <a:rPr lang="en-US" sz="1400" dirty="0" err="1">
                <a:solidFill>
                  <a:srgbClr val="CC3399"/>
                </a:solidFill>
              </a:rPr>
              <a:t>n",line</a:t>
            </a:r>
            <a:r>
              <a:rPr lang="en-US" sz="1400" dirty="0">
                <a:solidFill>
                  <a:srgbClr val="CC3399"/>
                </a:solidFill>
              </a:rPr>
              <a:t>[ </a:t>
            </a:r>
            <a:r>
              <a:rPr lang="en-US" sz="1400" dirty="0" err="1">
                <a:solidFill>
                  <a:srgbClr val="CC3399"/>
                </a:solidFill>
              </a:rPr>
              <a:t>n_mecs_in</a:t>
            </a:r>
            <a:r>
              <a:rPr lang="en-US" sz="1400" dirty="0">
                <a:solidFill>
                  <a:srgbClr val="CC3399"/>
                </a:solidFill>
              </a:rPr>
              <a:t>[</a:t>
            </a:r>
            <a:r>
              <a:rPr lang="en-US" sz="1400" dirty="0" err="1">
                <a:solidFill>
                  <a:srgbClr val="CC3399"/>
                </a:solidFill>
              </a:rPr>
              <a:t>i</a:t>
            </a:r>
            <a:r>
              <a:rPr lang="en-US" sz="1400" dirty="0">
                <a:solidFill>
                  <a:srgbClr val="CC3399"/>
                </a:solidFill>
              </a:rPr>
              <a:t>] ]);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CC00"/>
                </a:solidFill>
              </a:rPr>
              <a:t>wsn.printf</a:t>
            </a:r>
            <a:r>
              <a:rPr lang="en-US" sz="1400" dirty="0">
                <a:solidFill>
                  <a:srgbClr val="00CC00"/>
                </a:solidFill>
              </a:rPr>
              <a:t>("\</a:t>
            </a:r>
            <a:r>
              <a:rPr lang="en-US" sz="1400" dirty="0" err="1">
                <a:solidFill>
                  <a:srgbClr val="00CC00"/>
                </a:solidFill>
              </a:rPr>
              <a:t>nSort</a:t>
            </a:r>
            <a:r>
              <a:rPr lang="en-US" sz="1400" dirty="0">
                <a:solidFill>
                  <a:srgbClr val="00CC00"/>
                </a:solidFill>
              </a:rPr>
              <a:t> by grades: \n");</a:t>
            </a:r>
          </a:p>
          <a:p>
            <a:r>
              <a:rPr lang="en-US" sz="1400" dirty="0">
                <a:solidFill>
                  <a:srgbClr val="00CC00"/>
                </a:solidFill>
              </a:rPr>
              <a:t>    </a:t>
            </a:r>
            <a:r>
              <a:rPr lang="en-US" sz="1400" dirty="0" err="1">
                <a:solidFill>
                  <a:srgbClr val="00CC00"/>
                </a:solidFill>
              </a:rPr>
              <a:t>sortCrescSeq</a:t>
            </a:r>
            <a:r>
              <a:rPr lang="en-US" sz="1400" dirty="0">
                <a:solidFill>
                  <a:srgbClr val="00CC00"/>
                </a:solidFill>
              </a:rPr>
              <a:t>(</a:t>
            </a:r>
            <a:r>
              <a:rPr lang="en-US" sz="1400" dirty="0" err="1">
                <a:solidFill>
                  <a:srgbClr val="00CC00"/>
                </a:solidFill>
              </a:rPr>
              <a:t>notas</a:t>
            </a:r>
            <a:r>
              <a:rPr lang="en-US" sz="1400" dirty="0">
                <a:solidFill>
                  <a:srgbClr val="00CC00"/>
                </a:solidFill>
              </a:rPr>
              <a:t>, </a:t>
            </a:r>
            <a:r>
              <a:rPr lang="en-US" sz="1400" dirty="0" err="1">
                <a:solidFill>
                  <a:srgbClr val="00CC00"/>
                </a:solidFill>
              </a:rPr>
              <a:t>notas_in</a:t>
            </a:r>
            <a:r>
              <a:rPr lang="en-US" sz="1400" dirty="0">
                <a:solidFill>
                  <a:srgbClr val="00CC00"/>
                </a:solidFill>
              </a:rPr>
              <a:t>);</a:t>
            </a:r>
          </a:p>
          <a:p>
            <a:r>
              <a:rPr lang="en-US" sz="1400" dirty="0">
                <a:solidFill>
                  <a:srgbClr val="00CC00"/>
                </a:solidFill>
              </a:rPr>
              <a:t>    </a:t>
            </a:r>
            <a:r>
              <a:rPr lang="en-US" sz="1400" b="1" dirty="0">
                <a:solidFill>
                  <a:srgbClr val="00CC00"/>
                </a:solidFill>
              </a:rPr>
              <a:t>for</a:t>
            </a:r>
            <a:r>
              <a:rPr lang="en-US" sz="1400" dirty="0">
                <a:solidFill>
                  <a:srgbClr val="00CC00"/>
                </a:solidFill>
              </a:rPr>
              <a:t>(</a:t>
            </a:r>
            <a:r>
              <a:rPr lang="en-US" sz="1400" b="1" dirty="0" err="1">
                <a:solidFill>
                  <a:srgbClr val="00CC00"/>
                </a:solidFill>
              </a:rPr>
              <a:t>int</a:t>
            </a:r>
            <a:r>
              <a:rPr lang="en-US" sz="1400" dirty="0">
                <a:solidFill>
                  <a:srgbClr val="00CC00"/>
                </a:solidFill>
              </a:rPr>
              <a:t> </a:t>
            </a:r>
            <a:r>
              <a:rPr lang="en-US" sz="1400" dirty="0" err="1">
                <a:solidFill>
                  <a:srgbClr val="00CC00"/>
                </a:solidFill>
              </a:rPr>
              <a:t>i</a:t>
            </a:r>
            <a:r>
              <a:rPr lang="en-US" sz="1400" dirty="0">
                <a:solidFill>
                  <a:srgbClr val="00CC00"/>
                </a:solidFill>
              </a:rPr>
              <a:t> = 0; </a:t>
            </a:r>
            <a:r>
              <a:rPr lang="en-US" sz="1400" dirty="0" err="1">
                <a:solidFill>
                  <a:srgbClr val="00CC00"/>
                </a:solidFill>
              </a:rPr>
              <a:t>i</a:t>
            </a:r>
            <a:r>
              <a:rPr lang="en-US" sz="1400" dirty="0">
                <a:solidFill>
                  <a:srgbClr val="00CC00"/>
                </a:solidFill>
              </a:rPr>
              <a:t> &lt; N; </a:t>
            </a:r>
            <a:r>
              <a:rPr lang="en-US" sz="1400" dirty="0" err="1">
                <a:solidFill>
                  <a:srgbClr val="00CC00"/>
                </a:solidFill>
              </a:rPr>
              <a:t>i</a:t>
            </a:r>
            <a:r>
              <a:rPr lang="en-US" sz="1400" dirty="0">
                <a:solidFill>
                  <a:srgbClr val="00CC00"/>
                </a:solidFill>
              </a:rPr>
              <a:t>++)	    </a:t>
            </a:r>
            <a:r>
              <a:rPr lang="en-US" sz="1400" dirty="0" err="1">
                <a:solidFill>
                  <a:srgbClr val="00CC00"/>
                </a:solidFill>
              </a:rPr>
              <a:t>wsn.printf</a:t>
            </a:r>
            <a:r>
              <a:rPr lang="en-US" sz="1400" dirty="0">
                <a:solidFill>
                  <a:srgbClr val="00CC00"/>
                </a:solidFill>
              </a:rPr>
              <a:t>("%s\</a:t>
            </a:r>
            <a:r>
              <a:rPr lang="en-US" sz="1400" dirty="0" err="1">
                <a:solidFill>
                  <a:srgbClr val="00CC00"/>
                </a:solidFill>
              </a:rPr>
              <a:t>n",line</a:t>
            </a:r>
            <a:r>
              <a:rPr lang="en-US" sz="1400" dirty="0">
                <a:solidFill>
                  <a:srgbClr val="00CC00"/>
                </a:solidFill>
              </a:rPr>
              <a:t>[ </a:t>
            </a:r>
            <a:r>
              <a:rPr lang="en-US" sz="1400" dirty="0" err="1">
                <a:solidFill>
                  <a:srgbClr val="00CC00"/>
                </a:solidFill>
              </a:rPr>
              <a:t>notas_in</a:t>
            </a:r>
            <a:r>
              <a:rPr lang="en-US" sz="1400" dirty="0">
                <a:solidFill>
                  <a:srgbClr val="00CC00"/>
                </a:solidFill>
              </a:rPr>
              <a:t>[</a:t>
            </a:r>
            <a:r>
              <a:rPr lang="en-US" sz="1400" dirty="0" err="1">
                <a:solidFill>
                  <a:srgbClr val="00CC00"/>
                </a:solidFill>
              </a:rPr>
              <a:t>i</a:t>
            </a:r>
            <a:r>
              <a:rPr lang="en-US" sz="1400" dirty="0">
                <a:solidFill>
                  <a:srgbClr val="00CC00"/>
                </a:solidFill>
              </a:rPr>
              <a:t>] ]);</a:t>
            </a:r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FF0066"/>
                </a:solidFill>
              </a:rPr>
              <a:t>wsn.printf</a:t>
            </a:r>
            <a:r>
              <a:rPr lang="en-US" sz="1400" dirty="0">
                <a:solidFill>
                  <a:srgbClr val="FF0066"/>
                </a:solidFill>
              </a:rPr>
              <a:t>("\</a:t>
            </a:r>
            <a:r>
              <a:rPr lang="en-US" sz="1400" dirty="0" err="1">
                <a:solidFill>
                  <a:srgbClr val="FF0066"/>
                </a:solidFill>
              </a:rPr>
              <a:t>nSort</a:t>
            </a:r>
            <a:r>
              <a:rPr lang="en-US" sz="1400" dirty="0">
                <a:solidFill>
                  <a:srgbClr val="FF0066"/>
                </a:solidFill>
              </a:rPr>
              <a:t> by age: \n");</a:t>
            </a:r>
          </a:p>
          <a:p>
            <a:r>
              <a:rPr lang="en-US" sz="1400" dirty="0">
                <a:solidFill>
                  <a:srgbClr val="FF0066"/>
                </a:solidFill>
              </a:rPr>
              <a:t>    </a:t>
            </a:r>
            <a:r>
              <a:rPr lang="en-US" sz="1400" dirty="0" err="1">
                <a:solidFill>
                  <a:srgbClr val="FF0066"/>
                </a:solidFill>
              </a:rPr>
              <a:t>sortCrescSeq</a:t>
            </a:r>
            <a:r>
              <a:rPr lang="en-US" sz="1400" dirty="0">
                <a:solidFill>
                  <a:srgbClr val="FF0066"/>
                </a:solidFill>
              </a:rPr>
              <a:t>(</a:t>
            </a:r>
            <a:r>
              <a:rPr lang="en-US" sz="1400" dirty="0" err="1">
                <a:solidFill>
                  <a:srgbClr val="FF0066"/>
                </a:solidFill>
              </a:rPr>
              <a:t>idades</a:t>
            </a:r>
            <a:r>
              <a:rPr lang="en-US" sz="1400" dirty="0">
                <a:solidFill>
                  <a:srgbClr val="FF0066"/>
                </a:solidFill>
              </a:rPr>
              <a:t>, </a:t>
            </a:r>
            <a:r>
              <a:rPr lang="en-US" sz="1400" dirty="0" err="1">
                <a:solidFill>
                  <a:srgbClr val="FF0066"/>
                </a:solidFill>
              </a:rPr>
              <a:t>idades_in</a:t>
            </a:r>
            <a:r>
              <a:rPr lang="en-US" sz="1400" dirty="0">
                <a:solidFill>
                  <a:srgbClr val="FF0066"/>
                </a:solidFill>
              </a:rPr>
              <a:t>);</a:t>
            </a:r>
          </a:p>
          <a:p>
            <a:r>
              <a:rPr lang="en-US" sz="1400" dirty="0">
                <a:solidFill>
                  <a:srgbClr val="FF0066"/>
                </a:solidFill>
              </a:rPr>
              <a:t>    </a:t>
            </a:r>
            <a:r>
              <a:rPr lang="en-US" sz="1400" b="1" dirty="0">
                <a:solidFill>
                  <a:srgbClr val="FF0066"/>
                </a:solidFill>
              </a:rPr>
              <a:t>for</a:t>
            </a:r>
            <a:r>
              <a:rPr lang="en-US" sz="1400" dirty="0">
                <a:solidFill>
                  <a:srgbClr val="FF0066"/>
                </a:solidFill>
              </a:rPr>
              <a:t>(</a:t>
            </a:r>
            <a:r>
              <a:rPr lang="en-US" sz="1400" b="1" dirty="0" err="1">
                <a:solidFill>
                  <a:srgbClr val="FF0066"/>
                </a:solidFill>
              </a:rPr>
              <a:t>int</a:t>
            </a:r>
            <a:r>
              <a:rPr lang="en-US" sz="1400" dirty="0">
                <a:solidFill>
                  <a:srgbClr val="FF0066"/>
                </a:solidFill>
              </a:rPr>
              <a:t> </a:t>
            </a:r>
            <a:r>
              <a:rPr lang="en-US" sz="1400" dirty="0" err="1">
                <a:solidFill>
                  <a:srgbClr val="FF0066"/>
                </a:solidFill>
              </a:rPr>
              <a:t>i</a:t>
            </a:r>
            <a:r>
              <a:rPr lang="en-US" sz="1400" dirty="0">
                <a:solidFill>
                  <a:srgbClr val="FF0066"/>
                </a:solidFill>
              </a:rPr>
              <a:t> = 0; </a:t>
            </a:r>
            <a:r>
              <a:rPr lang="en-US" sz="1400" dirty="0" err="1">
                <a:solidFill>
                  <a:srgbClr val="FF0066"/>
                </a:solidFill>
              </a:rPr>
              <a:t>i</a:t>
            </a:r>
            <a:r>
              <a:rPr lang="en-US" sz="1400" dirty="0">
                <a:solidFill>
                  <a:srgbClr val="FF0066"/>
                </a:solidFill>
              </a:rPr>
              <a:t> &lt; N; </a:t>
            </a:r>
            <a:r>
              <a:rPr lang="en-US" sz="1400" dirty="0" err="1">
                <a:solidFill>
                  <a:srgbClr val="FF0066"/>
                </a:solidFill>
              </a:rPr>
              <a:t>i</a:t>
            </a:r>
            <a:r>
              <a:rPr lang="en-US" sz="1400" dirty="0">
                <a:solidFill>
                  <a:srgbClr val="FF0066"/>
                </a:solidFill>
              </a:rPr>
              <a:t>++)	    </a:t>
            </a:r>
            <a:r>
              <a:rPr lang="en-US" sz="1400" dirty="0" err="1">
                <a:solidFill>
                  <a:srgbClr val="FF0066"/>
                </a:solidFill>
              </a:rPr>
              <a:t>wsn.printf</a:t>
            </a:r>
            <a:r>
              <a:rPr lang="en-US" sz="1400" dirty="0">
                <a:solidFill>
                  <a:srgbClr val="FF0066"/>
                </a:solidFill>
              </a:rPr>
              <a:t>("%s\</a:t>
            </a:r>
            <a:r>
              <a:rPr lang="en-US" sz="1400" dirty="0" err="1">
                <a:solidFill>
                  <a:srgbClr val="FF0066"/>
                </a:solidFill>
              </a:rPr>
              <a:t>n",line</a:t>
            </a:r>
            <a:r>
              <a:rPr lang="en-US" sz="1400" dirty="0">
                <a:solidFill>
                  <a:srgbClr val="FF0066"/>
                </a:solidFill>
              </a:rPr>
              <a:t>[ </a:t>
            </a:r>
            <a:r>
              <a:rPr lang="en-US" sz="1400" dirty="0" err="1">
                <a:solidFill>
                  <a:srgbClr val="FF0066"/>
                </a:solidFill>
              </a:rPr>
              <a:t>idades_in</a:t>
            </a:r>
            <a:r>
              <a:rPr lang="en-US" sz="1400" dirty="0">
                <a:solidFill>
                  <a:srgbClr val="FF0066"/>
                </a:solidFill>
              </a:rPr>
              <a:t>[</a:t>
            </a:r>
            <a:r>
              <a:rPr lang="en-US" sz="1400" dirty="0" err="1">
                <a:solidFill>
                  <a:srgbClr val="FF0066"/>
                </a:solidFill>
              </a:rPr>
              <a:t>i</a:t>
            </a:r>
            <a:r>
              <a:rPr lang="en-US" sz="1400" dirty="0">
                <a:solidFill>
                  <a:srgbClr val="FF0066"/>
                </a:solidFill>
              </a:rPr>
              <a:t>] ]); </a:t>
            </a:r>
            <a:r>
              <a:rPr lang="en-US" sz="1400" dirty="0"/>
              <a:t>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stud.close</a:t>
            </a:r>
            <a:r>
              <a:rPr lang="en-US" sz="1400" dirty="0"/>
              <a:t>();    </a:t>
            </a:r>
            <a:r>
              <a:rPr lang="en-US" sz="1400" dirty="0" err="1"/>
              <a:t>wsn.close</a:t>
            </a:r>
            <a:r>
              <a:rPr lang="en-US" sz="1400" dirty="0"/>
              <a:t>();   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9264" y="52242"/>
            <a:ext cx="2629759" cy="646331"/>
          </a:xfrm>
          <a:prstGeom prst="rect">
            <a:avLst/>
          </a:prstGeom>
          <a:solidFill>
            <a:srgbClr val="CC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Função </a:t>
            </a:r>
            <a:r>
              <a:rPr lang="pt-PT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</a:t>
            </a:r>
            <a:endParaRPr lang="pt-PT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06081" y="1021243"/>
            <a:ext cx="2341637" cy="413266"/>
            <a:chOff x="6629400" y="1295400"/>
            <a:chExt cx="2341637" cy="413266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629400" y="1295400"/>
              <a:ext cx="574743" cy="22860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4143" y="1339334"/>
              <a:ext cx="1766894" cy="369332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>
                  <a:solidFill>
                    <a:schemeClr val="accent6">
                      <a:lumMod val="50000"/>
                    </a:schemeClr>
                  </a:solidFill>
                </a:rPr>
                <a:t>Arrays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de índices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400" y="1143000"/>
            <a:ext cx="4114801" cy="1103531"/>
            <a:chOff x="4724400" y="1143000"/>
            <a:chExt cx="4114801" cy="1103531"/>
          </a:xfrm>
        </p:grpSpPr>
        <p:sp>
          <p:nvSpPr>
            <p:cNvPr id="16" name="Right Brace 15"/>
            <p:cNvSpPr/>
            <p:nvPr/>
          </p:nvSpPr>
          <p:spPr>
            <a:xfrm>
              <a:off x="4724400" y="1143000"/>
              <a:ext cx="3048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6" idx="1"/>
            </p:cNvCxnSpPr>
            <p:nvPr/>
          </p:nvCxnSpPr>
          <p:spPr>
            <a:xfrm flipH="1" flipV="1">
              <a:off x="5029200" y="1447800"/>
              <a:ext cx="2057401" cy="475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86601" y="1600200"/>
              <a:ext cx="1752600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002060"/>
                  </a:solidFill>
                </a:rPr>
                <a:t>Inicialização do </a:t>
              </a:r>
              <a:r>
                <a:rPr lang="pt-PT" i="1" dirty="0" err="1">
                  <a:solidFill>
                    <a:srgbClr val="002060"/>
                  </a:solidFill>
                </a:rPr>
                <a:t>arrays</a:t>
              </a:r>
              <a:r>
                <a:rPr lang="pt-PT" dirty="0">
                  <a:solidFill>
                    <a:srgbClr val="002060"/>
                  </a:solidFill>
                </a:rPr>
                <a:t> de índices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1773864"/>
            <a:ext cx="2438400" cy="957668"/>
            <a:chOff x="3741600" y="1011864"/>
            <a:chExt cx="2438400" cy="957668"/>
          </a:xfrm>
        </p:grpSpPr>
        <p:sp>
          <p:nvSpPr>
            <p:cNvPr id="23" name="Right Brace 22"/>
            <p:cNvSpPr/>
            <p:nvPr/>
          </p:nvSpPr>
          <p:spPr>
            <a:xfrm>
              <a:off x="3741600" y="1011864"/>
              <a:ext cx="304800" cy="762000"/>
            </a:xfrm>
            <a:prstGeom prst="righ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1"/>
              <a:endCxn id="23" idx="1"/>
            </p:cNvCxnSpPr>
            <p:nvPr/>
          </p:nvCxnSpPr>
          <p:spPr>
            <a:xfrm flipH="1" flipV="1">
              <a:off x="4046400" y="1392864"/>
              <a:ext cx="685800" cy="39200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32200" y="1600200"/>
              <a:ext cx="1447800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008000"/>
                  </a:solidFill>
                </a:rPr>
                <a:t>Para ficheiros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33800" y="2743200"/>
            <a:ext cx="1752600" cy="523220"/>
            <a:chOff x="2286000" y="3548064"/>
            <a:chExt cx="1752600" cy="523220"/>
          </a:xfrm>
        </p:grpSpPr>
        <p:sp>
          <p:nvSpPr>
            <p:cNvPr id="33" name="Right Brace 32"/>
            <p:cNvSpPr/>
            <p:nvPr/>
          </p:nvSpPr>
          <p:spPr>
            <a:xfrm>
              <a:off x="2286000" y="3657600"/>
              <a:ext cx="190500" cy="3048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76501" y="3548064"/>
              <a:ext cx="156209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Fechar </a:t>
              </a:r>
              <a:r>
                <a:rPr lang="pt-PT" sz="1400" dirty="0" err="1">
                  <a:solidFill>
                    <a:schemeClr val="accent2">
                      <a:lumMod val="50000"/>
                    </a:schemeClr>
                  </a:solidFill>
                </a:rPr>
                <a:t>stud</a:t>
              </a:r>
              <a:r>
                <a:rPr lang="pt-PT" sz="1400" dirty="0"/>
                <a:t> e abrir </a:t>
              </a:r>
              <a:r>
                <a:rPr lang="pt-PT" sz="1400" dirty="0" err="1">
                  <a:solidFill>
                    <a:schemeClr val="accent2">
                      <a:lumMod val="50000"/>
                    </a:schemeClr>
                  </a:solidFill>
                </a:rPr>
                <a:t>stud</a:t>
              </a:r>
              <a:r>
                <a:rPr lang="pt-PT" sz="1400" dirty="0"/>
                <a:t> novamente</a:t>
              </a:r>
              <a:endParaRPr lang="en-US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07200" y="4191000"/>
            <a:ext cx="2413824" cy="2514600"/>
            <a:chOff x="5707200" y="4191000"/>
            <a:chExt cx="2413824" cy="2514600"/>
          </a:xfrm>
        </p:grpSpPr>
        <p:sp>
          <p:nvSpPr>
            <p:cNvPr id="37" name="Right Brace 36"/>
            <p:cNvSpPr/>
            <p:nvPr/>
          </p:nvSpPr>
          <p:spPr>
            <a:xfrm>
              <a:off x="5707200" y="4191000"/>
              <a:ext cx="465000" cy="25146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39823" y="4801969"/>
              <a:ext cx="1981201" cy="64633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pt-PT" dirty="0">
                  <a:solidFill>
                    <a:srgbClr val="FF0066"/>
                  </a:solidFill>
                </a:rPr>
                <a:t>Linhas com vários campos ordenados</a:t>
              </a:r>
              <a:endParaRPr lang="en-US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33799" y="2398200"/>
            <a:ext cx="2514602" cy="378336"/>
            <a:chOff x="2285999" y="3584064"/>
            <a:chExt cx="2406024" cy="378336"/>
          </a:xfrm>
        </p:grpSpPr>
        <p:sp>
          <p:nvSpPr>
            <p:cNvPr id="41" name="Right Brace 40"/>
            <p:cNvSpPr/>
            <p:nvPr/>
          </p:nvSpPr>
          <p:spPr>
            <a:xfrm>
              <a:off x="2285999" y="3584064"/>
              <a:ext cx="190501" cy="378336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6501" y="3584064"/>
              <a:ext cx="221552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Leitura das linhas do ficheiro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05400" y="3396316"/>
            <a:ext cx="1779599" cy="718484"/>
            <a:chOff x="2286000" y="3657600"/>
            <a:chExt cx="1779599" cy="718484"/>
          </a:xfrm>
        </p:grpSpPr>
        <p:sp>
          <p:nvSpPr>
            <p:cNvPr id="44" name="Right Brace 43"/>
            <p:cNvSpPr/>
            <p:nvPr/>
          </p:nvSpPr>
          <p:spPr>
            <a:xfrm>
              <a:off x="2286000" y="3657600"/>
              <a:ext cx="190500" cy="718484"/>
            </a:xfrm>
            <a:prstGeom prst="rightBrace">
              <a:avLst/>
            </a:prstGeom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3500" y="3766484"/>
              <a:ext cx="156209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Leitura dos campos do ficheiro</a:t>
              </a:r>
              <a:endParaRPr lang="en-US" sz="1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75131" y="5562600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57900" y="6172200"/>
            <a:ext cx="2971800" cy="630942"/>
          </a:xfrm>
          <a:prstGeom prst="rect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pPr algn="ctr"/>
            <a:r>
              <a:rPr lang="pt-PT" dirty="0"/>
              <a:t>Para reduzir o tamanho do código várias verificações não foram feitas (mas devem ser feitas)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7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2962" y="1295400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810000"/>
            <a:ext cx="2971800" cy="630942"/>
          </a:xfrm>
          <a:prstGeom prst="rect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pPr algn="ctr"/>
            <a:r>
              <a:rPr lang="pt-PT" dirty="0"/>
              <a:t>Para reduzir o tamanho do código várias verificações não foram feitas (mas devem ser feitas)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9616" y="1"/>
            <a:ext cx="5264384" cy="6857999"/>
            <a:chOff x="69616" y="1"/>
            <a:chExt cx="5264384" cy="685799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6" y="1"/>
              <a:ext cx="5264384" cy="68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1074" y="3189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800" dirty="0"/>
                <a:t>7</a:t>
              </a:r>
              <a:endParaRPr lang="en-US" sz="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629593" y="152400"/>
            <a:ext cx="3954929" cy="646331"/>
          </a:xfrm>
          <a:prstGeom prst="rect">
            <a:avLst/>
          </a:prstGeom>
          <a:solidFill>
            <a:srgbClr val="CC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Programa completo</a:t>
            </a:r>
            <a:endParaRPr lang="pt-PT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1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8" y="0"/>
            <a:ext cx="894730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048460"/>
            <a:ext cx="539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PGM</a:t>
            </a:r>
            <a:r>
              <a:rPr lang="en-US" sz="2400" dirty="0">
                <a:solidFill>
                  <a:srgbClr val="FF0066"/>
                </a:solidFill>
              </a:rPr>
              <a:t> é </a:t>
            </a:r>
            <a:r>
              <a:rPr lang="pt-PT" sz="2400" dirty="0">
                <a:solidFill>
                  <a:srgbClr val="FF0066"/>
                </a:solidFill>
              </a:rPr>
              <a:t>acrónimo</a:t>
            </a:r>
            <a:r>
              <a:rPr lang="en-US" sz="2400" dirty="0">
                <a:solidFill>
                  <a:srgbClr val="FF0066"/>
                </a:solidFill>
              </a:rPr>
              <a:t> de "</a:t>
            </a:r>
            <a:r>
              <a:rPr lang="en-US" sz="2400" b="1" dirty="0">
                <a:solidFill>
                  <a:srgbClr val="FF0066"/>
                </a:solidFill>
              </a:rPr>
              <a:t>P</a:t>
            </a:r>
            <a:r>
              <a:rPr lang="en-US" sz="2400" dirty="0">
                <a:solidFill>
                  <a:srgbClr val="FF0066"/>
                </a:solidFill>
              </a:rPr>
              <a:t>ortable </a:t>
            </a:r>
            <a:r>
              <a:rPr lang="en-US" sz="2400" b="1" dirty="0">
                <a:solidFill>
                  <a:srgbClr val="FF0066"/>
                </a:solidFill>
              </a:rPr>
              <a:t>G</a:t>
            </a:r>
            <a:r>
              <a:rPr lang="en-US" sz="2400" dirty="0">
                <a:solidFill>
                  <a:srgbClr val="FF0066"/>
                </a:solidFill>
              </a:rPr>
              <a:t>ray </a:t>
            </a:r>
            <a:r>
              <a:rPr lang="en-US" sz="2400" b="1" dirty="0">
                <a:solidFill>
                  <a:srgbClr val="FF0066"/>
                </a:solidFill>
              </a:rPr>
              <a:t>M</a:t>
            </a:r>
            <a:r>
              <a:rPr lang="en-US" sz="2400" dirty="0">
                <a:solidFill>
                  <a:srgbClr val="FF0066"/>
                </a:solidFill>
              </a:rPr>
              <a:t>ap"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05535"/>
            <a:ext cx="860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002060"/>
                </a:solidFill>
              </a:rPr>
              <a:t>Pode também abrir ficheiros deste formato em Windows </a:t>
            </a:r>
            <a:r>
              <a:rPr lang="pt-PT" sz="2400" dirty="0" err="1">
                <a:solidFill>
                  <a:srgbClr val="FF0000"/>
                </a:solidFill>
              </a:rPr>
              <a:t>IrfanView</a:t>
            </a:r>
            <a:r>
              <a:rPr lang="pt-PT" sz="2400" dirty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19600"/>
            <a:ext cx="8752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650468"/>
            <a:ext cx="832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2060"/>
                </a:solidFill>
              </a:rPr>
              <a:t>Os slides seguintes permitem perceber como criar e verificar ficheiros no formato PGM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8589083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// </a:t>
            </a:r>
            <a:r>
              <a:rPr lang="en-US" dirty="0" err="1"/>
              <a:t>exemplo</a:t>
            </a:r>
            <a:r>
              <a:rPr lang="en-US" dirty="0"/>
              <a:t> 1</a:t>
            </a:r>
          </a:p>
          <a:p>
            <a:r>
              <a:rPr lang="en-US" b="1" dirty="0"/>
              <a:t>import</a:t>
            </a:r>
            <a:r>
              <a:rPr lang="en-US" dirty="0"/>
              <a:t> java.io.*;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TrivialImage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    {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;      </a:t>
            </a:r>
          </a:p>
          <a:p>
            <a:r>
              <a:rPr lang="en-US" dirty="0"/>
              <a:t>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/>
              <a:t>trivial.pgm</a:t>
            </a:r>
            <a:r>
              <a:rPr lang="en-US" dirty="0"/>
              <a:t>");</a:t>
            </a:r>
          </a:p>
          <a:p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 err="1"/>
              <a:t>pw.println</a:t>
            </a:r>
            <a:r>
              <a:rPr lang="en-US" dirty="0"/>
              <a:t>("P2");			// </a:t>
            </a:r>
            <a:r>
              <a:rPr lang="en-US" dirty="0" err="1"/>
              <a:t>tipo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("30 150");		//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("255 ");			// </a:t>
            </a:r>
            <a:r>
              <a:rPr lang="en-US" dirty="0" err="1"/>
              <a:t>intensidade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&lt;150; </a:t>
            </a:r>
            <a:r>
              <a:rPr lang="en-US" dirty="0" err="1"/>
              <a:t>i</a:t>
            </a:r>
            <a:r>
              <a:rPr lang="en-US" dirty="0"/>
              <a:t>++)  {  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 j&lt;30;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 ( j&lt;10 || j&gt;25 ) </a:t>
            </a:r>
            <a:r>
              <a:rPr lang="en-US" dirty="0" err="1"/>
              <a:t>pw.print</a:t>
            </a:r>
            <a:r>
              <a:rPr lang="en-US" dirty="0"/>
              <a:t> ("255 "); //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verticais</a:t>
            </a:r>
            <a:r>
              <a:rPr lang="en-US" dirty="0"/>
              <a:t> do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esquerdo</a:t>
            </a:r>
            <a:r>
              <a:rPr lang="en-US" dirty="0"/>
              <a:t> e </a:t>
            </a:r>
            <a:r>
              <a:rPr lang="en-US" dirty="0" err="1"/>
              <a:t>direito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pw.print</a:t>
            </a:r>
            <a:r>
              <a:rPr lang="en-US" dirty="0"/>
              <a:t> ("100 ");  </a:t>
            </a:r>
          </a:p>
          <a:p>
            <a:r>
              <a:rPr lang="en-US" dirty="0"/>
              <a:t>      </a:t>
            </a:r>
            <a:r>
              <a:rPr lang="en-US" dirty="0" err="1"/>
              <a:t>pw.printf</a:t>
            </a:r>
            <a:r>
              <a:rPr lang="en-US" dirty="0"/>
              <a:t> ("\n");            }  </a:t>
            </a:r>
          </a:p>
          <a:p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}      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75807"/>
            <a:ext cx="1238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80962"/>
            <a:ext cx="5581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95800" y="457200"/>
            <a:ext cx="2514600" cy="10668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28800" y="1447800"/>
            <a:ext cx="6324600" cy="2438400"/>
            <a:chOff x="1828800" y="1447800"/>
            <a:chExt cx="6324600" cy="2438400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7700872" y="19870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FF00"/>
                  </a:solidFill>
                </a:rPr>
                <a:t>150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828800" y="1447800"/>
              <a:ext cx="6260068" cy="2438400"/>
              <a:chOff x="1828800" y="1447800"/>
              <a:chExt cx="6260068" cy="24384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8088868" y="1447800"/>
                <a:ext cx="0" cy="144780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1905000" y="3276600"/>
                <a:ext cx="1143000" cy="5334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828800" y="3733800"/>
                <a:ext cx="533400" cy="1524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509824" y="3000152"/>
            <a:ext cx="6426739" cy="1190848"/>
            <a:chOff x="1509824" y="3000152"/>
            <a:chExt cx="6426739" cy="119084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605823" y="3429000"/>
              <a:ext cx="242777" cy="177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17859" y="30995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C00000"/>
                  </a:solidFill>
                </a:rPr>
                <a:t>30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095500" y="4114800"/>
              <a:ext cx="64770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509824" y="3000152"/>
              <a:ext cx="64770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562600"/>
            <a:ext cx="1600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960474" y="4419600"/>
            <a:ext cx="3459126" cy="1828800"/>
            <a:chOff x="960474" y="4419600"/>
            <a:chExt cx="3459126" cy="1828800"/>
          </a:xfrm>
        </p:grpSpPr>
        <p:sp>
          <p:nvSpPr>
            <p:cNvPr id="26" name="Rectangle 25"/>
            <p:cNvSpPr/>
            <p:nvPr/>
          </p:nvSpPr>
          <p:spPr>
            <a:xfrm>
              <a:off x="960474" y="4419600"/>
              <a:ext cx="457200" cy="304800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114800" y="6248400"/>
              <a:ext cx="304800" cy="0"/>
            </a:xfrm>
            <a:prstGeom prst="straightConnector1">
              <a:avLst/>
            </a:prstGeom>
            <a:ln>
              <a:solidFill>
                <a:srgbClr val="FF006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76400" y="4419600"/>
            <a:ext cx="3320902" cy="1828800"/>
            <a:chOff x="960474" y="4419600"/>
            <a:chExt cx="3320902" cy="1828800"/>
          </a:xfrm>
        </p:grpSpPr>
        <p:sp>
          <p:nvSpPr>
            <p:cNvPr id="37" name="Rectangle 36"/>
            <p:cNvSpPr/>
            <p:nvPr/>
          </p:nvSpPr>
          <p:spPr>
            <a:xfrm>
              <a:off x="960474" y="4419600"/>
              <a:ext cx="457200" cy="3048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128976" y="6248400"/>
              <a:ext cx="152400" cy="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276600" y="4419600"/>
            <a:ext cx="345558" cy="25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22158" y="4678326"/>
            <a:ext cx="645042" cy="1417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33600" y="4717312"/>
            <a:ext cx="345558" cy="25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79158" y="4976038"/>
            <a:ext cx="2092842" cy="172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 flipH="1">
            <a:off x="1833674" y="2895600"/>
            <a:ext cx="47270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43215" y="5429670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42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66503"/>
            <a:ext cx="9144000" cy="420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088"/>
            <a:ext cx="1238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326216" y="3352800"/>
            <a:ext cx="4612760" cy="2819400"/>
            <a:chOff x="3326216" y="3352800"/>
            <a:chExt cx="4612760" cy="2819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26216" y="3352800"/>
              <a:ext cx="0" cy="2819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938976" y="3352800"/>
              <a:ext cx="0" cy="2819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0077" y="297712"/>
            <a:ext cx="164139" cy="1440712"/>
            <a:chOff x="6210077" y="297712"/>
            <a:chExt cx="164139" cy="14407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0077" y="304800"/>
              <a:ext cx="0" cy="1433624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74216" y="297712"/>
              <a:ext cx="0" cy="1419448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352150" y="297712"/>
            <a:ext cx="394813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&lt;150; </a:t>
            </a:r>
            <a:r>
              <a:rPr lang="en-US" dirty="0" err="1"/>
              <a:t>i</a:t>
            </a:r>
            <a:r>
              <a:rPr lang="en-US" dirty="0"/>
              <a:t>++)  {  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 j&lt;30;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 ( j&lt;10 || j&gt;25 ) </a:t>
            </a:r>
            <a:r>
              <a:rPr lang="en-US" dirty="0" err="1"/>
              <a:t>pw.print</a:t>
            </a:r>
            <a:r>
              <a:rPr lang="en-US" dirty="0"/>
              <a:t> ("255 ");</a:t>
            </a:r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pw.print</a:t>
            </a:r>
            <a:r>
              <a:rPr lang="en-US" dirty="0"/>
              <a:t> ("100 ");  </a:t>
            </a:r>
          </a:p>
          <a:p>
            <a:r>
              <a:rPr lang="en-US" dirty="0"/>
              <a:t>      </a:t>
            </a:r>
            <a:r>
              <a:rPr lang="en-US" dirty="0" err="1"/>
              <a:t>pw.printf</a:t>
            </a:r>
            <a:r>
              <a:rPr lang="en-US" dirty="0"/>
              <a:t> ("\n");            } 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0" y="3200400"/>
            <a:ext cx="6304840" cy="3590330"/>
            <a:chOff x="762000" y="3200400"/>
            <a:chExt cx="6304840" cy="3590330"/>
          </a:xfrm>
        </p:grpSpPr>
        <p:sp>
          <p:nvSpPr>
            <p:cNvPr id="18" name="TextBox 17"/>
            <p:cNvSpPr txBox="1"/>
            <p:nvPr/>
          </p:nvSpPr>
          <p:spPr>
            <a:xfrm>
              <a:off x="1066800" y="5867400"/>
              <a:ext cx="6000040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pw.println</a:t>
              </a:r>
              <a:r>
                <a:rPr lang="en-US" dirty="0"/>
                <a:t>("P2");			// </a:t>
              </a:r>
              <a:r>
                <a:rPr lang="en-US" dirty="0" err="1"/>
                <a:t>tipo</a:t>
              </a:r>
              <a:endParaRPr lang="en-US" dirty="0"/>
            </a:p>
            <a:p>
              <a:r>
                <a:rPr lang="en-US" dirty="0" err="1"/>
                <a:t>pw.println</a:t>
              </a:r>
              <a:r>
                <a:rPr lang="en-US" dirty="0"/>
                <a:t>("30 150");		// </a:t>
              </a:r>
              <a:r>
                <a:rPr lang="en-US" dirty="0" err="1"/>
                <a:t>largura</a:t>
              </a:r>
              <a:r>
                <a:rPr lang="en-US" dirty="0"/>
                <a:t>, </a:t>
              </a:r>
              <a:r>
                <a:rPr lang="en-US" dirty="0" err="1"/>
                <a:t>altura</a:t>
              </a:r>
              <a:endParaRPr lang="en-US" dirty="0"/>
            </a:p>
            <a:p>
              <a:r>
                <a:rPr lang="en-US" dirty="0" err="1"/>
                <a:t>pw.println</a:t>
              </a:r>
              <a:r>
                <a:rPr lang="en-US" dirty="0"/>
                <a:t>("255 ");			// </a:t>
              </a:r>
              <a:r>
                <a:rPr lang="en-US" dirty="0" err="1"/>
                <a:t>intensidade</a:t>
              </a:r>
              <a:r>
                <a:rPr lang="en-US" dirty="0"/>
                <a:t> </a:t>
              </a:r>
              <a:r>
                <a:rPr lang="en-US" dirty="0" err="1"/>
                <a:t>máxima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762000" y="3200400"/>
              <a:ext cx="304800" cy="266700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43800" y="292247"/>
            <a:ext cx="123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Notepad</a:t>
            </a:r>
            <a:r>
              <a:rPr lang="pt-PT" dirty="0"/>
              <a:t>++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0"/>
            <a:ext cx="78346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2247"/>
            <a:ext cx="8752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609429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	// </a:t>
            </a:r>
            <a:r>
              <a:rPr lang="en-US" dirty="0" err="1"/>
              <a:t>exemplo</a:t>
            </a:r>
            <a:r>
              <a:rPr lang="en-US" dirty="0"/>
              <a:t> 2</a:t>
            </a:r>
          </a:p>
          <a:p>
            <a:r>
              <a:rPr lang="en-US" b="1" dirty="0"/>
              <a:t>import</a:t>
            </a:r>
            <a:r>
              <a:rPr lang="en-US" dirty="0"/>
              <a:t> java.io.*;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TrivialImageInten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    {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;      </a:t>
            </a:r>
          </a:p>
          <a:p>
            <a:r>
              <a:rPr lang="en-US" dirty="0"/>
              <a:t>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/>
              <a:t>trivialInten.pgm</a:t>
            </a:r>
            <a:r>
              <a:rPr lang="en-US" dirty="0"/>
              <a:t>");</a:t>
            </a:r>
          </a:p>
          <a:p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 err="1"/>
              <a:t>pw.println</a:t>
            </a:r>
            <a:r>
              <a:rPr lang="en-US" dirty="0"/>
              <a:t>("P2");		// </a:t>
            </a:r>
            <a:r>
              <a:rPr lang="en-US" dirty="0" err="1"/>
              <a:t>tipo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("30 255");	//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("255 ");		// </a:t>
            </a:r>
            <a:r>
              <a:rPr lang="en-US" dirty="0" err="1"/>
              <a:t>intendidade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&lt;255; </a:t>
            </a:r>
            <a:r>
              <a:rPr lang="en-US" dirty="0" err="1"/>
              <a:t>i</a:t>
            </a:r>
            <a:r>
              <a:rPr lang="en-US" dirty="0"/>
              <a:t>++)  {  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 j&lt;30; j++)</a:t>
            </a:r>
          </a:p>
          <a:p>
            <a:r>
              <a:rPr lang="en-US" dirty="0"/>
              <a:t>          </a:t>
            </a:r>
            <a:r>
              <a:rPr lang="en-US" dirty="0" err="1"/>
              <a:t>pw.printf</a:t>
            </a:r>
            <a:r>
              <a:rPr lang="en-US" dirty="0"/>
              <a:t> ("%s ",</a:t>
            </a:r>
            <a:r>
              <a:rPr lang="en-US" dirty="0" err="1"/>
              <a:t>i</a:t>
            </a:r>
            <a:r>
              <a:rPr lang="en-US" dirty="0"/>
              <a:t>);      // </a:t>
            </a:r>
            <a:r>
              <a:rPr lang="pt-PT" dirty="0">
                <a:solidFill>
                  <a:srgbClr val="C00000"/>
                </a:solidFill>
              </a:rPr>
              <a:t>Alteração de intensidade</a:t>
            </a:r>
          </a:p>
          <a:p>
            <a:r>
              <a:rPr lang="en-US" dirty="0"/>
              <a:t>      </a:t>
            </a:r>
            <a:r>
              <a:rPr lang="en-US" dirty="0" err="1"/>
              <a:t>pw.printf</a:t>
            </a:r>
            <a:r>
              <a:rPr lang="en-US" dirty="0"/>
              <a:t> ("\n");            }  </a:t>
            </a:r>
          </a:p>
          <a:p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}      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05600" y="304800"/>
            <a:ext cx="1789611" cy="3600450"/>
            <a:chOff x="6705600" y="304800"/>
            <a:chExt cx="1789611" cy="36004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04800"/>
              <a:ext cx="1028700" cy="360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8382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876800" y="5177135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69437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7935" y="901847"/>
            <a:ext cx="123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Notepad</a:t>
            </a:r>
            <a:r>
              <a:rPr lang="pt-PT" dirty="0"/>
              <a:t>++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5" y="1371600"/>
            <a:ext cx="78346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8255" y="5657671"/>
            <a:ext cx="530491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&lt;255; </a:t>
            </a:r>
            <a:r>
              <a:rPr lang="en-US" dirty="0" err="1"/>
              <a:t>i</a:t>
            </a:r>
            <a:r>
              <a:rPr lang="en-US" dirty="0"/>
              <a:t>++)  {  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 j&lt;30; j++)</a:t>
            </a:r>
          </a:p>
          <a:p>
            <a:r>
              <a:rPr lang="en-US" dirty="0"/>
              <a:t>          </a:t>
            </a:r>
            <a:r>
              <a:rPr lang="en-US" dirty="0" err="1"/>
              <a:t>pw.printf</a:t>
            </a:r>
            <a:r>
              <a:rPr lang="en-US" dirty="0"/>
              <a:t> ("%s ",</a:t>
            </a:r>
            <a:r>
              <a:rPr lang="en-US" dirty="0" err="1"/>
              <a:t>i</a:t>
            </a:r>
            <a:r>
              <a:rPr lang="en-US" dirty="0"/>
              <a:t>);      // </a:t>
            </a:r>
            <a:r>
              <a:rPr lang="pt-PT" dirty="0">
                <a:solidFill>
                  <a:srgbClr val="C00000"/>
                </a:solidFill>
              </a:rPr>
              <a:t>Alteração de intensidade</a:t>
            </a:r>
          </a:p>
          <a:p>
            <a:r>
              <a:rPr lang="en-US" dirty="0"/>
              <a:t>      </a:t>
            </a:r>
            <a:r>
              <a:rPr lang="en-US" dirty="0" err="1"/>
              <a:t>pw.printf</a:t>
            </a:r>
            <a:r>
              <a:rPr lang="en-US" dirty="0"/>
              <a:t> ("\n");            }  </a:t>
            </a:r>
          </a:p>
        </p:txBody>
      </p:sp>
    </p:spTree>
    <p:extLst>
      <p:ext uri="{BB962C8B-B14F-4D97-AF65-F5344CB8AC3E}">
        <p14:creationId xmlns:p14="http://schemas.microsoft.com/office/powerpoint/2010/main" val="17329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533400"/>
            <a:ext cx="5919506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		// </a:t>
            </a:r>
            <a:r>
              <a:rPr lang="en-US" dirty="0" err="1"/>
              <a:t>exemplo</a:t>
            </a:r>
            <a:r>
              <a:rPr lang="en-US" dirty="0"/>
              <a:t> 3</a:t>
            </a:r>
          </a:p>
          <a:p>
            <a:r>
              <a:rPr lang="en-US" b="1" dirty="0"/>
              <a:t>import</a:t>
            </a:r>
            <a:r>
              <a:rPr lang="en-US" dirty="0"/>
              <a:t> java.io.*;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TrivialImage1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    {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;      </a:t>
            </a:r>
          </a:p>
          <a:p>
            <a:r>
              <a:rPr lang="en-US" dirty="0"/>
              <a:t>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File("trivial1.pgm");</a:t>
            </a:r>
          </a:p>
          <a:p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 err="1"/>
              <a:t>pw.println</a:t>
            </a:r>
            <a:r>
              <a:rPr lang="en-US" dirty="0"/>
              <a:t>("P2");		// </a:t>
            </a:r>
            <a:r>
              <a:rPr lang="en-US" dirty="0" err="1"/>
              <a:t>tipo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("500 300");	//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("255 ");		// </a:t>
            </a:r>
            <a:r>
              <a:rPr lang="en-US" dirty="0" err="1"/>
              <a:t>intensidade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&lt;=300; </a:t>
            </a:r>
            <a:r>
              <a:rPr lang="en-US" dirty="0" err="1"/>
              <a:t>i</a:t>
            </a:r>
            <a:r>
              <a:rPr lang="en-US" dirty="0"/>
              <a:t>++)    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 j&lt;500; j++)</a:t>
            </a:r>
          </a:p>
          <a:p>
            <a:r>
              <a:rPr lang="en-US" dirty="0"/>
              <a:t>  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&lt;50 || </a:t>
            </a:r>
            <a:r>
              <a:rPr lang="en-US" dirty="0" err="1"/>
              <a:t>i</a:t>
            </a:r>
            <a:r>
              <a:rPr lang="en-US" dirty="0"/>
              <a:t>&gt;250) </a:t>
            </a:r>
            <a:r>
              <a:rPr lang="en-US" dirty="0" err="1"/>
              <a:t>pw.print</a:t>
            </a:r>
            <a:r>
              <a:rPr lang="en-US" dirty="0"/>
              <a:t> ("255 "); </a:t>
            </a:r>
          </a:p>
          <a:p>
            <a:r>
              <a:rPr lang="en-US" dirty="0"/>
              <a:t>          </a:t>
            </a:r>
            <a:r>
              <a:rPr lang="en-US" b="1" dirty="0"/>
              <a:t>else if</a:t>
            </a:r>
            <a:r>
              <a:rPr lang="en-US" dirty="0"/>
              <a:t> (j&lt;50 || j&gt;450)  </a:t>
            </a:r>
            <a:r>
              <a:rPr lang="en-US" dirty="0" err="1"/>
              <a:t>pw.print</a:t>
            </a:r>
            <a:r>
              <a:rPr lang="en-US" dirty="0"/>
              <a:t> ("255 ");</a:t>
            </a:r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   </a:t>
            </a:r>
            <a:r>
              <a:rPr lang="en-US" dirty="0" err="1"/>
              <a:t>pw.print</a:t>
            </a:r>
            <a:r>
              <a:rPr lang="en-US" dirty="0"/>
              <a:t> ("100 ");</a:t>
            </a:r>
          </a:p>
          <a:p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}    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3: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91200" y="304800"/>
            <a:ext cx="3255037" cy="2881312"/>
            <a:chOff x="5791200" y="304800"/>
            <a:chExt cx="3255037" cy="288131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143000"/>
              <a:ext cx="3255037" cy="204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098" y="3048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876800" y="5481935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8332" y="1905000"/>
            <a:ext cx="8686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Programa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final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tem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complexidade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tarefas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práticas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4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4: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478"/>
            <a:ext cx="7550916" cy="657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5695" y="198760"/>
            <a:ext cx="471161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pt-PT" dirty="0"/>
              <a:t>Esta imagem permite desenhar a figura seguinte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6200" y="1295400"/>
            <a:ext cx="1256109" cy="2400300"/>
            <a:chOff x="7696200" y="1295400"/>
            <a:chExt cx="1256109" cy="240030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09800"/>
              <a:ext cx="12287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098" y="12954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87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81000"/>
            <a:ext cx="6005234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		// </a:t>
            </a:r>
            <a:r>
              <a:rPr lang="en-US" dirty="0" err="1"/>
              <a:t>exemplo</a:t>
            </a:r>
            <a:r>
              <a:rPr lang="en-US" dirty="0"/>
              <a:t> 4</a:t>
            </a:r>
          </a:p>
          <a:p>
            <a:r>
              <a:rPr lang="en-US" b="1" dirty="0"/>
              <a:t>import</a:t>
            </a:r>
            <a:r>
              <a:rPr lang="en-US" dirty="0"/>
              <a:t> java.io.*;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AlterarFaceImage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    {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;    String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String();</a:t>
            </a:r>
          </a:p>
          <a:p>
            <a:r>
              <a:rPr lang="en-US" dirty="0"/>
              <a:t>File </a:t>
            </a:r>
            <a:r>
              <a:rPr lang="en-US" dirty="0" err="1"/>
              <a:t>orid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>
                <a:solidFill>
                  <a:srgbClr val="FF0000"/>
                </a:solidFill>
              </a:rPr>
              <a:t>face_image.pgm</a:t>
            </a:r>
            <a:r>
              <a:rPr lang="en-US" dirty="0"/>
              <a:t>");</a:t>
            </a:r>
          </a:p>
          <a:p>
            <a:r>
              <a:rPr lang="en-US" dirty="0"/>
              <a:t>Scanner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orid</a:t>
            </a:r>
            <a:r>
              <a:rPr lang="en-US" dirty="0"/>
              <a:t>);</a:t>
            </a:r>
          </a:p>
          <a:p>
            <a:r>
              <a:rPr lang="en-US" dirty="0"/>
              <a:t>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>
                <a:solidFill>
                  <a:srgbClr val="008000"/>
                </a:solidFill>
              </a:rPr>
              <a:t>changed_face_image.pgm</a:t>
            </a:r>
            <a:r>
              <a:rPr lang="en-US" dirty="0"/>
              <a:t>");</a:t>
            </a:r>
          </a:p>
          <a:p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 err="1"/>
              <a:t>pw.println</a:t>
            </a:r>
            <a:r>
              <a:rPr lang="en-US" dirty="0"/>
              <a:t>("</a:t>
            </a:r>
            <a:r>
              <a:rPr lang="en-US" dirty="0">
                <a:solidFill>
                  <a:srgbClr val="00B0F0"/>
                </a:solidFill>
              </a:rPr>
              <a:t>P2</a:t>
            </a:r>
            <a:r>
              <a:rPr lang="en-US" dirty="0"/>
              <a:t>");		// </a:t>
            </a:r>
            <a:r>
              <a:rPr lang="en-US" dirty="0" err="1"/>
              <a:t>tipo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</a:t>
            </a:r>
            <a:r>
              <a:rPr lang="en-US" dirty="0">
                <a:solidFill>
                  <a:srgbClr val="00B0F0"/>
                </a:solidFill>
              </a:rPr>
              <a:t>30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43</a:t>
            </a:r>
            <a:r>
              <a:rPr lang="en-US" dirty="0"/>
              <a:t>");	//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</a:t>
            </a:r>
            <a:r>
              <a:rPr lang="en-US" dirty="0">
                <a:solidFill>
                  <a:srgbClr val="00B0F0"/>
                </a:solidFill>
              </a:rPr>
              <a:t>255</a:t>
            </a:r>
            <a:r>
              <a:rPr lang="en-US" dirty="0"/>
              <a:t> ");		// </a:t>
            </a:r>
            <a:r>
              <a:rPr lang="en-US" dirty="0" err="1"/>
              <a:t>intendidade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para</a:t>
            </a:r>
            <a:r>
              <a:rPr lang="en-US" dirty="0">
                <a:solidFill>
                  <a:srgbClr val="00B0F0"/>
                </a:solidFill>
              </a:rPr>
              <a:t> P2, 30, 43, 255</a:t>
            </a:r>
          </a:p>
          <a:p>
            <a:r>
              <a:rPr lang="en-US" b="1" dirty="0">
                <a:solidFill>
                  <a:srgbClr val="996633"/>
                </a:solidFill>
              </a:rPr>
              <a:t>while</a:t>
            </a:r>
            <a:r>
              <a:rPr lang="en-US" dirty="0">
                <a:solidFill>
                  <a:srgbClr val="996633"/>
                </a:solidFill>
              </a:rPr>
              <a:t>( </a:t>
            </a:r>
            <a:r>
              <a:rPr lang="en-US" dirty="0" err="1">
                <a:solidFill>
                  <a:srgbClr val="996633"/>
                </a:solidFill>
              </a:rPr>
              <a:t>rd.hasNext</a:t>
            </a:r>
            <a:r>
              <a:rPr lang="en-US" dirty="0">
                <a:solidFill>
                  <a:srgbClr val="996633"/>
                </a:solidFill>
              </a:rPr>
              <a:t>() )  </a:t>
            </a:r>
          </a:p>
          <a:p>
            <a:r>
              <a:rPr lang="en-US" dirty="0">
                <a:solidFill>
                  <a:srgbClr val="996633"/>
                </a:solidFill>
              </a:rPr>
              <a:t>{                </a:t>
            </a:r>
            <a:r>
              <a:rPr lang="en-US" dirty="0" err="1">
                <a:solidFill>
                  <a:srgbClr val="996633"/>
                </a:solidFill>
              </a:rPr>
              <a:t>tmp</a:t>
            </a:r>
            <a:r>
              <a:rPr lang="en-US" dirty="0">
                <a:solidFill>
                  <a:srgbClr val="996633"/>
                </a:solidFill>
              </a:rPr>
              <a:t> = </a:t>
            </a:r>
            <a:r>
              <a:rPr lang="en-US" dirty="0" err="1">
                <a:solidFill>
                  <a:srgbClr val="996633"/>
                </a:solidFill>
              </a:rPr>
              <a:t>rd.next</a:t>
            </a:r>
            <a:r>
              <a:rPr lang="en-US" dirty="0">
                <a:solidFill>
                  <a:srgbClr val="996633"/>
                </a:solidFill>
              </a:rPr>
              <a:t>();</a:t>
            </a:r>
          </a:p>
          <a:p>
            <a:r>
              <a:rPr lang="en-US" dirty="0">
                <a:solidFill>
                  <a:srgbClr val="996633"/>
                </a:solidFill>
              </a:rPr>
              <a:t>	</a:t>
            </a:r>
            <a:r>
              <a:rPr lang="en-US" b="1" dirty="0">
                <a:solidFill>
                  <a:srgbClr val="996633"/>
                </a:solidFill>
              </a:rPr>
              <a:t>if</a:t>
            </a:r>
            <a:r>
              <a:rPr lang="en-US" dirty="0">
                <a:solidFill>
                  <a:srgbClr val="996633"/>
                </a:solidFill>
              </a:rPr>
              <a:t>(</a:t>
            </a:r>
            <a:r>
              <a:rPr lang="en-US" dirty="0" err="1">
                <a:solidFill>
                  <a:srgbClr val="996633"/>
                </a:solidFill>
              </a:rPr>
              <a:t>tmp.compareTo</a:t>
            </a:r>
            <a:r>
              <a:rPr lang="en-US" dirty="0">
                <a:solidFill>
                  <a:srgbClr val="996633"/>
                </a:solidFill>
              </a:rPr>
              <a:t>("255") == 0) </a:t>
            </a:r>
            <a:r>
              <a:rPr lang="en-US" dirty="0" err="1">
                <a:solidFill>
                  <a:srgbClr val="996633"/>
                </a:solidFill>
              </a:rPr>
              <a:t>pw.print</a:t>
            </a:r>
            <a:r>
              <a:rPr lang="en-US" dirty="0">
                <a:solidFill>
                  <a:srgbClr val="996633"/>
                </a:solidFill>
              </a:rPr>
              <a:t> ("100 ");</a:t>
            </a:r>
          </a:p>
          <a:p>
            <a:r>
              <a:rPr lang="en-US" dirty="0">
                <a:solidFill>
                  <a:srgbClr val="996633"/>
                </a:solidFill>
              </a:rPr>
              <a:t>	</a:t>
            </a:r>
            <a:r>
              <a:rPr lang="en-US" b="1" dirty="0">
                <a:solidFill>
                  <a:srgbClr val="996633"/>
                </a:solidFill>
              </a:rPr>
              <a:t>else</a:t>
            </a:r>
            <a:r>
              <a:rPr lang="en-US" dirty="0">
                <a:solidFill>
                  <a:srgbClr val="996633"/>
                </a:solidFill>
              </a:rPr>
              <a:t>  </a:t>
            </a:r>
            <a:r>
              <a:rPr lang="en-US" dirty="0" err="1">
                <a:solidFill>
                  <a:srgbClr val="996633"/>
                </a:solidFill>
              </a:rPr>
              <a:t>pw.print</a:t>
            </a:r>
            <a:r>
              <a:rPr lang="en-US" dirty="0">
                <a:solidFill>
                  <a:srgbClr val="996633"/>
                </a:solidFill>
              </a:rPr>
              <a:t> ("255 ");</a:t>
            </a:r>
          </a:p>
          <a:p>
            <a:r>
              <a:rPr lang="en-US" dirty="0">
                <a:solidFill>
                  <a:srgbClr val="996633"/>
                </a:solidFill>
              </a:rPr>
              <a:t>	</a:t>
            </a:r>
            <a:r>
              <a:rPr lang="en-US" b="1" dirty="0">
                <a:solidFill>
                  <a:srgbClr val="996633"/>
                </a:solidFill>
              </a:rPr>
              <a:t>if</a:t>
            </a:r>
            <a:r>
              <a:rPr lang="en-US" dirty="0">
                <a:solidFill>
                  <a:srgbClr val="996633"/>
                </a:solidFill>
              </a:rPr>
              <a:t> (++i%30==0) </a:t>
            </a:r>
            <a:r>
              <a:rPr lang="en-US" dirty="0" err="1">
                <a:solidFill>
                  <a:srgbClr val="996633"/>
                </a:solidFill>
              </a:rPr>
              <a:t>pw.printf</a:t>
            </a:r>
            <a:r>
              <a:rPr lang="en-US" dirty="0">
                <a:solidFill>
                  <a:srgbClr val="996633"/>
                </a:solidFill>
              </a:rPr>
              <a:t> ("\n");           }</a:t>
            </a:r>
          </a:p>
          <a:p>
            <a:r>
              <a:rPr lang="en-US" dirty="0" err="1"/>
              <a:t>rd.close</a:t>
            </a:r>
            <a:r>
              <a:rPr lang="en-US" dirty="0"/>
              <a:t>();</a:t>
            </a:r>
          </a:p>
          <a:p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}       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20989" y="457200"/>
            <a:ext cx="1256109" cy="2400300"/>
            <a:chOff x="7696200" y="1295400"/>
            <a:chExt cx="1256109" cy="24003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2209800"/>
              <a:ext cx="12287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098" y="12954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Down Arrow 8"/>
          <p:cNvSpPr/>
          <p:nvPr/>
        </p:nvSpPr>
        <p:spPr>
          <a:xfrm>
            <a:off x="7239000" y="3048000"/>
            <a:ext cx="40049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53257" y="3657600"/>
            <a:ext cx="1786277" cy="2590800"/>
            <a:chOff x="6353257" y="4114800"/>
            <a:chExt cx="1786277" cy="25908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989" y="4114800"/>
              <a:ext cx="131854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257" y="57912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4876800" y="6167735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808"/>
            <a:ext cx="7848600" cy="67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11" y="36859"/>
            <a:ext cx="2584633" cy="224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29010" y="125450"/>
            <a:ext cx="5471790" cy="369332"/>
            <a:chOff x="929010" y="125450"/>
            <a:chExt cx="547179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929010" y="125450"/>
              <a:ext cx="267502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Troca de valores 255 e 100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604038" y="310116"/>
              <a:ext cx="279676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02" y="5105400"/>
            <a:ext cx="12287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29" y="2126512"/>
            <a:ext cx="1071507" cy="142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2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519291"/>
            <a:ext cx="7689221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		// </a:t>
            </a:r>
            <a:r>
              <a:rPr lang="en-US" dirty="0" err="1"/>
              <a:t>exemplo</a:t>
            </a:r>
            <a:r>
              <a:rPr lang="en-US" dirty="0"/>
              <a:t> 5</a:t>
            </a:r>
          </a:p>
          <a:p>
            <a:r>
              <a:rPr lang="en-US" b="1" dirty="0"/>
              <a:t>import</a:t>
            </a:r>
            <a:r>
              <a:rPr lang="en-US" dirty="0"/>
              <a:t> java.io.*;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ZoomFaceImage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    {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;  </a:t>
            </a:r>
          </a:p>
          <a:p>
            <a:r>
              <a:rPr lang="en-US" dirty="0"/>
              <a:t>String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String();</a:t>
            </a:r>
          </a:p>
          <a:p>
            <a:r>
              <a:rPr lang="en-US" dirty="0"/>
              <a:t>File </a:t>
            </a:r>
            <a:r>
              <a:rPr lang="en-US" dirty="0" err="1"/>
              <a:t>orid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>
                <a:solidFill>
                  <a:srgbClr val="FF0000"/>
                </a:solidFill>
              </a:rPr>
              <a:t>face_image.pgm</a:t>
            </a:r>
            <a:r>
              <a:rPr lang="en-US" dirty="0"/>
              <a:t>");</a:t>
            </a:r>
          </a:p>
          <a:p>
            <a:r>
              <a:rPr lang="en-US" dirty="0"/>
              <a:t>Scanner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orid</a:t>
            </a:r>
            <a:r>
              <a:rPr lang="en-US" dirty="0"/>
              <a:t>);</a:t>
            </a:r>
          </a:p>
          <a:p>
            <a:r>
              <a:rPr lang="en-US" dirty="0"/>
              <a:t>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</a:t>
            </a:r>
            <a:r>
              <a:rPr lang="en-US" dirty="0" err="1">
                <a:solidFill>
                  <a:srgbClr val="008000"/>
                </a:solidFill>
              </a:rPr>
              <a:t>wide_face_image.pgm</a:t>
            </a:r>
            <a:r>
              <a:rPr lang="en-US" dirty="0"/>
              <a:t>");</a:t>
            </a:r>
          </a:p>
          <a:p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 err="1"/>
              <a:t>pw.println</a:t>
            </a:r>
            <a:r>
              <a:rPr lang="en-US" dirty="0"/>
              <a:t>("P2");		// </a:t>
            </a:r>
            <a:r>
              <a:rPr lang="en-US" dirty="0" err="1"/>
              <a:t>tipo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("150 215");	//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endParaRPr lang="en-US" dirty="0"/>
          </a:p>
          <a:p>
            <a:r>
              <a:rPr lang="en-US" dirty="0" err="1"/>
              <a:t>pw.println</a:t>
            </a:r>
            <a:r>
              <a:rPr lang="en-US" dirty="0"/>
              <a:t>("255 ");		// </a:t>
            </a:r>
            <a:r>
              <a:rPr lang="en-US" dirty="0" err="1"/>
              <a:t>intensidade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 </a:t>
            </a:r>
            <a:r>
              <a:rPr lang="en-US" dirty="0" err="1"/>
              <a:t>rd.next</a:t>
            </a:r>
            <a:r>
              <a:rPr lang="en-US" dirty="0"/>
              <a:t>();</a:t>
            </a:r>
          </a:p>
          <a:p>
            <a:r>
              <a:rPr lang="en-US" b="1" dirty="0"/>
              <a:t>while</a:t>
            </a:r>
            <a:r>
              <a:rPr lang="en-US" dirty="0"/>
              <a:t>( </a:t>
            </a:r>
            <a:r>
              <a:rPr lang="en-US" dirty="0" err="1"/>
              <a:t>rd.hasNext</a:t>
            </a:r>
            <a:r>
              <a:rPr lang="en-US" dirty="0"/>
              <a:t>() )  </a:t>
            </a:r>
          </a:p>
          <a:p>
            <a:r>
              <a:rPr lang="en-US" dirty="0"/>
              <a:t>{            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rd.next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tmp.compareTo</a:t>
            </a:r>
            <a:r>
              <a:rPr lang="en-US" dirty="0"/>
              <a:t>("255") == 0) </a:t>
            </a:r>
            <a:r>
              <a:rPr lang="en-US" b="1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a=0; a&lt;5; a++)</a:t>
            </a:r>
            <a:r>
              <a:rPr lang="en-US" dirty="0"/>
              <a:t> </a:t>
            </a:r>
            <a:r>
              <a:rPr lang="en-US" dirty="0" err="1"/>
              <a:t>pw.print</a:t>
            </a:r>
            <a:r>
              <a:rPr lang="en-US" dirty="0"/>
              <a:t> ("100 ");</a:t>
            </a:r>
          </a:p>
          <a:p>
            <a:r>
              <a:rPr lang="en-US" dirty="0"/>
              <a:t>	else  </a:t>
            </a:r>
            <a:r>
              <a:rPr lang="en-US" b="1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a=0; a&lt;5; a++)</a:t>
            </a:r>
            <a:r>
              <a:rPr lang="en-US" dirty="0"/>
              <a:t> </a:t>
            </a:r>
            <a:r>
              <a:rPr lang="en-US" dirty="0" err="1"/>
              <a:t>pw.print</a:t>
            </a:r>
            <a:r>
              <a:rPr lang="en-US" dirty="0"/>
              <a:t> ("255 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rd.close</a:t>
            </a:r>
            <a:r>
              <a:rPr lang="en-US" dirty="0"/>
              <a:t>();</a:t>
            </a:r>
          </a:p>
          <a:p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}       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1676400"/>
            <a:ext cx="3362325" cy="2066925"/>
            <a:chOff x="5562600" y="1981200"/>
            <a:chExt cx="3362325" cy="20669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809875"/>
              <a:ext cx="3362325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1981200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5: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1362" y="6167735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6: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76200"/>
            <a:ext cx="6056723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     </a:t>
            </a:r>
          </a:p>
          <a:p>
            <a:r>
              <a:rPr lang="en-US" sz="1400" b="1" dirty="0"/>
              <a:t>import</a:t>
            </a:r>
            <a:r>
              <a:rPr lang="en-US" sz="1400" dirty="0"/>
              <a:t> java.io.*;                                  </a:t>
            </a:r>
          </a:p>
          <a:p>
            <a:r>
              <a:rPr lang="en-US" sz="1400" b="1" dirty="0"/>
              <a:t>public</a:t>
            </a:r>
            <a:r>
              <a:rPr lang="en-US" sz="1400" dirty="0"/>
              <a:t> class </a:t>
            </a:r>
            <a:r>
              <a:rPr lang="en-US" sz="1400" dirty="0" err="1"/>
              <a:t>sin_cos_to_file</a:t>
            </a:r>
            <a:r>
              <a:rPr lang="en-US" sz="1400" dirty="0"/>
              <a:t> {   			// </a:t>
            </a:r>
            <a:r>
              <a:rPr lang="en-US" sz="1400" dirty="0" err="1"/>
              <a:t>Exemplo</a:t>
            </a:r>
            <a:r>
              <a:rPr lang="en-US" sz="1400" dirty="0"/>
              <a:t> 6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</a:t>
            </a:r>
            <a:r>
              <a:rPr lang="en-US" sz="1400" dirty="0"/>
              <a:t> Scanner read = </a:t>
            </a:r>
            <a:r>
              <a:rPr lang="en-US" sz="1400" b="1" dirty="0"/>
              <a:t>new</a:t>
            </a:r>
            <a:r>
              <a:rPr lang="en-US" sz="1400" dirty="0"/>
              <a:t> Scanner(System.in);</a:t>
            </a:r>
          </a:p>
          <a:p>
            <a:r>
              <a:rPr lang="en-US" sz="1400" b="1" dirty="0"/>
              <a:t>public static void</a:t>
            </a:r>
            <a:r>
              <a:rPr lang="en-US" sz="1400" dirty="0"/>
              <a:t> main (String </a:t>
            </a:r>
            <a:r>
              <a:rPr lang="en-US" sz="1400" dirty="0" err="1"/>
              <a:t>args</a:t>
            </a:r>
            <a:r>
              <a:rPr lang="en-US" sz="1400" dirty="0"/>
              <a:t>[])  </a:t>
            </a:r>
            <a:r>
              <a:rPr lang="en-US" sz="1400" b="1" dirty="0"/>
              <a:t>throws</a:t>
            </a:r>
            <a:r>
              <a:rPr lang="en-US" sz="1400" dirty="0"/>
              <a:t> </a:t>
            </a:r>
            <a:r>
              <a:rPr lang="en-US" sz="1400" dirty="0" err="1"/>
              <a:t>IOException</a:t>
            </a:r>
            <a:r>
              <a:rPr lang="en-US" sz="1400" dirty="0"/>
              <a:t>     {</a:t>
            </a:r>
          </a:p>
          <a:p>
            <a:r>
              <a:rPr lang="en-US" sz="1400" dirty="0"/>
              <a:t>  </a:t>
            </a:r>
            <a:r>
              <a:rPr lang="en-US" sz="1400" b="1" dirty="0"/>
              <a:t>double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;      </a:t>
            </a:r>
          </a:p>
          <a:p>
            <a:r>
              <a:rPr lang="en-US" sz="1400" dirty="0"/>
              <a:t>  File </a:t>
            </a:r>
            <a:r>
              <a:rPr lang="en-US" sz="1400" dirty="0" err="1"/>
              <a:t>fout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File("</a:t>
            </a:r>
            <a:r>
              <a:rPr lang="en-US" sz="1400" dirty="0" err="1">
                <a:solidFill>
                  <a:srgbClr val="008000"/>
                </a:solidFill>
              </a:rPr>
              <a:t>to_write_cos.pgm</a:t>
            </a:r>
            <a:r>
              <a:rPr lang="en-US" sz="1400" dirty="0"/>
              <a:t>");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PrintWriter</a:t>
            </a:r>
            <a:r>
              <a:rPr lang="en-US" sz="1400" dirty="0"/>
              <a:t> pw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PrintWriter</a:t>
            </a:r>
            <a:r>
              <a:rPr lang="en-US" sz="1400" dirty="0"/>
              <a:t>(</a:t>
            </a:r>
            <a:r>
              <a:rPr lang="en-US" sz="1400" dirty="0" err="1"/>
              <a:t>fout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pw.println</a:t>
            </a:r>
            <a:r>
              <a:rPr lang="en-US" sz="1400" dirty="0"/>
              <a:t>("P2");		// </a:t>
            </a:r>
            <a:r>
              <a:rPr lang="en-US" sz="1400" dirty="0" err="1"/>
              <a:t>tipo</a:t>
            </a:r>
            <a:endParaRPr lang="en-US" sz="1400" dirty="0"/>
          </a:p>
          <a:p>
            <a:r>
              <a:rPr lang="en-US" sz="1400" dirty="0" err="1"/>
              <a:t>pw.println</a:t>
            </a:r>
            <a:r>
              <a:rPr lang="en-US" sz="1400" dirty="0"/>
              <a:t>("1256 314");		// </a:t>
            </a:r>
            <a:r>
              <a:rPr lang="en-US" sz="1400" dirty="0" err="1"/>
              <a:t>largura</a:t>
            </a:r>
            <a:r>
              <a:rPr lang="en-US" sz="1400" dirty="0"/>
              <a:t>, </a:t>
            </a:r>
            <a:r>
              <a:rPr lang="en-US" sz="1400" dirty="0" err="1"/>
              <a:t>altura</a:t>
            </a:r>
            <a:endParaRPr lang="en-US" sz="1400" dirty="0"/>
          </a:p>
          <a:p>
            <a:r>
              <a:rPr lang="en-US" sz="1400" dirty="0" err="1"/>
              <a:t>pw.println</a:t>
            </a:r>
            <a:r>
              <a:rPr lang="en-US" sz="1400" dirty="0"/>
              <a:t>("255 ");		// </a:t>
            </a:r>
            <a:r>
              <a:rPr lang="en-US" sz="1400" dirty="0" err="1"/>
              <a:t>intensidade</a:t>
            </a:r>
            <a:r>
              <a:rPr lang="en-US" sz="1400" dirty="0"/>
              <a:t> </a:t>
            </a:r>
            <a:r>
              <a:rPr lang="en-US" sz="1400" dirty="0" err="1"/>
              <a:t>máxima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 = 628; j&gt;=0; j--)  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-314; </a:t>
            </a:r>
            <a:r>
              <a:rPr lang="en-US" sz="1400" dirty="0" err="1"/>
              <a:t>i</a:t>
            </a:r>
            <a:r>
              <a:rPr lang="en-US" sz="1400" dirty="0"/>
              <a:t>&lt;314;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  <a:r>
              <a:rPr lang="en-US" sz="1400" dirty="0" err="1"/>
              <a:t>si</a:t>
            </a:r>
            <a:r>
              <a:rPr lang="en-US" sz="1400" dirty="0"/>
              <a:t> = </a:t>
            </a:r>
            <a:r>
              <a:rPr lang="en-US" sz="1400" dirty="0" err="1"/>
              <a:t>Math.cos</a:t>
            </a:r>
            <a:r>
              <a:rPr lang="en-US" sz="1400" dirty="0"/>
              <a:t>((</a:t>
            </a:r>
            <a:r>
              <a:rPr lang="en-US" sz="1400" b="1" dirty="0"/>
              <a:t>double</a:t>
            </a:r>
            <a:r>
              <a:rPr lang="en-US" sz="1400" dirty="0"/>
              <a:t>)i%314/20); </a:t>
            </a:r>
          </a:p>
          <a:p>
            <a:r>
              <a:rPr lang="en-US" sz="1400" dirty="0"/>
              <a:t>                 </a:t>
            </a:r>
            <a:r>
              <a:rPr lang="en-US" sz="1400" b="1" dirty="0"/>
              <a:t>if</a:t>
            </a:r>
            <a:r>
              <a:rPr lang="en-US" sz="1400" dirty="0"/>
              <a:t>(((</a:t>
            </a:r>
            <a:r>
              <a:rPr lang="en-US" sz="1400" b="1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si</a:t>
            </a:r>
            <a:r>
              <a:rPr lang="en-US" sz="1400" dirty="0"/>
              <a:t>*200+300) &gt; j-3)&amp;&amp;((</a:t>
            </a:r>
            <a:r>
              <a:rPr lang="en-US" sz="1400" b="1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si</a:t>
            </a:r>
            <a:r>
              <a:rPr lang="en-US" sz="1400" dirty="0"/>
              <a:t>*200+300) &lt; j+3)) </a:t>
            </a:r>
            <a:r>
              <a:rPr lang="en-US" sz="1400" dirty="0" err="1"/>
              <a:t>pw.print</a:t>
            </a:r>
            <a:r>
              <a:rPr lang="en-US" sz="1400" dirty="0"/>
              <a:t>("255 ");</a:t>
            </a:r>
          </a:p>
          <a:p>
            <a:r>
              <a:rPr lang="en-US" sz="1400" dirty="0"/>
              <a:t>                 </a:t>
            </a:r>
            <a:r>
              <a:rPr lang="en-US" sz="1400" b="1" dirty="0"/>
              <a:t>else</a:t>
            </a:r>
            <a:r>
              <a:rPr lang="en-US" sz="1400" dirty="0"/>
              <a:t> </a:t>
            </a:r>
            <a:r>
              <a:rPr lang="en-US" sz="1400" dirty="0" err="1"/>
              <a:t>pw.print</a:t>
            </a:r>
            <a:r>
              <a:rPr lang="en-US" sz="1400" dirty="0"/>
              <a:t>("55 ");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 err="1"/>
              <a:t>pw.close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       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4212381"/>
            <a:ext cx="7809411" cy="2493219"/>
            <a:chOff x="990600" y="4212381"/>
            <a:chExt cx="7809411" cy="2493219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791478"/>
              <a:ext cx="7115175" cy="1914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212381"/>
              <a:ext cx="875211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76800" y="3733800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7585112">
            <a:off x="-28639" y="914400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7: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1"/>
            <a:ext cx="45320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0"/>
            <a:ext cx="6794745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     </a:t>
            </a:r>
          </a:p>
          <a:p>
            <a:r>
              <a:rPr lang="en-US" sz="1600" b="1" dirty="0"/>
              <a:t>import</a:t>
            </a:r>
            <a:r>
              <a:rPr lang="en-US" sz="1600" dirty="0"/>
              <a:t> java.io.*;                                  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sin_cos_to_file</a:t>
            </a:r>
            <a:r>
              <a:rPr lang="en-US" sz="1600" dirty="0"/>
              <a:t> {   		// </a:t>
            </a:r>
            <a:r>
              <a:rPr lang="en-US" sz="1600" dirty="0" err="1"/>
              <a:t>Exemplo</a:t>
            </a:r>
            <a:r>
              <a:rPr lang="en-US" sz="1600" dirty="0"/>
              <a:t> 7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</a:t>
            </a:r>
            <a:r>
              <a:rPr lang="en-US" sz="1600" dirty="0"/>
              <a:t> Scanner read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</a:t>
            </a:r>
            <a:r>
              <a:rPr lang="en-US" sz="1600" b="1" dirty="0"/>
              <a:t>throws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     {</a:t>
            </a:r>
          </a:p>
          <a:p>
            <a:r>
              <a:rPr lang="en-US" sz="1600" dirty="0"/>
              <a:t>  </a:t>
            </a:r>
            <a:r>
              <a:rPr lang="en-US" sz="1600" b="1" dirty="0"/>
              <a:t>double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;    </a:t>
            </a:r>
          </a:p>
          <a:p>
            <a:r>
              <a:rPr lang="en-US" sz="1600" dirty="0"/>
              <a:t>  File </a:t>
            </a:r>
            <a:r>
              <a:rPr lang="en-US" sz="1600" dirty="0" err="1"/>
              <a:t>fout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File("</a:t>
            </a:r>
            <a:r>
              <a:rPr lang="en-US" sz="1600" dirty="0" err="1">
                <a:solidFill>
                  <a:srgbClr val="008000"/>
                </a:solidFill>
              </a:rPr>
              <a:t>to_write_cos.pgm</a:t>
            </a:r>
            <a:r>
              <a:rPr lang="en-US" sz="1600" dirty="0"/>
              <a:t>");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PrintWriter</a:t>
            </a:r>
            <a:r>
              <a:rPr lang="en-US" sz="1600" dirty="0"/>
              <a:t> pw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pw.println</a:t>
            </a:r>
            <a:r>
              <a:rPr lang="en-US" sz="1600" dirty="0"/>
              <a:t>("P2");		// </a:t>
            </a:r>
            <a:r>
              <a:rPr lang="en-US" sz="1600" dirty="0" err="1"/>
              <a:t>tipo</a:t>
            </a:r>
            <a:endParaRPr lang="en-US" sz="1600" dirty="0"/>
          </a:p>
          <a:p>
            <a:r>
              <a:rPr lang="en-US" sz="1600" dirty="0" err="1"/>
              <a:t>pw.println</a:t>
            </a:r>
            <a:r>
              <a:rPr lang="en-US" sz="1600" dirty="0"/>
              <a:t>("1256 314");	// </a:t>
            </a:r>
            <a:r>
              <a:rPr lang="en-US" sz="1600" dirty="0" err="1"/>
              <a:t>largura</a:t>
            </a:r>
            <a:r>
              <a:rPr lang="en-US" sz="1600" dirty="0"/>
              <a:t>, </a:t>
            </a:r>
            <a:r>
              <a:rPr lang="en-US" sz="1600" dirty="0" err="1"/>
              <a:t>altura</a:t>
            </a:r>
            <a:endParaRPr lang="en-US" sz="1600" dirty="0"/>
          </a:p>
          <a:p>
            <a:r>
              <a:rPr lang="en-US" sz="1600" dirty="0" err="1"/>
              <a:t>pw.println</a:t>
            </a:r>
            <a:r>
              <a:rPr lang="en-US" sz="1600" dirty="0"/>
              <a:t>("255 ");		// </a:t>
            </a:r>
            <a:r>
              <a:rPr lang="en-US" sz="1600" dirty="0" err="1"/>
              <a:t>intensidade</a:t>
            </a:r>
            <a:r>
              <a:rPr lang="en-US" sz="1600" dirty="0"/>
              <a:t> </a:t>
            </a:r>
            <a:r>
              <a:rPr lang="en-US" sz="1600" dirty="0" err="1"/>
              <a:t>máxima</a:t>
            </a:r>
            <a:endParaRPr lang="en-US" sz="1600" dirty="0"/>
          </a:p>
          <a:p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j = 628; j&gt;=0; j--)  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-314; </a:t>
            </a:r>
            <a:r>
              <a:rPr lang="en-US" sz="1600" dirty="0" err="1"/>
              <a:t>i</a:t>
            </a:r>
            <a:r>
              <a:rPr lang="en-US" sz="1600" dirty="0"/>
              <a:t>&lt;314;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r>
              <a:rPr lang="en-US" sz="1600" dirty="0" err="1"/>
              <a:t>si</a:t>
            </a:r>
            <a:r>
              <a:rPr lang="en-US" sz="1600" dirty="0"/>
              <a:t> = </a:t>
            </a:r>
            <a:r>
              <a:rPr lang="en-US" sz="1600" dirty="0" err="1"/>
              <a:t>Math.sin</a:t>
            </a:r>
            <a:r>
              <a:rPr lang="en-US" sz="1600" dirty="0"/>
              <a:t>((</a:t>
            </a:r>
            <a:r>
              <a:rPr lang="en-US" sz="1600" b="1" dirty="0"/>
              <a:t>double</a:t>
            </a:r>
            <a:r>
              <a:rPr lang="en-US" sz="1600" dirty="0"/>
              <a:t>)i%314/20); </a:t>
            </a:r>
          </a:p>
          <a:p>
            <a:r>
              <a:rPr lang="en-US" sz="1600" dirty="0"/>
              <a:t>                 </a:t>
            </a:r>
            <a:r>
              <a:rPr lang="en-US" sz="1600" b="1" dirty="0"/>
              <a:t>if</a:t>
            </a:r>
            <a:r>
              <a:rPr lang="en-US" sz="1600" dirty="0"/>
              <a:t>(((</a:t>
            </a:r>
            <a:r>
              <a:rPr lang="en-US" sz="1600" b="1" dirty="0" err="1"/>
              <a:t>int</a:t>
            </a:r>
            <a:r>
              <a:rPr lang="en-US" sz="1600" dirty="0"/>
              <a:t>)(</a:t>
            </a:r>
            <a:r>
              <a:rPr lang="en-US" sz="1600" dirty="0" err="1"/>
              <a:t>si</a:t>
            </a:r>
            <a:r>
              <a:rPr lang="en-US" sz="1600" dirty="0"/>
              <a:t>*200+300) &gt; j-3)&amp;&amp;((</a:t>
            </a:r>
            <a:r>
              <a:rPr lang="en-US" sz="1600" b="1" dirty="0" err="1"/>
              <a:t>int</a:t>
            </a:r>
            <a:r>
              <a:rPr lang="en-US" sz="1600" dirty="0"/>
              <a:t>)(</a:t>
            </a:r>
            <a:r>
              <a:rPr lang="en-US" sz="1600" dirty="0" err="1"/>
              <a:t>si</a:t>
            </a:r>
            <a:r>
              <a:rPr lang="en-US" sz="1600" dirty="0"/>
              <a:t>*200+300) &lt; j+3)) </a:t>
            </a:r>
            <a:r>
              <a:rPr lang="en-US" sz="1600" dirty="0" err="1"/>
              <a:t>pw.print</a:t>
            </a:r>
            <a:r>
              <a:rPr lang="en-US" sz="1600" dirty="0"/>
              <a:t>("</a:t>
            </a:r>
            <a:r>
              <a:rPr lang="en-US" sz="1600" dirty="0">
                <a:solidFill>
                  <a:srgbClr val="FF0066"/>
                </a:solidFill>
              </a:rPr>
              <a:t>55 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         </a:t>
            </a:r>
            <a:r>
              <a:rPr lang="en-US" sz="1600" b="1" dirty="0"/>
              <a:t>else</a:t>
            </a:r>
            <a:r>
              <a:rPr lang="en-US" sz="1600" dirty="0"/>
              <a:t> </a:t>
            </a:r>
            <a:r>
              <a:rPr lang="en-US" sz="1600" dirty="0" err="1"/>
              <a:t>pw.print</a:t>
            </a:r>
            <a:r>
              <a:rPr lang="en-US" sz="1600" dirty="0"/>
              <a:t>("</a:t>
            </a:r>
            <a:r>
              <a:rPr lang="en-US" sz="1600" dirty="0">
                <a:solidFill>
                  <a:srgbClr val="FF0066"/>
                </a:solidFill>
              </a:rPr>
              <a:t>255 </a:t>
            </a:r>
            <a:r>
              <a:rPr lang="en-US" sz="1600" dirty="0"/>
              <a:t>");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err="1"/>
              <a:t>pw.close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}      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-28639" y="4867870"/>
            <a:ext cx="1119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4724400"/>
            <a:ext cx="4505132" cy="2133599"/>
            <a:chOff x="4572000" y="4724400"/>
            <a:chExt cx="4505132" cy="2133599"/>
          </a:xfrm>
        </p:grpSpPr>
        <p:sp>
          <p:nvSpPr>
            <p:cNvPr id="9" name="Rectangle 8"/>
            <p:cNvSpPr/>
            <p:nvPr/>
          </p:nvSpPr>
          <p:spPr>
            <a:xfrm>
              <a:off x="4578190" y="4876800"/>
              <a:ext cx="10021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sin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572000" y="4724400"/>
              <a:ext cx="4505132" cy="2133599"/>
              <a:chOff x="4572000" y="4724400"/>
              <a:chExt cx="4505132" cy="2133599"/>
            </a:xfrm>
          </p:grpSpPr>
          <p:pic>
            <p:nvPicPr>
              <p:cNvPr id="1229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5638800"/>
                <a:ext cx="4505132" cy="1219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240" y="4724400"/>
                <a:ext cx="875211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8752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4162" y="4338935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04801"/>
            <a:ext cx="5257800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import</a:t>
            </a:r>
            <a:r>
              <a:rPr lang="en-US" sz="1200" dirty="0"/>
              <a:t> </a:t>
            </a:r>
            <a:r>
              <a:rPr lang="en-US" sz="1200" dirty="0" err="1"/>
              <a:t>java.util</a:t>
            </a:r>
            <a:r>
              <a:rPr lang="en-US" sz="1200" dirty="0"/>
              <a:t>.*;     </a:t>
            </a:r>
            <a:r>
              <a:rPr lang="en-US" sz="1200" b="1" dirty="0"/>
              <a:t>import</a:t>
            </a:r>
            <a:r>
              <a:rPr lang="en-US" sz="1200" dirty="0"/>
              <a:t> java.io.*;                                  </a:t>
            </a:r>
          </a:p>
          <a:p>
            <a:r>
              <a:rPr lang="en-US" sz="1200" b="1" dirty="0"/>
              <a:t>public class</a:t>
            </a:r>
            <a:r>
              <a:rPr lang="en-US" sz="1200" dirty="0"/>
              <a:t> Rotate {   		// </a:t>
            </a:r>
            <a:r>
              <a:rPr lang="en-US" sz="1200" dirty="0" err="1"/>
              <a:t>Exemplo</a:t>
            </a:r>
            <a:r>
              <a:rPr lang="en-US" sz="1200" dirty="0"/>
              <a:t> 8</a:t>
            </a:r>
          </a:p>
          <a:p>
            <a:r>
              <a:rPr lang="en-US" sz="1200" dirty="0"/>
              <a:t>  </a:t>
            </a:r>
            <a:r>
              <a:rPr lang="en-US" sz="1200" b="1" dirty="0"/>
              <a:t>static</a:t>
            </a:r>
            <a:r>
              <a:rPr lang="en-US" sz="1200" dirty="0"/>
              <a:t> Scanner read = </a:t>
            </a:r>
            <a:r>
              <a:rPr lang="en-US" sz="1200" b="1" dirty="0"/>
              <a:t>new</a:t>
            </a:r>
            <a:r>
              <a:rPr lang="en-US" sz="1200" dirty="0"/>
              <a:t> Scanner(System.in);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largura</a:t>
            </a:r>
            <a:r>
              <a:rPr lang="en-US" sz="1200" dirty="0"/>
              <a:t> = 1256, </a:t>
            </a:r>
            <a:r>
              <a:rPr lang="en-US" sz="1200" dirty="0" err="1"/>
              <a:t>altura</a:t>
            </a:r>
            <a:r>
              <a:rPr lang="en-US" sz="1200" dirty="0"/>
              <a:t> = 314;</a:t>
            </a:r>
          </a:p>
          <a:p>
            <a:r>
              <a:rPr lang="en-US" sz="1200" b="1" dirty="0"/>
              <a:t>public static void</a:t>
            </a:r>
            <a:r>
              <a:rPr lang="en-US" sz="1200" dirty="0"/>
              <a:t> main (String </a:t>
            </a:r>
            <a:r>
              <a:rPr lang="en-US" sz="1200" dirty="0" err="1"/>
              <a:t>args</a:t>
            </a:r>
            <a:r>
              <a:rPr lang="en-US" sz="1200" dirty="0"/>
              <a:t>[])  </a:t>
            </a:r>
            <a:r>
              <a:rPr lang="en-US" sz="1200" b="1" dirty="0"/>
              <a:t>throws</a:t>
            </a:r>
            <a:r>
              <a:rPr lang="en-US" sz="1200" dirty="0"/>
              <a:t> </a:t>
            </a:r>
            <a:r>
              <a:rPr lang="en-US" sz="1200" dirty="0" err="1"/>
              <a:t>IOException</a:t>
            </a:r>
            <a:r>
              <a:rPr lang="en-US" sz="1200" dirty="0"/>
              <a:t>     {</a:t>
            </a:r>
          </a:p>
          <a:p>
            <a:r>
              <a:rPr lang="en-US" sz="1200" dirty="0"/>
              <a:t>  </a:t>
            </a:r>
            <a:r>
              <a:rPr lang="en-US" sz="1200" dirty="0" err="1">
                <a:solidFill>
                  <a:srgbClr val="FF0066"/>
                </a:solidFill>
              </a:rPr>
              <a:t>cos_image</a:t>
            </a:r>
            <a:r>
              <a:rPr lang="en-US" sz="1200" dirty="0">
                <a:solidFill>
                  <a:srgbClr val="FF0066"/>
                </a:solidFill>
              </a:rPr>
              <a:t>()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System.out.print</a:t>
            </a:r>
            <a:r>
              <a:rPr lang="en-US" sz="1200" dirty="0"/>
              <a:t>("</a:t>
            </a:r>
            <a:r>
              <a:rPr lang="en-US" sz="1200" dirty="0" err="1"/>
              <a:t>Limiar</a:t>
            </a:r>
            <a:r>
              <a:rPr lang="en-US" sz="1200" dirty="0"/>
              <a:t> (0 - 255)? ");      // </a:t>
            </a:r>
            <a:r>
              <a:rPr lang="en-US" sz="1200" dirty="0" err="1"/>
              <a:t>tentar</a:t>
            </a:r>
            <a:r>
              <a:rPr lang="en-US" sz="1200" dirty="0"/>
              <a:t> 150.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threshold(</a:t>
            </a:r>
            <a:r>
              <a:rPr lang="en-US" sz="1200" dirty="0" err="1">
                <a:solidFill>
                  <a:srgbClr val="008000"/>
                </a:solidFill>
              </a:rPr>
              <a:t>read.nextInt</a:t>
            </a:r>
            <a:r>
              <a:rPr lang="en-US" sz="1200" dirty="0">
                <a:solidFill>
                  <a:srgbClr val="008000"/>
                </a:solidFill>
              </a:rPr>
              <a:t>())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002060"/>
                </a:solidFill>
              </a:rPr>
              <a:t>rotate()</a:t>
            </a:r>
            <a:r>
              <a:rPr lang="en-US" sz="1200" dirty="0"/>
              <a:t>;</a:t>
            </a:r>
          </a:p>
          <a:p>
            <a:r>
              <a:rPr lang="en-US" sz="1200" dirty="0"/>
              <a:t>}  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public static void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cos_image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throws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IOException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{  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File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fout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File("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cos.pgm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");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PrintWriter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pw =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PrintWriter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fout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pw.println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("P2");		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pw.printf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("%s %s\n",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largura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altura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);	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pw.println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("255 ");		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j = 628; j&gt;=0; j--)  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= -314;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&lt;314;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++) {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Math.cos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((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)i%314/20); 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           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if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(((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)(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*200+300) &gt; j-3)&amp;&amp;((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)(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*200+300) &lt; j+3))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pw.print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("255 ");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           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else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pw.print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("55 ");    }</a:t>
            </a:r>
          </a:p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pw.close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();			}</a:t>
            </a:r>
            <a:r>
              <a:rPr lang="en-US" sz="1200" dirty="0"/>
              <a:t>   </a:t>
            </a:r>
          </a:p>
          <a:p>
            <a:r>
              <a:rPr lang="en-US" sz="1200" b="1" dirty="0">
                <a:solidFill>
                  <a:srgbClr val="FF0066"/>
                </a:solidFill>
              </a:rPr>
              <a:t>public static void</a:t>
            </a:r>
            <a:r>
              <a:rPr lang="en-US" sz="1200" dirty="0">
                <a:solidFill>
                  <a:srgbClr val="FF0066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threshold</a:t>
            </a:r>
            <a:r>
              <a:rPr lang="en-US" sz="1200" dirty="0">
                <a:solidFill>
                  <a:srgbClr val="FF0066"/>
                </a:solidFill>
              </a:rPr>
              <a:t>(</a:t>
            </a:r>
            <a:r>
              <a:rPr lang="en-US" sz="1200" b="1" dirty="0" err="1">
                <a:solidFill>
                  <a:srgbClr val="FF0066"/>
                </a:solidFill>
              </a:rPr>
              <a:t>int</a:t>
            </a:r>
            <a:r>
              <a:rPr lang="en-US" sz="1200" dirty="0">
                <a:solidFill>
                  <a:srgbClr val="FF0066"/>
                </a:solidFill>
              </a:rPr>
              <a:t> </a:t>
            </a:r>
            <a:r>
              <a:rPr lang="en-US" sz="1200" dirty="0" err="1">
                <a:solidFill>
                  <a:srgbClr val="FF0066"/>
                </a:solidFill>
              </a:rPr>
              <a:t>thr</a:t>
            </a:r>
            <a:r>
              <a:rPr lang="en-US" sz="1200" dirty="0">
                <a:solidFill>
                  <a:srgbClr val="FF0066"/>
                </a:solidFill>
              </a:rPr>
              <a:t>) </a:t>
            </a:r>
            <a:r>
              <a:rPr lang="en-US" sz="1200" b="1" dirty="0">
                <a:solidFill>
                  <a:srgbClr val="FF0066"/>
                </a:solidFill>
              </a:rPr>
              <a:t>throws</a:t>
            </a:r>
            <a:r>
              <a:rPr lang="en-US" sz="1200" dirty="0">
                <a:solidFill>
                  <a:srgbClr val="FF0066"/>
                </a:solidFill>
              </a:rPr>
              <a:t> </a:t>
            </a:r>
            <a:r>
              <a:rPr lang="en-US" sz="1200" dirty="0" err="1">
                <a:solidFill>
                  <a:srgbClr val="FF0066"/>
                </a:solidFill>
              </a:rPr>
              <a:t>IOException</a:t>
            </a:r>
            <a:r>
              <a:rPr lang="en-US" sz="1200" dirty="0">
                <a:solidFill>
                  <a:srgbClr val="FF0066"/>
                </a:solidFill>
              </a:rPr>
              <a:t> {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int</a:t>
            </a:r>
            <a:r>
              <a:rPr lang="en-US" sz="1200" dirty="0">
                <a:solidFill>
                  <a:srgbClr val="FF0066"/>
                </a:solidFill>
              </a:rPr>
              <a:t> </a:t>
            </a:r>
            <a:r>
              <a:rPr lang="en-US" sz="1200" dirty="0" err="1">
                <a:solidFill>
                  <a:srgbClr val="FF0066"/>
                </a:solidFill>
              </a:rPr>
              <a:t>tmp</a:t>
            </a:r>
            <a:r>
              <a:rPr lang="en-US" sz="1200" dirty="0">
                <a:solidFill>
                  <a:srgbClr val="FF0066"/>
                </a:solidFill>
              </a:rPr>
              <a:t>;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 File </a:t>
            </a:r>
            <a:r>
              <a:rPr lang="en-US" sz="1200" dirty="0" err="1">
                <a:solidFill>
                  <a:srgbClr val="FF0066"/>
                </a:solidFill>
              </a:rPr>
              <a:t>orid</a:t>
            </a:r>
            <a:r>
              <a:rPr lang="en-US" sz="1200" dirty="0">
                <a:solidFill>
                  <a:srgbClr val="FF0066"/>
                </a:solidFill>
              </a:rPr>
              <a:t> = </a:t>
            </a:r>
            <a:r>
              <a:rPr lang="en-US" sz="1200" b="1" dirty="0">
                <a:solidFill>
                  <a:srgbClr val="FF0066"/>
                </a:solidFill>
              </a:rPr>
              <a:t>new</a:t>
            </a:r>
            <a:r>
              <a:rPr lang="en-US" sz="1200" dirty="0">
                <a:solidFill>
                  <a:srgbClr val="FF0066"/>
                </a:solidFill>
              </a:rPr>
              <a:t> File("</a:t>
            </a:r>
            <a:r>
              <a:rPr lang="en-US" sz="1200" dirty="0" err="1">
                <a:solidFill>
                  <a:srgbClr val="FF0066"/>
                </a:solidFill>
              </a:rPr>
              <a:t>cos.pgm</a:t>
            </a:r>
            <a:r>
              <a:rPr lang="en-US" sz="1200" dirty="0">
                <a:solidFill>
                  <a:srgbClr val="FF0066"/>
                </a:solidFill>
              </a:rPr>
              <a:t>");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 Scanner </a:t>
            </a:r>
            <a:r>
              <a:rPr lang="en-US" sz="1200" dirty="0" err="1">
                <a:solidFill>
                  <a:srgbClr val="FF0066"/>
                </a:solidFill>
              </a:rPr>
              <a:t>rd</a:t>
            </a:r>
            <a:r>
              <a:rPr lang="en-US" sz="1200" dirty="0">
                <a:solidFill>
                  <a:srgbClr val="FF0066"/>
                </a:solidFill>
              </a:rPr>
              <a:t> = </a:t>
            </a:r>
            <a:r>
              <a:rPr lang="en-US" sz="1200" b="1" dirty="0">
                <a:solidFill>
                  <a:srgbClr val="FF0066"/>
                </a:solidFill>
              </a:rPr>
              <a:t>new</a:t>
            </a:r>
            <a:r>
              <a:rPr lang="en-US" sz="1200" dirty="0">
                <a:solidFill>
                  <a:srgbClr val="FF0066"/>
                </a:solidFill>
              </a:rPr>
              <a:t> Scanner(</a:t>
            </a:r>
            <a:r>
              <a:rPr lang="en-US" sz="1200" dirty="0" err="1">
                <a:solidFill>
                  <a:srgbClr val="FF0066"/>
                </a:solidFill>
              </a:rPr>
              <a:t>orid</a:t>
            </a:r>
            <a:r>
              <a:rPr lang="en-US" sz="1200" dirty="0">
                <a:solidFill>
                  <a:srgbClr val="FF0066"/>
                </a:solidFill>
              </a:rPr>
              <a:t>);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 File </a:t>
            </a:r>
            <a:r>
              <a:rPr lang="en-US" sz="1200" dirty="0" err="1">
                <a:solidFill>
                  <a:srgbClr val="FF0066"/>
                </a:solidFill>
              </a:rPr>
              <a:t>fout</a:t>
            </a:r>
            <a:r>
              <a:rPr lang="en-US" sz="1200" dirty="0">
                <a:solidFill>
                  <a:srgbClr val="FF0066"/>
                </a:solidFill>
              </a:rPr>
              <a:t> = </a:t>
            </a:r>
            <a:r>
              <a:rPr lang="en-US" sz="1200" b="1" dirty="0">
                <a:solidFill>
                  <a:srgbClr val="FF0066"/>
                </a:solidFill>
              </a:rPr>
              <a:t>new</a:t>
            </a:r>
            <a:r>
              <a:rPr lang="en-US" sz="1200" dirty="0">
                <a:solidFill>
                  <a:srgbClr val="FF0066"/>
                </a:solidFill>
              </a:rPr>
              <a:t> File("</a:t>
            </a:r>
            <a:r>
              <a:rPr lang="en-US" sz="1400" dirty="0" err="1">
                <a:solidFill>
                  <a:srgbClr val="FF0066"/>
                </a:solidFill>
              </a:rPr>
              <a:t>threshold_cos.pgm</a:t>
            </a:r>
            <a:r>
              <a:rPr lang="en-US" sz="1200" dirty="0">
                <a:solidFill>
                  <a:srgbClr val="FF0066"/>
                </a:solidFill>
              </a:rPr>
              <a:t>");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 </a:t>
            </a:r>
            <a:r>
              <a:rPr lang="en-US" sz="1200" dirty="0" err="1">
                <a:solidFill>
                  <a:srgbClr val="FF0066"/>
                </a:solidFill>
              </a:rPr>
              <a:t>PrintWriter</a:t>
            </a:r>
            <a:r>
              <a:rPr lang="en-US" sz="1200" dirty="0">
                <a:solidFill>
                  <a:srgbClr val="FF0066"/>
                </a:solidFill>
              </a:rPr>
              <a:t> pw = </a:t>
            </a:r>
            <a:r>
              <a:rPr lang="en-US" sz="1200" b="1" dirty="0">
                <a:solidFill>
                  <a:srgbClr val="FF0066"/>
                </a:solidFill>
              </a:rPr>
              <a:t>new</a:t>
            </a:r>
            <a:r>
              <a:rPr lang="en-US" sz="1200" dirty="0">
                <a:solidFill>
                  <a:srgbClr val="FF0066"/>
                </a:solidFill>
              </a:rPr>
              <a:t> </a:t>
            </a:r>
            <a:r>
              <a:rPr lang="en-US" sz="1200" dirty="0" err="1">
                <a:solidFill>
                  <a:srgbClr val="FF0066"/>
                </a:solidFill>
              </a:rPr>
              <a:t>PrintWriter</a:t>
            </a:r>
            <a:r>
              <a:rPr lang="en-US" sz="1200" dirty="0">
                <a:solidFill>
                  <a:srgbClr val="FF0066"/>
                </a:solidFill>
              </a:rPr>
              <a:t>(</a:t>
            </a:r>
            <a:r>
              <a:rPr lang="en-US" sz="1200" dirty="0" err="1">
                <a:solidFill>
                  <a:srgbClr val="FF0066"/>
                </a:solidFill>
              </a:rPr>
              <a:t>fout</a:t>
            </a:r>
            <a:r>
              <a:rPr lang="en-US" sz="1200" dirty="0">
                <a:solidFill>
                  <a:srgbClr val="FF0066"/>
                </a:solidFill>
              </a:rPr>
              <a:t>);</a:t>
            </a:r>
          </a:p>
          <a:p>
            <a:r>
              <a:rPr lang="en-US" sz="1200" dirty="0" err="1">
                <a:solidFill>
                  <a:srgbClr val="FF0066"/>
                </a:solidFill>
              </a:rPr>
              <a:t>pw.println</a:t>
            </a:r>
            <a:r>
              <a:rPr lang="en-US" sz="1200" dirty="0">
                <a:solidFill>
                  <a:srgbClr val="FF0066"/>
                </a:solidFill>
              </a:rPr>
              <a:t>("P2");		</a:t>
            </a:r>
          </a:p>
          <a:p>
            <a:r>
              <a:rPr lang="en-US" sz="1200" dirty="0" err="1">
                <a:solidFill>
                  <a:srgbClr val="FF0066"/>
                </a:solidFill>
              </a:rPr>
              <a:t>pw.printf</a:t>
            </a:r>
            <a:r>
              <a:rPr lang="en-US" sz="1200" dirty="0">
                <a:solidFill>
                  <a:srgbClr val="FF0066"/>
                </a:solidFill>
              </a:rPr>
              <a:t>("%s %s\n",</a:t>
            </a:r>
            <a:r>
              <a:rPr lang="en-US" sz="1200" dirty="0" err="1">
                <a:solidFill>
                  <a:srgbClr val="FF0066"/>
                </a:solidFill>
              </a:rPr>
              <a:t>largura</a:t>
            </a:r>
            <a:r>
              <a:rPr lang="en-US" sz="1200" dirty="0">
                <a:solidFill>
                  <a:srgbClr val="FF0066"/>
                </a:solidFill>
              </a:rPr>
              <a:t>, </a:t>
            </a:r>
            <a:r>
              <a:rPr lang="en-US" sz="1200" dirty="0" err="1">
                <a:solidFill>
                  <a:srgbClr val="FF0066"/>
                </a:solidFill>
              </a:rPr>
              <a:t>altura</a:t>
            </a:r>
            <a:r>
              <a:rPr lang="en-US" sz="1200" dirty="0">
                <a:solidFill>
                  <a:srgbClr val="FF0066"/>
                </a:solidFill>
              </a:rPr>
              <a:t>);</a:t>
            </a:r>
          </a:p>
          <a:p>
            <a:r>
              <a:rPr lang="en-US" sz="1200" dirty="0" err="1">
                <a:solidFill>
                  <a:srgbClr val="FF0066"/>
                </a:solidFill>
              </a:rPr>
              <a:t>pw.println</a:t>
            </a:r>
            <a:r>
              <a:rPr lang="en-US" sz="1200" dirty="0">
                <a:solidFill>
                  <a:srgbClr val="FF0066"/>
                </a:solidFill>
              </a:rPr>
              <a:t>("255 ");		</a:t>
            </a:r>
          </a:p>
          <a:p>
            <a:r>
              <a:rPr lang="en-US" sz="1200" dirty="0" err="1">
                <a:solidFill>
                  <a:srgbClr val="FF0066"/>
                </a:solidFill>
              </a:rPr>
              <a:t>rd.next</a:t>
            </a:r>
            <a:r>
              <a:rPr lang="en-US" sz="1200" dirty="0">
                <a:solidFill>
                  <a:srgbClr val="FF0066"/>
                </a:solidFill>
              </a:rPr>
              <a:t>(); </a:t>
            </a:r>
            <a:r>
              <a:rPr lang="en-US" sz="1200" dirty="0" err="1">
                <a:solidFill>
                  <a:srgbClr val="FF0066"/>
                </a:solidFill>
              </a:rPr>
              <a:t>rd.next</a:t>
            </a:r>
            <a:r>
              <a:rPr lang="en-US" sz="1200" dirty="0">
                <a:solidFill>
                  <a:srgbClr val="FF0066"/>
                </a:solidFill>
              </a:rPr>
              <a:t>(); </a:t>
            </a:r>
            <a:r>
              <a:rPr lang="en-US" sz="1200" dirty="0" err="1">
                <a:solidFill>
                  <a:srgbClr val="FF0066"/>
                </a:solidFill>
              </a:rPr>
              <a:t>rd.next</a:t>
            </a:r>
            <a:r>
              <a:rPr lang="en-US" sz="1200" dirty="0">
                <a:solidFill>
                  <a:srgbClr val="FF0066"/>
                </a:solidFill>
              </a:rPr>
              <a:t>(); </a:t>
            </a:r>
            <a:r>
              <a:rPr lang="en-US" sz="1200" dirty="0" err="1">
                <a:solidFill>
                  <a:srgbClr val="FF0066"/>
                </a:solidFill>
              </a:rPr>
              <a:t>rd.next</a:t>
            </a:r>
            <a:r>
              <a:rPr lang="en-US" sz="1200" dirty="0">
                <a:solidFill>
                  <a:srgbClr val="FF0066"/>
                </a:solidFill>
              </a:rPr>
              <a:t>(); // </a:t>
            </a:r>
            <a:r>
              <a:rPr lang="en-US" sz="1200" dirty="0" err="1">
                <a:solidFill>
                  <a:srgbClr val="FF0066"/>
                </a:solidFill>
              </a:rPr>
              <a:t>para</a:t>
            </a:r>
            <a:r>
              <a:rPr lang="en-US" sz="1200" dirty="0">
                <a:solidFill>
                  <a:srgbClr val="FF0066"/>
                </a:solidFill>
              </a:rPr>
              <a:t> P2, 30, 43, 255</a:t>
            </a:r>
          </a:p>
          <a:p>
            <a:r>
              <a:rPr lang="en-US" sz="1200" b="1" dirty="0">
                <a:solidFill>
                  <a:srgbClr val="FF0066"/>
                </a:solidFill>
              </a:rPr>
              <a:t>while</a:t>
            </a:r>
            <a:r>
              <a:rPr lang="en-US" sz="1200" dirty="0">
                <a:solidFill>
                  <a:srgbClr val="FF0066"/>
                </a:solidFill>
              </a:rPr>
              <a:t>( </a:t>
            </a:r>
            <a:r>
              <a:rPr lang="en-US" sz="1200" dirty="0" err="1">
                <a:solidFill>
                  <a:srgbClr val="FF0066"/>
                </a:solidFill>
              </a:rPr>
              <a:t>rd.hasNextInt</a:t>
            </a:r>
            <a:r>
              <a:rPr lang="en-US" sz="1200" dirty="0">
                <a:solidFill>
                  <a:srgbClr val="FF0066"/>
                </a:solidFill>
              </a:rPr>
              <a:t>() )  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{   </a:t>
            </a:r>
            <a:r>
              <a:rPr lang="en-US" sz="1200" dirty="0" err="1">
                <a:solidFill>
                  <a:srgbClr val="FF0066"/>
                </a:solidFill>
              </a:rPr>
              <a:t>tmp</a:t>
            </a:r>
            <a:r>
              <a:rPr lang="en-US" sz="1200" dirty="0">
                <a:solidFill>
                  <a:srgbClr val="FF0066"/>
                </a:solidFill>
              </a:rPr>
              <a:t> = </a:t>
            </a:r>
            <a:r>
              <a:rPr lang="en-US" sz="1200" dirty="0" err="1">
                <a:solidFill>
                  <a:srgbClr val="FF0066"/>
                </a:solidFill>
              </a:rPr>
              <a:t>rd.nextInt</a:t>
            </a:r>
            <a:r>
              <a:rPr lang="en-US" sz="1200" dirty="0">
                <a:solidFill>
                  <a:srgbClr val="FF0066"/>
                </a:solidFill>
              </a:rPr>
              <a:t>();</a:t>
            </a:r>
          </a:p>
          <a:p>
            <a:r>
              <a:rPr lang="en-US" sz="1200" dirty="0">
                <a:solidFill>
                  <a:srgbClr val="FF0066"/>
                </a:solidFill>
              </a:rPr>
              <a:t>        </a:t>
            </a:r>
            <a:r>
              <a:rPr lang="en-US" sz="1200" dirty="0" err="1">
                <a:solidFill>
                  <a:srgbClr val="FF0066"/>
                </a:solidFill>
              </a:rPr>
              <a:t>pw.printf</a:t>
            </a:r>
            <a:r>
              <a:rPr lang="en-US" sz="1200" dirty="0">
                <a:solidFill>
                  <a:srgbClr val="FF0066"/>
                </a:solidFill>
              </a:rPr>
              <a:t>("%s ",(</a:t>
            </a:r>
            <a:r>
              <a:rPr lang="en-US" sz="1200" dirty="0" err="1">
                <a:solidFill>
                  <a:srgbClr val="FF0066"/>
                </a:solidFill>
              </a:rPr>
              <a:t>tmp</a:t>
            </a:r>
            <a:r>
              <a:rPr lang="en-US" sz="1200" dirty="0">
                <a:solidFill>
                  <a:srgbClr val="FF0066"/>
                </a:solidFill>
              </a:rPr>
              <a:t> &gt; </a:t>
            </a:r>
            <a:r>
              <a:rPr lang="en-US" sz="1200" dirty="0" err="1">
                <a:solidFill>
                  <a:srgbClr val="FF0066"/>
                </a:solidFill>
              </a:rPr>
              <a:t>thr</a:t>
            </a:r>
            <a:r>
              <a:rPr lang="en-US" sz="1200" dirty="0">
                <a:solidFill>
                  <a:srgbClr val="FF0066"/>
                </a:solidFill>
              </a:rPr>
              <a:t>) ? 0xFF : 0);    }            }</a:t>
            </a:r>
            <a:r>
              <a:rPr lang="en-US" sz="1200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8: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8932" y="304800"/>
            <a:ext cx="319356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  </a:t>
            </a:r>
            <a:r>
              <a:rPr lang="en-US" sz="1200" b="1" dirty="0">
                <a:solidFill>
                  <a:srgbClr val="002060"/>
                </a:solidFill>
              </a:rPr>
              <a:t>public static void</a:t>
            </a:r>
            <a:r>
              <a:rPr lang="en-US" sz="1200" dirty="0">
                <a:solidFill>
                  <a:srgbClr val="002060"/>
                </a:solidFill>
              </a:rPr>
              <a:t> rotate() </a:t>
            </a:r>
            <a:r>
              <a:rPr lang="en-US" sz="1200" b="1" dirty="0">
                <a:solidFill>
                  <a:srgbClr val="002060"/>
                </a:solidFill>
              </a:rPr>
              <a:t>throws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IOException</a:t>
            </a:r>
            <a:r>
              <a:rPr lang="en-US" sz="1200" dirty="0">
                <a:solidFill>
                  <a:srgbClr val="002060"/>
                </a:solidFill>
              </a:rPr>
              <a:t> 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 image[][] = </a:t>
            </a:r>
            <a:r>
              <a:rPr lang="en-US" sz="1200" b="1" dirty="0">
                <a:solidFill>
                  <a:srgbClr val="002060"/>
                </a:solidFill>
              </a:rPr>
              <a:t>new 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[</a:t>
            </a:r>
            <a:r>
              <a:rPr lang="en-US" sz="1200" dirty="0" err="1">
                <a:solidFill>
                  <a:srgbClr val="002060"/>
                </a:solidFill>
              </a:rPr>
              <a:t>altura</a:t>
            </a:r>
            <a:r>
              <a:rPr lang="en-US" sz="1200" dirty="0">
                <a:solidFill>
                  <a:srgbClr val="002060"/>
                </a:solidFill>
              </a:rPr>
              <a:t>][</a:t>
            </a:r>
            <a:r>
              <a:rPr lang="en-US" sz="1200" dirty="0" err="1">
                <a:solidFill>
                  <a:srgbClr val="002060"/>
                </a:solidFill>
              </a:rPr>
              <a:t>largura</a:t>
            </a:r>
            <a:r>
              <a:rPr lang="en-US" sz="12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File </a:t>
            </a:r>
            <a:r>
              <a:rPr lang="en-US" sz="1200" dirty="0" err="1">
                <a:solidFill>
                  <a:srgbClr val="002060"/>
                </a:solidFill>
              </a:rPr>
              <a:t>orid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b="1" dirty="0">
                <a:solidFill>
                  <a:srgbClr val="002060"/>
                </a:solidFill>
              </a:rPr>
              <a:t>new</a:t>
            </a:r>
            <a:r>
              <a:rPr lang="en-US" sz="1200" dirty="0">
                <a:solidFill>
                  <a:srgbClr val="002060"/>
                </a:solidFill>
              </a:rPr>
              <a:t> File("</a:t>
            </a:r>
            <a:r>
              <a:rPr lang="en-US" sz="1200" dirty="0" err="1">
                <a:solidFill>
                  <a:srgbClr val="002060"/>
                </a:solidFill>
              </a:rPr>
              <a:t>cos.pgm</a:t>
            </a:r>
            <a:r>
              <a:rPr lang="en-US" sz="1200" dirty="0">
                <a:solidFill>
                  <a:srgbClr val="002060"/>
                </a:solidFill>
              </a:rPr>
              <a:t>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Scanner </a:t>
            </a:r>
            <a:r>
              <a:rPr lang="en-US" sz="1200" dirty="0" err="1">
                <a:solidFill>
                  <a:srgbClr val="002060"/>
                </a:solidFill>
              </a:rPr>
              <a:t>rd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b="1" dirty="0">
                <a:solidFill>
                  <a:srgbClr val="002060"/>
                </a:solidFill>
              </a:rPr>
              <a:t>new</a:t>
            </a:r>
            <a:r>
              <a:rPr lang="en-US" sz="1200" dirty="0">
                <a:solidFill>
                  <a:srgbClr val="002060"/>
                </a:solidFill>
              </a:rPr>
              <a:t> Scanner(</a:t>
            </a:r>
            <a:r>
              <a:rPr lang="en-US" sz="1200" dirty="0" err="1">
                <a:solidFill>
                  <a:srgbClr val="002060"/>
                </a:solidFill>
              </a:rPr>
              <a:t>orid</a:t>
            </a:r>
            <a:r>
              <a:rPr lang="en-US" sz="12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File </a:t>
            </a:r>
            <a:r>
              <a:rPr lang="en-US" sz="1200" dirty="0" err="1">
                <a:solidFill>
                  <a:srgbClr val="002060"/>
                </a:solidFill>
              </a:rPr>
              <a:t>fout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b="1" dirty="0">
                <a:solidFill>
                  <a:srgbClr val="002060"/>
                </a:solidFill>
              </a:rPr>
              <a:t>new</a:t>
            </a:r>
            <a:r>
              <a:rPr lang="en-US" sz="1200" dirty="0">
                <a:solidFill>
                  <a:srgbClr val="002060"/>
                </a:solidFill>
              </a:rPr>
              <a:t> File("</a:t>
            </a:r>
            <a:r>
              <a:rPr lang="en-US" sz="1400" dirty="0" err="1">
                <a:solidFill>
                  <a:srgbClr val="002060"/>
                </a:solidFill>
              </a:rPr>
              <a:t>rot_cos.pgm</a:t>
            </a:r>
            <a:r>
              <a:rPr lang="en-US" sz="1200" dirty="0">
                <a:solidFill>
                  <a:srgbClr val="002060"/>
                </a:solidFill>
              </a:rPr>
              <a:t>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PrintWriter</a:t>
            </a:r>
            <a:r>
              <a:rPr lang="en-US" sz="1200" dirty="0">
                <a:solidFill>
                  <a:srgbClr val="002060"/>
                </a:solidFill>
              </a:rPr>
              <a:t> pw = </a:t>
            </a:r>
            <a:r>
              <a:rPr lang="en-US" sz="1200" b="1" dirty="0">
                <a:solidFill>
                  <a:srgbClr val="002060"/>
                </a:solidFill>
              </a:rPr>
              <a:t>new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PrintWriter</a:t>
            </a:r>
            <a:r>
              <a:rPr lang="en-US" sz="1200" dirty="0">
                <a:solidFill>
                  <a:srgbClr val="002060"/>
                </a:solidFill>
              </a:rPr>
              <a:t>(</a:t>
            </a:r>
            <a:r>
              <a:rPr lang="en-US" sz="1200" dirty="0" err="1">
                <a:solidFill>
                  <a:srgbClr val="002060"/>
                </a:solidFill>
              </a:rPr>
              <a:t>fout</a:t>
            </a:r>
            <a:r>
              <a:rPr lang="en-US" sz="12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rd.next</a:t>
            </a:r>
            <a:r>
              <a:rPr lang="en-US" sz="1200" dirty="0">
                <a:solidFill>
                  <a:srgbClr val="002060"/>
                </a:solidFill>
              </a:rPr>
              <a:t>(); </a:t>
            </a:r>
            <a:r>
              <a:rPr lang="en-US" sz="1200" dirty="0" err="1">
                <a:solidFill>
                  <a:srgbClr val="002060"/>
                </a:solidFill>
              </a:rPr>
              <a:t>rd.next</a:t>
            </a:r>
            <a:r>
              <a:rPr lang="en-US" sz="1200" dirty="0">
                <a:solidFill>
                  <a:srgbClr val="002060"/>
                </a:solidFill>
              </a:rPr>
              <a:t>(); </a:t>
            </a:r>
            <a:r>
              <a:rPr lang="en-US" sz="1200" dirty="0" err="1">
                <a:solidFill>
                  <a:srgbClr val="002060"/>
                </a:solidFill>
              </a:rPr>
              <a:t>rd.next</a:t>
            </a:r>
            <a:r>
              <a:rPr lang="en-US" sz="1200" dirty="0">
                <a:solidFill>
                  <a:srgbClr val="002060"/>
                </a:solidFill>
              </a:rPr>
              <a:t>(); </a:t>
            </a:r>
            <a:r>
              <a:rPr lang="en-US" sz="1200" dirty="0" err="1">
                <a:solidFill>
                  <a:srgbClr val="002060"/>
                </a:solidFill>
              </a:rPr>
              <a:t>rd.next</a:t>
            </a:r>
            <a:r>
              <a:rPr lang="en-US" sz="1200" dirty="0">
                <a:solidFill>
                  <a:srgbClr val="002060"/>
                </a:solidFill>
              </a:rPr>
              <a:t>();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b="1" dirty="0">
                <a:solidFill>
                  <a:srgbClr val="002060"/>
                </a:solidFill>
              </a:rPr>
              <a:t>for</a:t>
            </a:r>
            <a:r>
              <a:rPr lang="en-US" sz="1200" dirty="0">
                <a:solidFill>
                  <a:srgbClr val="002060"/>
                </a:solidFill>
              </a:rPr>
              <a:t>(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 = 0;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 &lt; </a:t>
            </a:r>
            <a:r>
              <a:rPr lang="en-US" sz="1200" dirty="0" err="1">
                <a:solidFill>
                  <a:srgbClr val="002060"/>
                </a:solidFill>
              </a:rPr>
              <a:t>altura</a:t>
            </a:r>
            <a:r>
              <a:rPr lang="en-US" sz="1200" dirty="0">
                <a:solidFill>
                  <a:srgbClr val="002060"/>
                </a:solidFill>
              </a:rPr>
              <a:t>;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++)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</a:t>
            </a:r>
            <a:r>
              <a:rPr lang="en-US" sz="1200" b="1" dirty="0">
                <a:solidFill>
                  <a:srgbClr val="002060"/>
                </a:solidFill>
              </a:rPr>
              <a:t>for</a:t>
            </a:r>
            <a:r>
              <a:rPr lang="en-US" sz="1200" dirty="0">
                <a:solidFill>
                  <a:srgbClr val="002060"/>
                </a:solidFill>
              </a:rPr>
              <a:t>(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 j = 0; j &lt; </a:t>
            </a:r>
            <a:r>
              <a:rPr lang="en-US" sz="1200" dirty="0" err="1">
                <a:solidFill>
                  <a:srgbClr val="002060"/>
                </a:solidFill>
              </a:rPr>
              <a:t>largura</a:t>
            </a:r>
            <a:r>
              <a:rPr lang="en-US" sz="1200" dirty="0">
                <a:solidFill>
                  <a:srgbClr val="002060"/>
                </a:solidFill>
              </a:rPr>
              <a:t>; j++)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image[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][j] = </a:t>
            </a:r>
            <a:r>
              <a:rPr lang="en-US" sz="1200" dirty="0" err="1">
                <a:solidFill>
                  <a:srgbClr val="002060"/>
                </a:solidFill>
              </a:rPr>
              <a:t>rd.nextInt</a:t>
            </a:r>
            <a:r>
              <a:rPr lang="en-US" sz="12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pw.println</a:t>
            </a:r>
            <a:r>
              <a:rPr lang="en-US" sz="1200" dirty="0">
                <a:solidFill>
                  <a:srgbClr val="002060"/>
                </a:solidFill>
              </a:rPr>
              <a:t>("P2");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pw.printf</a:t>
            </a:r>
            <a:r>
              <a:rPr lang="en-US" sz="1200" dirty="0">
                <a:solidFill>
                  <a:srgbClr val="002060"/>
                </a:solidFill>
              </a:rPr>
              <a:t>("%s %s\n",</a:t>
            </a:r>
            <a:r>
              <a:rPr lang="en-US" sz="1200" dirty="0" err="1">
                <a:solidFill>
                  <a:srgbClr val="002060"/>
                </a:solidFill>
              </a:rPr>
              <a:t>altura</a:t>
            </a:r>
            <a:r>
              <a:rPr lang="en-US" sz="1200" dirty="0">
                <a:solidFill>
                  <a:srgbClr val="002060"/>
                </a:solidFill>
              </a:rPr>
              <a:t>, </a:t>
            </a:r>
            <a:r>
              <a:rPr lang="en-US" sz="1200" dirty="0" err="1">
                <a:solidFill>
                  <a:srgbClr val="002060"/>
                </a:solidFill>
              </a:rPr>
              <a:t>largura</a:t>
            </a:r>
            <a:r>
              <a:rPr lang="en-US" sz="12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dirty="0" err="1">
                <a:solidFill>
                  <a:srgbClr val="002060"/>
                </a:solidFill>
              </a:rPr>
              <a:t>pw.println</a:t>
            </a:r>
            <a:r>
              <a:rPr lang="en-US" sz="1200" dirty="0">
                <a:solidFill>
                  <a:srgbClr val="002060"/>
                </a:solidFill>
              </a:rPr>
              <a:t>("255 ");		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</a:t>
            </a:r>
            <a:r>
              <a:rPr lang="en-US" sz="1200" b="1" dirty="0">
                <a:solidFill>
                  <a:srgbClr val="002060"/>
                </a:solidFill>
              </a:rPr>
              <a:t>for</a:t>
            </a:r>
            <a:r>
              <a:rPr lang="en-US" sz="1200" dirty="0">
                <a:solidFill>
                  <a:srgbClr val="002060"/>
                </a:solidFill>
              </a:rPr>
              <a:t>(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 = 0;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 &lt; </a:t>
            </a:r>
            <a:r>
              <a:rPr lang="en-US" sz="1200" dirty="0" err="1">
                <a:solidFill>
                  <a:srgbClr val="002060"/>
                </a:solidFill>
              </a:rPr>
              <a:t>largura</a:t>
            </a:r>
            <a:r>
              <a:rPr lang="en-US" sz="1200" dirty="0">
                <a:solidFill>
                  <a:srgbClr val="002060"/>
                </a:solidFill>
              </a:rPr>
              <a:t>; 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++)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</a:t>
            </a:r>
            <a:r>
              <a:rPr lang="en-US" sz="1200" b="1" dirty="0">
                <a:solidFill>
                  <a:srgbClr val="002060"/>
                </a:solidFill>
              </a:rPr>
              <a:t>for</a:t>
            </a:r>
            <a:r>
              <a:rPr lang="en-US" sz="1200" dirty="0">
                <a:solidFill>
                  <a:srgbClr val="002060"/>
                </a:solidFill>
              </a:rPr>
              <a:t>(</a:t>
            </a:r>
            <a:r>
              <a:rPr lang="en-US" sz="1200" b="1" dirty="0" err="1">
                <a:solidFill>
                  <a:srgbClr val="002060"/>
                </a:solidFill>
              </a:rPr>
              <a:t>int</a:t>
            </a:r>
            <a:r>
              <a:rPr lang="en-US" sz="1200" dirty="0">
                <a:solidFill>
                  <a:srgbClr val="002060"/>
                </a:solidFill>
              </a:rPr>
              <a:t> j = 0; j &lt; </a:t>
            </a:r>
            <a:r>
              <a:rPr lang="en-US" sz="1200" dirty="0" err="1">
                <a:solidFill>
                  <a:srgbClr val="002060"/>
                </a:solidFill>
              </a:rPr>
              <a:t>altura</a:t>
            </a:r>
            <a:r>
              <a:rPr lang="en-US" sz="1200" dirty="0">
                <a:solidFill>
                  <a:srgbClr val="002060"/>
                </a:solidFill>
              </a:rPr>
              <a:t>; j++)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</a:t>
            </a:r>
            <a:r>
              <a:rPr lang="en-US" sz="1200" dirty="0" err="1">
                <a:solidFill>
                  <a:srgbClr val="002060"/>
                </a:solidFill>
              </a:rPr>
              <a:t>pw.printf</a:t>
            </a:r>
            <a:r>
              <a:rPr lang="en-US" sz="1200" dirty="0">
                <a:solidFill>
                  <a:srgbClr val="002060"/>
                </a:solidFill>
              </a:rPr>
              <a:t>("%s ",image[j][</a:t>
            </a:r>
            <a:r>
              <a:rPr lang="en-US" sz="1200" dirty="0" err="1">
                <a:solidFill>
                  <a:srgbClr val="002060"/>
                </a:solidFill>
              </a:rPr>
              <a:t>i</a:t>
            </a:r>
            <a:r>
              <a:rPr lang="en-US" sz="1200" dirty="0">
                <a:solidFill>
                  <a:srgbClr val="002060"/>
                </a:solidFill>
              </a:rPr>
              <a:t>]);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} </a:t>
            </a:r>
            <a:endParaRPr lang="en-US" sz="1200" dirty="0"/>
          </a:p>
          <a:p>
            <a:r>
              <a:rPr lang="en-US" sz="12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9815" y="3962400"/>
            <a:ext cx="2971800" cy="630942"/>
          </a:xfrm>
          <a:prstGeom prst="rect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pPr algn="ctr"/>
            <a:r>
              <a:rPr lang="pt-PT" dirty="0"/>
              <a:t>Para reduzir o tamanho do código várias verificações não foram feitas (mas devem ser feitas)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5640" y="4800600"/>
            <a:ext cx="2971800" cy="633443"/>
          </a:xfrm>
          <a:prstGeom prst="rect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pPr algn="ctr"/>
            <a:r>
              <a:rPr lang="pt-PT" dirty="0"/>
              <a:t>Para reduzir o tamanho do código os comentários não foram removidos do ficheiro 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8552" y="5629870"/>
            <a:ext cx="2971800" cy="923330"/>
          </a:xfrm>
          <a:prstGeom prst="rect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pPr algn="ctr">
              <a:lnSpc>
                <a:spcPct val="100000"/>
              </a:lnSpc>
            </a:pPr>
            <a:r>
              <a:rPr lang="pt-PT" sz="1800" b="1" dirty="0">
                <a:solidFill>
                  <a:srgbClr val="008000"/>
                </a:solidFill>
              </a:rPr>
              <a:t>USAR FICHEIROS (por exemplo, </a:t>
            </a:r>
            <a:r>
              <a:rPr lang="pt-PT" sz="1800" b="1" dirty="0" err="1">
                <a:solidFill>
                  <a:srgbClr val="008000"/>
                </a:solidFill>
              </a:rPr>
              <a:t>lena.pgm</a:t>
            </a:r>
            <a:r>
              <a:rPr lang="pt-PT" sz="1800" b="1" dirty="0">
                <a:solidFill>
                  <a:srgbClr val="008000"/>
                </a:solidFill>
              </a:rPr>
              <a:t>) SEM COMENTÁRIOS !!!</a:t>
            </a:r>
            <a:endParaRPr lang="en-US" sz="18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3351788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2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8: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49757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374566"/>
            <a:ext cx="20056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resultados: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1"/>
            <a:ext cx="9144000" cy="179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73" y="1231608"/>
            <a:ext cx="8752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" y="77607"/>
            <a:ext cx="8114211" cy="6767739"/>
            <a:chOff x="304800" y="77607"/>
            <a:chExt cx="8114211" cy="6767739"/>
          </a:xfrm>
        </p:grpSpPr>
        <p:grpSp>
          <p:nvGrpSpPr>
            <p:cNvPr id="10" name="Group 9"/>
            <p:cNvGrpSpPr/>
            <p:nvPr/>
          </p:nvGrpSpPr>
          <p:grpSpPr>
            <a:xfrm>
              <a:off x="5699281" y="77607"/>
              <a:ext cx="2719730" cy="6767739"/>
              <a:chOff x="5699281" y="77607"/>
              <a:chExt cx="2719730" cy="6767739"/>
            </a:xfrm>
          </p:grpSpPr>
          <p:pic>
            <p:nvPicPr>
              <p:cNvPr id="1331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9281" y="77607"/>
                <a:ext cx="1996919" cy="6767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724400"/>
                <a:ext cx="875211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791200"/>
              <a:ext cx="55340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2528"/>
            <a:ext cx="5476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0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6684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cs typeface="Courier New" pitchFamily="49" charset="0"/>
              </a:rPr>
              <a:t>Exemplo 9: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8" y="304800"/>
            <a:ext cx="7881645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     // comments cannot be removed for simplicity</a:t>
            </a:r>
          </a:p>
          <a:p>
            <a:r>
              <a:rPr lang="en-US" sz="1400" b="1" dirty="0"/>
              <a:t>import</a:t>
            </a:r>
            <a:r>
              <a:rPr lang="en-US" sz="1400" dirty="0"/>
              <a:t> java.io.*;       // Removing comments can be found in Joao program                           </a:t>
            </a:r>
          </a:p>
          <a:p>
            <a:r>
              <a:rPr lang="en-US" sz="1400" b="1" dirty="0"/>
              <a:t>public class</a:t>
            </a:r>
            <a:r>
              <a:rPr lang="en-US" sz="1400" dirty="0"/>
              <a:t> </a:t>
            </a:r>
            <a:r>
              <a:rPr lang="en-US" sz="1400" dirty="0" err="1"/>
              <a:t>RotateLena</a:t>
            </a:r>
            <a:r>
              <a:rPr lang="en-US" sz="1400" dirty="0"/>
              <a:t> {                                         // </a:t>
            </a:r>
            <a:r>
              <a:rPr lang="en-US" sz="1400" dirty="0" err="1"/>
              <a:t>Exemplo</a:t>
            </a:r>
            <a:r>
              <a:rPr lang="en-US" sz="1400" dirty="0"/>
              <a:t> 9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</a:t>
            </a:r>
            <a:r>
              <a:rPr lang="en-US" sz="1400" dirty="0"/>
              <a:t> Scanner read = </a:t>
            </a:r>
            <a:r>
              <a:rPr lang="en-US" sz="1400" b="1" dirty="0"/>
              <a:t>new</a:t>
            </a:r>
            <a:r>
              <a:rPr lang="en-US" sz="1400" dirty="0"/>
              <a:t> Scanner(System.in); // verification of files is not done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largura</a:t>
            </a:r>
            <a:r>
              <a:rPr lang="en-US" sz="1400" dirty="0"/>
              <a:t> = 213, </a:t>
            </a:r>
            <a:r>
              <a:rPr lang="en-US" sz="1400" dirty="0" err="1"/>
              <a:t>altura</a:t>
            </a:r>
            <a:r>
              <a:rPr lang="en-US" sz="1400" dirty="0"/>
              <a:t> = 213;                        // see Joao program where it is done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 final</a:t>
            </a:r>
            <a:r>
              <a:rPr lang="en-US" sz="1400" dirty="0"/>
              <a:t> String in = </a:t>
            </a:r>
            <a:r>
              <a:rPr lang="en-US" sz="1400" b="1" dirty="0"/>
              <a:t>new</a:t>
            </a:r>
            <a:r>
              <a:rPr lang="en-US" sz="1400" dirty="0"/>
              <a:t> String("</a:t>
            </a:r>
            <a:r>
              <a:rPr lang="en-US" sz="1400" dirty="0" err="1">
                <a:solidFill>
                  <a:srgbClr val="FF0000"/>
                </a:solidFill>
              </a:rPr>
              <a:t>Lena.pgm</a:t>
            </a:r>
            <a:r>
              <a:rPr lang="en-US" sz="1400" dirty="0"/>
              <a:t>");   // IMPORTANT: </a:t>
            </a:r>
            <a:r>
              <a:rPr lang="en-US" sz="1400" dirty="0">
                <a:solidFill>
                  <a:srgbClr val="FF0000"/>
                </a:solidFill>
              </a:rPr>
              <a:t>THIS FILE</a:t>
            </a:r>
            <a:r>
              <a:rPr lang="en-US" sz="1400" dirty="0"/>
              <a:t> CANNOT CONTAIN COMMENTS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 final</a:t>
            </a:r>
            <a:r>
              <a:rPr lang="en-US" sz="1400" dirty="0"/>
              <a:t> String </a:t>
            </a:r>
            <a:r>
              <a:rPr lang="en-US" sz="1400" dirty="0" err="1"/>
              <a:t>outt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String("</a:t>
            </a:r>
            <a:r>
              <a:rPr lang="en-US" sz="1400" dirty="0" err="1">
                <a:solidFill>
                  <a:srgbClr val="008000"/>
                </a:solidFill>
              </a:rPr>
              <a:t>thres_Lena.pgm</a:t>
            </a:r>
            <a:r>
              <a:rPr lang="en-US" sz="1400" dirty="0"/>
              <a:t>");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 final</a:t>
            </a:r>
            <a:r>
              <a:rPr lang="en-US" sz="1400" dirty="0"/>
              <a:t> String </a:t>
            </a:r>
            <a:r>
              <a:rPr lang="en-US" sz="1400" dirty="0" err="1"/>
              <a:t>outr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String("</a:t>
            </a:r>
            <a:r>
              <a:rPr lang="en-US" sz="1400" dirty="0" err="1">
                <a:solidFill>
                  <a:srgbClr val="002060"/>
                </a:solidFill>
              </a:rPr>
              <a:t>rot_Lena.pgm</a:t>
            </a:r>
            <a:r>
              <a:rPr lang="en-US" sz="1400" dirty="0"/>
              <a:t>");</a:t>
            </a:r>
          </a:p>
          <a:p>
            <a:r>
              <a:rPr lang="en-US" sz="1400" b="1" dirty="0"/>
              <a:t>public static void</a:t>
            </a:r>
            <a:r>
              <a:rPr lang="en-US" sz="1400" dirty="0"/>
              <a:t> main (String </a:t>
            </a:r>
            <a:r>
              <a:rPr lang="en-US" sz="1400" dirty="0" err="1"/>
              <a:t>args</a:t>
            </a:r>
            <a:r>
              <a:rPr lang="en-US" sz="1400" dirty="0"/>
              <a:t>[])  </a:t>
            </a:r>
            <a:r>
              <a:rPr lang="en-US" sz="1400" b="1" dirty="0"/>
              <a:t>throws</a:t>
            </a:r>
            <a:r>
              <a:rPr lang="en-US" sz="1400" dirty="0"/>
              <a:t> </a:t>
            </a:r>
            <a:r>
              <a:rPr lang="en-US" sz="1400" dirty="0" err="1"/>
              <a:t>IOException</a:t>
            </a:r>
            <a:r>
              <a:rPr lang="en-US" sz="1400" dirty="0"/>
              <a:t>    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System.out.print</a:t>
            </a:r>
            <a:r>
              <a:rPr lang="en-US" sz="1400" dirty="0"/>
              <a:t>("</a:t>
            </a:r>
            <a:r>
              <a:rPr lang="en-US" sz="1400" dirty="0" err="1"/>
              <a:t>Limiar</a:t>
            </a:r>
            <a:r>
              <a:rPr lang="en-US" sz="1400" dirty="0"/>
              <a:t> (0 - 255)? "); // </a:t>
            </a:r>
            <a:r>
              <a:rPr lang="en-US" sz="1400" dirty="0" err="1"/>
              <a:t>tentar</a:t>
            </a:r>
            <a:r>
              <a:rPr lang="en-US" sz="1400" dirty="0"/>
              <a:t> 100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2060"/>
                </a:solidFill>
              </a:rPr>
              <a:t>threshold(</a:t>
            </a:r>
            <a:r>
              <a:rPr lang="en-US" sz="1400" dirty="0" err="1">
                <a:solidFill>
                  <a:srgbClr val="002060"/>
                </a:solidFill>
              </a:rPr>
              <a:t>read.nextInt</a:t>
            </a:r>
            <a:r>
              <a:rPr lang="en-US" sz="1400" dirty="0">
                <a:solidFill>
                  <a:srgbClr val="002060"/>
                </a:solidFill>
              </a:rPr>
              <a:t>())</a:t>
            </a:r>
            <a:r>
              <a:rPr lang="en-US" sz="1400" dirty="0"/>
              <a:t>;     </a:t>
            </a:r>
            <a:r>
              <a:rPr lang="en-US" sz="1400" dirty="0">
                <a:solidFill>
                  <a:srgbClr val="008000"/>
                </a:solidFill>
              </a:rPr>
              <a:t>rotate()</a:t>
            </a:r>
            <a:r>
              <a:rPr lang="en-US" sz="1400" dirty="0"/>
              <a:t>;          }  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</a:t>
            </a:r>
            <a:r>
              <a:rPr lang="en-US" sz="1400" dirty="0">
                <a:solidFill>
                  <a:srgbClr val="002060"/>
                </a:solidFill>
              </a:rPr>
              <a:t> threshold(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thr</a:t>
            </a:r>
            <a:r>
              <a:rPr lang="en-US" sz="1400" dirty="0">
                <a:solidFill>
                  <a:srgbClr val="002060"/>
                </a:solidFill>
              </a:rPr>
              <a:t>) </a:t>
            </a:r>
            <a:r>
              <a:rPr lang="en-US" sz="1400" b="1" dirty="0">
                <a:solidFill>
                  <a:srgbClr val="002060"/>
                </a:solidFill>
              </a:rPr>
              <a:t>throws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IOException</a:t>
            </a:r>
            <a:r>
              <a:rPr lang="en-US" sz="1400" dirty="0">
                <a:solidFill>
                  <a:srgbClr val="002060"/>
                </a:solidFill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;  File </a:t>
            </a:r>
            <a:r>
              <a:rPr lang="en-US" sz="1400" dirty="0" err="1">
                <a:solidFill>
                  <a:srgbClr val="002060"/>
                </a:solidFill>
              </a:rPr>
              <a:t>orid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>
                <a:solidFill>
                  <a:srgbClr val="002060"/>
                </a:solidFill>
              </a:rPr>
              <a:t> File(in);   Scanner </a:t>
            </a:r>
            <a:r>
              <a:rPr lang="en-US" sz="1400" dirty="0" err="1">
                <a:solidFill>
                  <a:srgbClr val="002060"/>
                </a:solidFill>
              </a:rPr>
              <a:t>rd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>
                <a:solidFill>
                  <a:srgbClr val="002060"/>
                </a:solidFill>
              </a:rPr>
              <a:t> Scanner(</a:t>
            </a:r>
            <a:r>
              <a:rPr lang="en-US" sz="1400" dirty="0" err="1">
                <a:solidFill>
                  <a:srgbClr val="002060"/>
                </a:solidFill>
              </a:rPr>
              <a:t>orid</a:t>
            </a:r>
            <a:r>
              <a:rPr lang="en-US" sz="1400" dirty="0">
                <a:solidFill>
                  <a:srgbClr val="002060"/>
                </a:solidFill>
              </a:rPr>
              <a:t>); 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File </a:t>
            </a:r>
            <a:r>
              <a:rPr lang="en-US" sz="1400" dirty="0" err="1">
                <a:solidFill>
                  <a:srgbClr val="002060"/>
                </a:solidFill>
              </a:rPr>
              <a:t>fout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>
                <a:solidFill>
                  <a:srgbClr val="002060"/>
                </a:solidFill>
              </a:rPr>
              <a:t> File(</a:t>
            </a:r>
            <a:r>
              <a:rPr lang="en-US" sz="1400" dirty="0" err="1">
                <a:solidFill>
                  <a:srgbClr val="002060"/>
                </a:solidFill>
              </a:rPr>
              <a:t>outt</a:t>
            </a:r>
            <a:r>
              <a:rPr lang="en-US" sz="1400" dirty="0">
                <a:solidFill>
                  <a:srgbClr val="002060"/>
                </a:solidFill>
              </a:rPr>
              <a:t>);                </a:t>
            </a:r>
            <a:r>
              <a:rPr lang="en-US" sz="1400" dirty="0" err="1">
                <a:solidFill>
                  <a:srgbClr val="002060"/>
                </a:solidFill>
              </a:rPr>
              <a:t>PrintWriter</a:t>
            </a:r>
            <a:r>
              <a:rPr lang="en-US" sz="1400" dirty="0">
                <a:solidFill>
                  <a:srgbClr val="002060"/>
                </a:solidFill>
              </a:rPr>
              <a:t> pw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PrintWriter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  <a:r>
              <a:rPr lang="en-US" sz="1400" dirty="0" err="1">
                <a:solidFill>
                  <a:srgbClr val="002060"/>
                </a:solidFill>
              </a:rPr>
              <a:t>fout</a:t>
            </a:r>
            <a:r>
              <a:rPr lang="en-US" sz="1400" dirty="0">
                <a:solidFill>
                  <a:srgbClr val="002060"/>
                </a:solidFill>
              </a:rPr>
              <a:t>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pw.println</a:t>
            </a:r>
            <a:r>
              <a:rPr lang="en-US" sz="1400" dirty="0">
                <a:solidFill>
                  <a:srgbClr val="002060"/>
                </a:solidFill>
              </a:rPr>
              <a:t>("P2");  </a:t>
            </a:r>
            <a:r>
              <a:rPr lang="en-US" sz="1400" dirty="0" err="1">
                <a:solidFill>
                  <a:srgbClr val="002060"/>
                </a:solidFill>
              </a:rPr>
              <a:t>pw.printf</a:t>
            </a:r>
            <a:r>
              <a:rPr lang="en-US" sz="1400" dirty="0">
                <a:solidFill>
                  <a:srgbClr val="002060"/>
                </a:solidFill>
              </a:rPr>
              <a:t>("%s %s\n",</a:t>
            </a:r>
            <a:r>
              <a:rPr lang="en-US" sz="1400" dirty="0" err="1">
                <a:solidFill>
                  <a:srgbClr val="002060"/>
                </a:solidFill>
              </a:rPr>
              <a:t>largura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altura</a:t>
            </a:r>
            <a:r>
              <a:rPr lang="en-US" sz="1400" dirty="0">
                <a:solidFill>
                  <a:srgbClr val="002060"/>
                </a:solidFill>
              </a:rPr>
              <a:t>);   </a:t>
            </a:r>
            <a:r>
              <a:rPr lang="en-US" sz="1400" dirty="0" err="1">
                <a:solidFill>
                  <a:srgbClr val="002060"/>
                </a:solidFill>
              </a:rPr>
              <a:t>pw.println</a:t>
            </a:r>
            <a:r>
              <a:rPr lang="en-US" sz="1400" dirty="0">
                <a:solidFill>
                  <a:srgbClr val="002060"/>
                </a:solidFill>
              </a:rPr>
              <a:t>("255 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rd.next</a:t>
            </a:r>
            <a:r>
              <a:rPr lang="en-US" sz="1400" dirty="0">
                <a:solidFill>
                  <a:srgbClr val="002060"/>
                </a:solidFill>
              </a:rPr>
              <a:t>(); </a:t>
            </a:r>
            <a:r>
              <a:rPr lang="en-US" sz="1400" dirty="0" err="1">
                <a:solidFill>
                  <a:srgbClr val="002060"/>
                </a:solidFill>
              </a:rPr>
              <a:t>rd.next</a:t>
            </a:r>
            <a:r>
              <a:rPr lang="en-US" sz="1400" dirty="0">
                <a:solidFill>
                  <a:srgbClr val="002060"/>
                </a:solidFill>
              </a:rPr>
              <a:t>(); </a:t>
            </a:r>
            <a:r>
              <a:rPr lang="en-US" sz="1400" dirty="0" err="1">
                <a:solidFill>
                  <a:srgbClr val="002060"/>
                </a:solidFill>
              </a:rPr>
              <a:t>rd.next</a:t>
            </a:r>
            <a:r>
              <a:rPr lang="en-US" sz="1400" dirty="0">
                <a:solidFill>
                  <a:srgbClr val="002060"/>
                </a:solidFill>
              </a:rPr>
              <a:t>(); </a:t>
            </a:r>
            <a:r>
              <a:rPr lang="en-US" sz="1400" dirty="0" err="1">
                <a:solidFill>
                  <a:srgbClr val="002060"/>
                </a:solidFill>
              </a:rPr>
              <a:t>rd.next</a:t>
            </a:r>
            <a:r>
              <a:rPr lang="en-US" sz="1400" dirty="0">
                <a:solidFill>
                  <a:srgbClr val="002060"/>
                </a:solidFill>
              </a:rPr>
              <a:t>(); // </a:t>
            </a:r>
            <a:r>
              <a:rPr lang="en-US" sz="1400" dirty="0" err="1">
                <a:solidFill>
                  <a:srgbClr val="002060"/>
                </a:solidFill>
              </a:rPr>
              <a:t>para</a:t>
            </a:r>
            <a:r>
              <a:rPr lang="en-US" sz="1400" dirty="0">
                <a:solidFill>
                  <a:srgbClr val="002060"/>
                </a:solidFill>
              </a:rPr>
              <a:t> P2, 30, 43, 255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while</a:t>
            </a:r>
            <a:r>
              <a:rPr lang="en-US" sz="1400" dirty="0">
                <a:solidFill>
                  <a:srgbClr val="002060"/>
                </a:solidFill>
              </a:rPr>
              <a:t>( </a:t>
            </a:r>
            <a:r>
              <a:rPr lang="en-US" sz="1400" dirty="0" err="1">
                <a:solidFill>
                  <a:srgbClr val="002060"/>
                </a:solidFill>
              </a:rPr>
              <a:t>rd.hasNextInt</a:t>
            </a:r>
            <a:r>
              <a:rPr lang="en-US" sz="1400" dirty="0">
                <a:solidFill>
                  <a:srgbClr val="002060"/>
                </a:solidFill>
              </a:rPr>
              <a:t>() )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  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 err="1">
                <a:solidFill>
                  <a:srgbClr val="002060"/>
                </a:solidFill>
              </a:rPr>
              <a:t>rd.nextInt</a:t>
            </a:r>
            <a:r>
              <a:rPr lang="en-US" sz="1400" dirty="0">
                <a:solidFill>
                  <a:srgbClr val="002060"/>
                </a:solidFill>
              </a:rPr>
              <a:t>();   </a:t>
            </a:r>
            <a:r>
              <a:rPr lang="en-US" sz="1400" dirty="0" err="1">
                <a:solidFill>
                  <a:srgbClr val="002060"/>
                </a:solidFill>
              </a:rPr>
              <a:t>pw.printf</a:t>
            </a:r>
            <a:r>
              <a:rPr lang="en-US" sz="1400" dirty="0">
                <a:solidFill>
                  <a:srgbClr val="002060"/>
                </a:solidFill>
              </a:rPr>
              <a:t>("%s ",(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 &gt; </a:t>
            </a:r>
            <a:r>
              <a:rPr lang="en-US" sz="1400" dirty="0" err="1">
                <a:solidFill>
                  <a:srgbClr val="002060"/>
                </a:solidFill>
              </a:rPr>
              <a:t>thr</a:t>
            </a:r>
            <a:r>
              <a:rPr lang="en-US" sz="1400" dirty="0">
                <a:solidFill>
                  <a:srgbClr val="002060"/>
                </a:solidFill>
              </a:rPr>
              <a:t>) ? 0xFF : 0);    }            }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public static void</a:t>
            </a:r>
            <a:r>
              <a:rPr lang="en-US" sz="1400" dirty="0">
                <a:solidFill>
                  <a:srgbClr val="008000"/>
                </a:solidFill>
              </a:rPr>
              <a:t> rotate() </a:t>
            </a:r>
            <a:r>
              <a:rPr lang="en-US" sz="1400" b="1" dirty="0">
                <a:solidFill>
                  <a:srgbClr val="008000"/>
                </a:solidFill>
              </a:rPr>
              <a:t>throws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IOException</a:t>
            </a:r>
            <a:r>
              <a:rPr lang="en-US" sz="1400" dirty="0">
                <a:solidFill>
                  <a:srgbClr val="008000"/>
                </a:solidFill>
              </a:rPr>
              <a:t> {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image[][] = </a:t>
            </a:r>
            <a:r>
              <a:rPr lang="en-US" sz="1400" b="1" dirty="0">
                <a:solidFill>
                  <a:srgbClr val="008000"/>
                </a:solidFill>
              </a:rPr>
              <a:t>new 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[</a:t>
            </a:r>
            <a:r>
              <a:rPr lang="en-US" sz="1400" dirty="0" err="1">
                <a:solidFill>
                  <a:srgbClr val="008000"/>
                </a:solidFill>
              </a:rPr>
              <a:t>altura</a:t>
            </a:r>
            <a:r>
              <a:rPr lang="en-US" sz="1400" dirty="0">
                <a:solidFill>
                  <a:srgbClr val="008000"/>
                </a:solidFill>
              </a:rPr>
              <a:t>][</a:t>
            </a:r>
            <a:r>
              <a:rPr lang="en-US" sz="1400" dirty="0" err="1">
                <a:solidFill>
                  <a:srgbClr val="008000"/>
                </a:solidFill>
              </a:rPr>
              <a:t>largura</a:t>
            </a:r>
            <a:r>
              <a:rPr lang="en-US" sz="1400" dirty="0">
                <a:solidFill>
                  <a:srgbClr val="008000"/>
                </a:solidFill>
              </a:rPr>
              <a:t>];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File </a:t>
            </a:r>
            <a:r>
              <a:rPr lang="en-US" sz="1400" dirty="0" err="1">
                <a:solidFill>
                  <a:srgbClr val="008000"/>
                </a:solidFill>
              </a:rPr>
              <a:t>orid</a:t>
            </a:r>
            <a:r>
              <a:rPr lang="en-US" sz="1400" dirty="0">
                <a:solidFill>
                  <a:srgbClr val="008000"/>
                </a:solidFill>
              </a:rPr>
              <a:t> = </a:t>
            </a:r>
            <a:r>
              <a:rPr lang="en-US" sz="1400" b="1" dirty="0">
                <a:solidFill>
                  <a:srgbClr val="008000"/>
                </a:solidFill>
              </a:rPr>
              <a:t>new</a:t>
            </a:r>
            <a:r>
              <a:rPr lang="en-US" sz="1400" dirty="0">
                <a:solidFill>
                  <a:srgbClr val="008000"/>
                </a:solidFill>
              </a:rPr>
              <a:t> File(in);        Scanner </a:t>
            </a:r>
            <a:r>
              <a:rPr lang="en-US" sz="1400" dirty="0" err="1">
                <a:solidFill>
                  <a:srgbClr val="008000"/>
                </a:solidFill>
              </a:rPr>
              <a:t>rd</a:t>
            </a:r>
            <a:r>
              <a:rPr lang="en-US" sz="1400" dirty="0">
                <a:solidFill>
                  <a:srgbClr val="008000"/>
                </a:solidFill>
              </a:rPr>
              <a:t> = </a:t>
            </a:r>
            <a:r>
              <a:rPr lang="en-US" sz="1400" b="1" dirty="0">
                <a:solidFill>
                  <a:srgbClr val="008000"/>
                </a:solidFill>
              </a:rPr>
              <a:t>new</a:t>
            </a:r>
            <a:r>
              <a:rPr lang="en-US" sz="1400" dirty="0">
                <a:solidFill>
                  <a:srgbClr val="008000"/>
                </a:solidFill>
              </a:rPr>
              <a:t> Scanner(</a:t>
            </a:r>
            <a:r>
              <a:rPr lang="en-US" sz="1400" dirty="0" err="1">
                <a:solidFill>
                  <a:srgbClr val="008000"/>
                </a:solidFill>
              </a:rPr>
              <a:t>orid</a:t>
            </a:r>
            <a:r>
              <a:rPr lang="en-US" sz="1400" dirty="0">
                <a:solidFill>
                  <a:srgbClr val="008000"/>
                </a:solidFill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File </a:t>
            </a:r>
            <a:r>
              <a:rPr lang="en-US" sz="1400" dirty="0" err="1">
                <a:solidFill>
                  <a:srgbClr val="008000"/>
                </a:solidFill>
              </a:rPr>
              <a:t>fout</a:t>
            </a:r>
            <a:r>
              <a:rPr lang="en-US" sz="1400" dirty="0">
                <a:solidFill>
                  <a:srgbClr val="008000"/>
                </a:solidFill>
              </a:rPr>
              <a:t> = </a:t>
            </a:r>
            <a:r>
              <a:rPr lang="en-US" sz="1400" b="1" dirty="0">
                <a:solidFill>
                  <a:srgbClr val="008000"/>
                </a:solidFill>
              </a:rPr>
              <a:t>new</a:t>
            </a:r>
            <a:r>
              <a:rPr lang="en-US" sz="1400" dirty="0">
                <a:solidFill>
                  <a:srgbClr val="008000"/>
                </a:solidFill>
              </a:rPr>
              <a:t> File(</a:t>
            </a:r>
            <a:r>
              <a:rPr lang="en-US" sz="1400" dirty="0" err="1">
                <a:solidFill>
                  <a:srgbClr val="008000"/>
                </a:solidFill>
              </a:rPr>
              <a:t>outr</a:t>
            </a:r>
            <a:r>
              <a:rPr lang="en-US" sz="1400" dirty="0">
                <a:solidFill>
                  <a:srgbClr val="008000"/>
                </a:solidFill>
              </a:rPr>
              <a:t>);    </a:t>
            </a:r>
            <a:r>
              <a:rPr lang="en-US" sz="1400" dirty="0" err="1">
                <a:solidFill>
                  <a:srgbClr val="008000"/>
                </a:solidFill>
              </a:rPr>
              <a:t>PrintWriter</a:t>
            </a:r>
            <a:r>
              <a:rPr lang="en-US" sz="1400" dirty="0">
                <a:solidFill>
                  <a:srgbClr val="008000"/>
                </a:solidFill>
              </a:rPr>
              <a:t> pw = </a:t>
            </a:r>
            <a:r>
              <a:rPr lang="en-US" sz="1400" b="1" dirty="0">
                <a:solidFill>
                  <a:srgbClr val="008000"/>
                </a:solidFill>
              </a:rPr>
              <a:t>new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PrintWriter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dirty="0" err="1">
                <a:solidFill>
                  <a:srgbClr val="008000"/>
                </a:solidFill>
              </a:rPr>
              <a:t>fout</a:t>
            </a:r>
            <a:r>
              <a:rPr lang="en-US" sz="1400" dirty="0">
                <a:solidFill>
                  <a:srgbClr val="008000"/>
                </a:solidFill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</a:t>
            </a:r>
            <a:r>
              <a:rPr lang="en-US" sz="1400" dirty="0" err="1">
                <a:solidFill>
                  <a:srgbClr val="008000"/>
                </a:solidFill>
              </a:rPr>
              <a:t>rd.next</a:t>
            </a:r>
            <a:r>
              <a:rPr lang="en-US" sz="1400" dirty="0">
                <a:solidFill>
                  <a:srgbClr val="008000"/>
                </a:solidFill>
              </a:rPr>
              <a:t>(); </a:t>
            </a:r>
            <a:r>
              <a:rPr lang="en-US" sz="1400" dirty="0" err="1">
                <a:solidFill>
                  <a:srgbClr val="008000"/>
                </a:solidFill>
              </a:rPr>
              <a:t>rd.next</a:t>
            </a:r>
            <a:r>
              <a:rPr lang="en-US" sz="1400" dirty="0">
                <a:solidFill>
                  <a:srgbClr val="008000"/>
                </a:solidFill>
              </a:rPr>
              <a:t>(); </a:t>
            </a:r>
            <a:r>
              <a:rPr lang="en-US" sz="1400" dirty="0" err="1">
                <a:solidFill>
                  <a:srgbClr val="008000"/>
                </a:solidFill>
              </a:rPr>
              <a:t>rd.next</a:t>
            </a:r>
            <a:r>
              <a:rPr lang="en-US" sz="1400" dirty="0">
                <a:solidFill>
                  <a:srgbClr val="008000"/>
                </a:solidFill>
              </a:rPr>
              <a:t>(); </a:t>
            </a:r>
            <a:r>
              <a:rPr lang="en-US" sz="1400" dirty="0" err="1">
                <a:solidFill>
                  <a:srgbClr val="008000"/>
                </a:solidFill>
              </a:rPr>
              <a:t>rd.next</a:t>
            </a:r>
            <a:r>
              <a:rPr lang="en-US" sz="1400" dirty="0">
                <a:solidFill>
                  <a:srgbClr val="008000"/>
                </a:solidFill>
              </a:rPr>
              <a:t>(); // </a:t>
            </a:r>
            <a:r>
              <a:rPr lang="en-US" sz="1400" dirty="0" err="1">
                <a:solidFill>
                  <a:srgbClr val="008000"/>
                </a:solidFill>
              </a:rPr>
              <a:t>para</a:t>
            </a:r>
            <a:r>
              <a:rPr lang="en-US" sz="1400" dirty="0">
                <a:solidFill>
                  <a:srgbClr val="008000"/>
                </a:solidFill>
              </a:rPr>
              <a:t> P2, 30, 43, 255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</a:t>
            </a:r>
            <a:r>
              <a:rPr lang="en-US" sz="1400" b="1" dirty="0">
                <a:solidFill>
                  <a:srgbClr val="008000"/>
                </a:solidFill>
              </a:rPr>
              <a:t>for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altura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</a:t>
            </a:r>
            <a:r>
              <a:rPr lang="en-US" sz="1400" b="1" dirty="0">
                <a:solidFill>
                  <a:srgbClr val="008000"/>
                </a:solidFill>
              </a:rPr>
              <a:t>for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j = 0; j &lt; </a:t>
            </a:r>
            <a:r>
              <a:rPr lang="en-US" sz="1400" dirty="0" err="1">
                <a:solidFill>
                  <a:srgbClr val="008000"/>
                </a:solidFill>
              </a:rPr>
              <a:t>largura</a:t>
            </a:r>
            <a:r>
              <a:rPr lang="en-US" sz="1400" dirty="0">
                <a:solidFill>
                  <a:srgbClr val="008000"/>
                </a:solidFill>
              </a:rPr>
              <a:t>; j++)     image[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][j] = </a:t>
            </a:r>
            <a:r>
              <a:rPr lang="en-US" sz="1400" dirty="0" err="1">
                <a:solidFill>
                  <a:srgbClr val="008000"/>
                </a:solidFill>
              </a:rPr>
              <a:t>rd.nextInt</a:t>
            </a:r>
            <a:r>
              <a:rPr lang="en-US" sz="1400" dirty="0">
                <a:solidFill>
                  <a:srgbClr val="008000"/>
                </a:solidFill>
              </a:rPr>
              <a:t>();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</a:t>
            </a:r>
            <a:r>
              <a:rPr lang="en-US" sz="1400" dirty="0" err="1">
                <a:solidFill>
                  <a:srgbClr val="008000"/>
                </a:solidFill>
              </a:rPr>
              <a:t>pw.println</a:t>
            </a:r>
            <a:r>
              <a:rPr lang="en-US" sz="1400" dirty="0">
                <a:solidFill>
                  <a:srgbClr val="008000"/>
                </a:solidFill>
              </a:rPr>
              <a:t>("P2");   </a:t>
            </a:r>
            <a:r>
              <a:rPr lang="en-US" sz="1400" dirty="0" err="1">
                <a:solidFill>
                  <a:srgbClr val="008000"/>
                </a:solidFill>
              </a:rPr>
              <a:t>pw.printf</a:t>
            </a:r>
            <a:r>
              <a:rPr lang="en-US" sz="1400" dirty="0">
                <a:solidFill>
                  <a:srgbClr val="008000"/>
                </a:solidFill>
              </a:rPr>
              <a:t>("%s %s\n",</a:t>
            </a:r>
            <a:r>
              <a:rPr lang="en-US" sz="1400" dirty="0" err="1">
                <a:solidFill>
                  <a:srgbClr val="008000"/>
                </a:solidFill>
              </a:rPr>
              <a:t>altura</a:t>
            </a:r>
            <a:r>
              <a:rPr lang="en-US" sz="1400" dirty="0">
                <a:solidFill>
                  <a:srgbClr val="008000"/>
                </a:solidFill>
              </a:rPr>
              <a:t>, </a:t>
            </a:r>
            <a:r>
              <a:rPr lang="en-US" sz="1400" dirty="0" err="1">
                <a:solidFill>
                  <a:srgbClr val="008000"/>
                </a:solidFill>
              </a:rPr>
              <a:t>largura</a:t>
            </a:r>
            <a:r>
              <a:rPr lang="en-US" sz="1400" dirty="0">
                <a:solidFill>
                  <a:srgbClr val="008000"/>
                </a:solidFill>
              </a:rPr>
              <a:t>);   </a:t>
            </a:r>
            <a:r>
              <a:rPr lang="en-US" sz="1400" dirty="0" err="1">
                <a:solidFill>
                  <a:srgbClr val="008000"/>
                </a:solidFill>
              </a:rPr>
              <a:t>pw.println</a:t>
            </a:r>
            <a:r>
              <a:rPr lang="en-US" sz="1400" dirty="0">
                <a:solidFill>
                  <a:srgbClr val="008000"/>
                </a:solidFill>
              </a:rPr>
              <a:t>("255 ");		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</a:t>
            </a:r>
            <a:r>
              <a:rPr lang="en-US" sz="1400" b="1" dirty="0">
                <a:solidFill>
                  <a:srgbClr val="008000"/>
                </a:solidFill>
              </a:rPr>
              <a:t>for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largura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</a:t>
            </a:r>
            <a:r>
              <a:rPr lang="en-US" sz="1400" b="1" dirty="0">
                <a:solidFill>
                  <a:srgbClr val="008000"/>
                </a:solidFill>
              </a:rPr>
              <a:t>for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j = 0; j &lt; </a:t>
            </a:r>
            <a:r>
              <a:rPr lang="en-US" sz="1400" dirty="0" err="1">
                <a:solidFill>
                  <a:srgbClr val="008000"/>
                </a:solidFill>
              </a:rPr>
              <a:t>altura</a:t>
            </a:r>
            <a:r>
              <a:rPr lang="en-US" sz="1400" dirty="0">
                <a:solidFill>
                  <a:srgbClr val="008000"/>
                </a:solidFill>
              </a:rPr>
              <a:t>; j++)   </a:t>
            </a:r>
            <a:r>
              <a:rPr lang="en-US" sz="1400" dirty="0" err="1">
                <a:solidFill>
                  <a:srgbClr val="008000"/>
                </a:solidFill>
              </a:rPr>
              <a:t>pw.printf</a:t>
            </a:r>
            <a:r>
              <a:rPr lang="en-US" sz="1400" dirty="0">
                <a:solidFill>
                  <a:srgbClr val="008000"/>
                </a:solidFill>
              </a:rPr>
              <a:t>("%s ",image[j][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]);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92" y="1905000"/>
            <a:ext cx="1668285" cy="167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880564" y="482662"/>
            <a:ext cx="1243047" cy="1450575"/>
            <a:chOff x="7880564" y="482662"/>
            <a:chExt cx="1243047" cy="1450575"/>
          </a:xfrm>
        </p:grpSpPr>
        <p:sp>
          <p:nvSpPr>
            <p:cNvPr id="7" name="TextBox 6"/>
            <p:cNvSpPr txBox="1"/>
            <p:nvPr/>
          </p:nvSpPr>
          <p:spPr>
            <a:xfrm>
              <a:off x="7880564" y="482662"/>
              <a:ext cx="1243047" cy="584775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Sem comentários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6281" y="1102240"/>
              <a:ext cx="856325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P2</a:t>
              </a:r>
            </a:p>
            <a:p>
              <a:r>
                <a:rPr lang="en-US" sz="1600" dirty="0"/>
                <a:t>213 213</a:t>
              </a:r>
            </a:p>
            <a:p>
              <a:r>
                <a:rPr lang="en-US" sz="1600" dirty="0"/>
                <a:t>255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72200" y="1676400"/>
            <a:ext cx="1103187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Lena.pgm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708" y="3061281"/>
            <a:ext cx="483784" cy="50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638799" y="3627224"/>
            <a:ext cx="3226985" cy="1530288"/>
            <a:chOff x="5638799" y="3627224"/>
            <a:chExt cx="3226985" cy="153028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409" y="3657600"/>
              <a:ext cx="1661668" cy="149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4628306"/>
              <a:ext cx="483784" cy="50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38799" y="3627224"/>
              <a:ext cx="136370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8000"/>
                  </a:solidFill>
                </a:rPr>
                <a:t>thres_Lena.pgm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5188688"/>
            <a:ext cx="3226984" cy="1655136"/>
            <a:chOff x="5638800" y="5188688"/>
            <a:chExt cx="3226984" cy="1655136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418" y="5269688"/>
              <a:ext cx="1663660" cy="157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638800" y="5188688"/>
              <a:ext cx="1202893" cy="307777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2060"/>
                  </a:solidFill>
                </a:rPr>
                <a:t>rot_Lena.pgm</a:t>
              </a:r>
              <a:endParaRPr lang="en-US" sz="1400" dirty="0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6276354"/>
              <a:ext cx="483784" cy="50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181600" y="6339631"/>
            <a:ext cx="1451038" cy="461665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FF00FF"/>
                </a:solidFill>
              </a:rPr>
              <a:t>e-</a:t>
            </a:r>
            <a:r>
              <a:rPr lang="pt-PT" sz="2400" dirty="0" err="1">
                <a:solidFill>
                  <a:srgbClr val="FF00FF"/>
                </a:solidFill>
              </a:rPr>
              <a:t>learning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3827" y="36117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Sumario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78468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800" dirty="0"/>
              <a:t>Esta aula inclui exemplos mais complicados.</a:t>
            </a:r>
          </a:p>
          <a:p>
            <a:pPr marL="342900" indent="-342900">
              <a:buAutoNum type="arabicPeriod"/>
            </a:pPr>
            <a:r>
              <a:rPr lang="pt-PT" sz="2800" dirty="0"/>
              <a:t>Praticamente todos os programas estão disponíveis no elearning.ua.pt (aula 11).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2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/>
              <a:t>Tarefa</a:t>
            </a:r>
            <a:r>
              <a:rPr lang="pt-PT" dirty="0"/>
              <a:t>: Usar o ficheiro </a:t>
            </a:r>
            <a:r>
              <a:rPr lang="en-US" dirty="0">
                <a:solidFill>
                  <a:srgbClr val="FF0000"/>
                </a:solidFill>
              </a:rPr>
              <a:t>File_with_students.txt</a:t>
            </a:r>
            <a:r>
              <a:rPr lang="en-US" dirty="0"/>
              <a:t>"</a:t>
            </a:r>
            <a:r>
              <a:rPr lang="pt-PT" dirty="0"/>
              <a:t> e preparar um ficheiro novo </a:t>
            </a:r>
            <a:r>
              <a:rPr lang="en-US" dirty="0">
                <a:solidFill>
                  <a:srgbClr val="FF0000"/>
                </a:solidFill>
              </a:rPr>
              <a:t>File_with_students_sorted_by_different_fields.txt</a:t>
            </a:r>
            <a:r>
              <a:rPr lang="pt-PT" dirty="0"/>
              <a:t> do tipo seguinte: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429000" cy="53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636" y="21102"/>
            <a:ext cx="5562164" cy="674030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         </a:t>
            </a:r>
            <a:r>
              <a:rPr lang="en-US" sz="1600" b="1" dirty="0"/>
              <a:t>import</a:t>
            </a:r>
            <a:r>
              <a:rPr lang="en-US" sz="1600" dirty="0"/>
              <a:t> java.io.*;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ArrayDeObjetosAligned</a:t>
            </a:r>
            <a:r>
              <a:rPr lang="en-US" sz="1600" dirty="0"/>
              <a:t> {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</a:t>
            </a:r>
            <a:r>
              <a:rPr lang="en-US" sz="1600" dirty="0"/>
              <a:t> Scanner read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 final</a:t>
            </a:r>
            <a:r>
              <a:rPr lang="en-US" sz="1600" dirty="0"/>
              <a:t> </a:t>
            </a:r>
            <a:r>
              <a:rPr lang="en-US" sz="1600" b="1" dirty="0" err="1"/>
              <a:t>int</a:t>
            </a:r>
            <a:r>
              <a:rPr lang="en-US" sz="1600" dirty="0"/>
              <a:t> N = 7;  // </a:t>
            </a:r>
            <a:r>
              <a:rPr lang="en-US" sz="1600" dirty="0" err="1"/>
              <a:t>número</a:t>
            </a:r>
            <a:r>
              <a:rPr lang="en-US" sz="1600" dirty="0"/>
              <a:t> </a:t>
            </a:r>
            <a:r>
              <a:rPr lang="en-US" sz="1600" dirty="0" err="1"/>
              <a:t>máximo</a:t>
            </a:r>
            <a:r>
              <a:rPr lang="en-US" sz="1600" dirty="0"/>
              <a:t> de </a:t>
            </a:r>
            <a:r>
              <a:rPr lang="en-US" sz="1600" dirty="0" err="1"/>
              <a:t>alunos</a:t>
            </a:r>
            <a:r>
              <a:rPr lang="en-US" sz="1600" dirty="0"/>
              <a:t> </a:t>
            </a:r>
            <a:r>
              <a:rPr lang="en-US" sz="1600" dirty="0" err="1"/>
              <a:t>numa</a:t>
            </a:r>
            <a:r>
              <a:rPr lang="en-US" sz="1600" dirty="0"/>
              <a:t> </a:t>
            </a:r>
            <a:r>
              <a:rPr lang="en-US" sz="1600" dirty="0" err="1"/>
              <a:t>turma</a:t>
            </a:r>
            <a:endParaRPr lang="en-US" sz="1600" dirty="0"/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</a:t>
            </a:r>
            <a:r>
              <a:rPr lang="en-US" sz="1600" b="1" dirty="0"/>
              <a:t>throws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    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aluno</a:t>
            </a:r>
            <a:r>
              <a:rPr lang="en-US" sz="1600" dirty="0"/>
              <a:t> </a:t>
            </a:r>
            <a:r>
              <a:rPr lang="en-US" sz="1600" dirty="0" err="1"/>
              <a:t>alunos</a:t>
            </a:r>
            <a:r>
              <a:rPr lang="en-US" sz="1600" dirty="0"/>
              <a:t>[]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aluno</a:t>
            </a:r>
            <a:r>
              <a:rPr lang="en-US" sz="1600" dirty="0"/>
              <a:t>[N];</a:t>
            </a:r>
          </a:p>
          <a:p>
            <a:r>
              <a:rPr lang="en-US" sz="1600" dirty="0"/>
              <a:t>   File students = </a:t>
            </a:r>
            <a:r>
              <a:rPr lang="en-US" sz="1600" b="1" dirty="0"/>
              <a:t>new</a:t>
            </a:r>
            <a:r>
              <a:rPr lang="en-US" sz="1600" dirty="0"/>
              <a:t> File("</a:t>
            </a:r>
            <a:r>
              <a:rPr lang="en-US" sz="1600" dirty="0">
                <a:solidFill>
                  <a:srgbClr val="FF0000"/>
                </a:solidFill>
              </a:rPr>
              <a:t>Aligned_file_with_students.txt</a:t>
            </a:r>
            <a:r>
              <a:rPr lang="en-US" sz="1600" dirty="0"/>
              <a:t>");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PrintWriter</a:t>
            </a:r>
            <a:r>
              <a:rPr lang="en-US" sz="1600" dirty="0"/>
              <a:t> </a:t>
            </a:r>
            <a:r>
              <a:rPr lang="en-US" sz="1600" dirty="0" err="1"/>
              <a:t>ws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PrintWriter</a:t>
            </a:r>
            <a:r>
              <a:rPr lang="en-US" sz="1600" dirty="0"/>
              <a:t>(students);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alunos.length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{                  </a:t>
            </a:r>
            <a:r>
              <a:rPr lang="en-US" sz="1600" dirty="0" err="1"/>
              <a:t>alunos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aluno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System.out.print</a:t>
            </a:r>
            <a:r>
              <a:rPr lang="en-US" sz="1600" dirty="0"/>
              <a:t>("Nome  ?  ");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alunos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nome</a:t>
            </a:r>
            <a:r>
              <a:rPr lang="en-US" sz="1600" dirty="0"/>
              <a:t> = </a:t>
            </a:r>
            <a:r>
              <a:rPr lang="en-US" sz="1600" dirty="0" err="1"/>
              <a:t>read.nextLine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dirty="0" err="1">
                <a:solidFill>
                  <a:srgbClr val="002060"/>
                </a:solidFill>
              </a:rPr>
              <a:t>ws.printf</a:t>
            </a:r>
            <a:r>
              <a:rPr lang="en-US" sz="1600" dirty="0">
                <a:solidFill>
                  <a:srgbClr val="002060"/>
                </a:solidFill>
              </a:rPr>
              <a:t>("%20s",alunos[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].</a:t>
            </a:r>
            <a:r>
              <a:rPr lang="en-US" sz="1600" dirty="0" err="1">
                <a:solidFill>
                  <a:srgbClr val="002060"/>
                </a:solidFill>
              </a:rPr>
              <a:t>nome</a:t>
            </a:r>
            <a:r>
              <a:rPr lang="en-US" sz="1600" dirty="0">
                <a:solidFill>
                  <a:srgbClr val="002060"/>
                </a:solidFill>
              </a:rPr>
              <a:t>);</a:t>
            </a:r>
            <a:r>
              <a:rPr lang="en-US" sz="1600" dirty="0"/>
              <a:t>       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System.out.print</a:t>
            </a:r>
            <a:r>
              <a:rPr lang="en-US" sz="1600" dirty="0"/>
              <a:t>("N </a:t>
            </a:r>
            <a:r>
              <a:rPr lang="en-US" sz="1600" dirty="0" err="1"/>
              <a:t>mec</a:t>
            </a:r>
            <a:r>
              <a:rPr lang="en-US" sz="1600" dirty="0"/>
              <a:t>   ?  ");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alunos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n_mec</a:t>
            </a:r>
            <a:r>
              <a:rPr lang="en-US" sz="1600" dirty="0"/>
              <a:t> = </a:t>
            </a:r>
            <a:r>
              <a:rPr lang="en-US" sz="1600" dirty="0" err="1"/>
              <a:t>read.nextInt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dirty="0" err="1">
                <a:solidFill>
                  <a:srgbClr val="002060"/>
                </a:solidFill>
              </a:rPr>
              <a:t>ws.printf</a:t>
            </a:r>
            <a:r>
              <a:rPr lang="en-US" sz="1600" dirty="0">
                <a:solidFill>
                  <a:srgbClr val="002060"/>
                </a:solidFill>
              </a:rPr>
              <a:t>("%7d",alunos[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].</a:t>
            </a:r>
            <a:r>
              <a:rPr lang="en-US" sz="1600" dirty="0" err="1">
                <a:solidFill>
                  <a:srgbClr val="002060"/>
                </a:solidFill>
              </a:rPr>
              <a:t>n_mec</a:t>
            </a:r>
            <a:r>
              <a:rPr lang="en-US" sz="1600" dirty="0">
                <a:solidFill>
                  <a:srgbClr val="002060"/>
                </a:solidFill>
              </a:rPr>
              <a:t>); </a:t>
            </a:r>
            <a:r>
              <a:rPr lang="en-US" sz="1600" dirty="0"/>
              <a:t>     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System.out.print</a:t>
            </a:r>
            <a:r>
              <a:rPr lang="en-US" sz="1600" dirty="0"/>
              <a:t>("Nota media   ?  ");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alunos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nota_media</a:t>
            </a:r>
            <a:r>
              <a:rPr lang="en-US" sz="1600" dirty="0"/>
              <a:t> = </a:t>
            </a:r>
            <a:r>
              <a:rPr lang="en-US" sz="1600" dirty="0" err="1"/>
              <a:t>read.nextDouble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dirty="0" err="1">
                <a:solidFill>
                  <a:srgbClr val="002060"/>
                </a:solidFill>
              </a:rPr>
              <a:t>ws.printf</a:t>
            </a:r>
            <a:r>
              <a:rPr lang="en-US" sz="1600" dirty="0">
                <a:solidFill>
                  <a:srgbClr val="002060"/>
                </a:solidFill>
              </a:rPr>
              <a:t>("%7.1f",alunos[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].</a:t>
            </a:r>
            <a:r>
              <a:rPr lang="en-US" sz="1600" dirty="0" err="1">
                <a:solidFill>
                  <a:srgbClr val="002060"/>
                </a:solidFill>
              </a:rPr>
              <a:t>nota_media</a:t>
            </a:r>
            <a:r>
              <a:rPr lang="en-US" sz="1600" dirty="0">
                <a:solidFill>
                  <a:srgbClr val="002060"/>
                </a:solidFill>
              </a:rPr>
              <a:t>); 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Idade</a:t>
            </a:r>
            <a:r>
              <a:rPr lang="en-US" sz="1600" dirty="0"/>
              <a:t>   ?  ");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alunos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idade</a:t>
            </a:r>
            <a:r>
              <a:rPr lang="en-US" sz="1600" dirty="0"/>
              <a:t> = </a:t>
            </a:r>
            <a:r>
              <a:rPr lang="en-US" sz="1600" dirty="0" err="1"/>
              <a:t>read.nextInt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dirty="0" err="1">
                <a:solidFill>
                  <a:srgbClr val="002060"/>
                </a:solidFill>
              </a:rPr>
              <a:t>ws.printf</a:t>
            </a:r>
            <a:r>
              <a:rPr lang="en-US" sz="1600" dirty="0">
                <a:solidFill>
                  <a:srgbClr val="002060"/>
                </a:solidFill>
              </a:rPr>
              <a:t>("%4d",alunos[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].</a:t>
            </a:r>
            <a:r>
              <a:rPr lang="en-US" sz="1600" dirty="0" err="1">
                <a:solidFill>
                  <a:srgbClr val="002060"/>
                </a:solidFill>
              </a:rPr>
              <a:t>idade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  <a:r>
              <a:rPr lang="en-US" sz="1600" dirty="0"/>
              <a:t>;      </a:t>
            </a:r>
          </a:p>
          <a:p>
            <a:r>
              <a:rPr lang="en-US" sz="1600" dirty="0"/>
              <a:t>	   </a:t>
            </a:r>
            <a:r>
              <a:rPr lang="en-US" sz="1600" dirty="0" err="1"/>
              <a:t>ws.println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	   </a:t>
            </a:r>
            <a:r>
              <a:rPr lang="en-US" sz="1600" b="1" dirty="0"/>
              <a:t>while</a:t>
            </a:r>
            <a:r>
              <a:rPr lang="en-US" sz="1600" dirty="0"/>
              <a:t> (</a:t>
            </a:r>
            <a:r>
              <a:rPr lang="en-US" sz="1600" dirty="0" err="1"/>
              <a:t>read.nextLine</a:t>
            </a:r>
            <a:r>
              <a:rPr lang="en-US" sz="1600" dirty="0"/>
              <a:t>().length() != 0);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ws.close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}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381000"/>
            <a:ext cx="2790251" cy="156966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/>
              <a:t>aluno</a:t>
            </a:r>
            <a:r>
              <a:rPr lang="en-US" sz="1600" dirty="0"/>
              <a:t> {</a:t>
            </a:r>
          </a:p>
          <a:p>
            <a:r>
              <a:rPr lang="en-US" sz="1600" dirty="0"/>
              <a:t>	String </a:t>
            </a:r>
            <a:r>
              <a:rPr lang="en-US" sz="1600" dirty="0" err="1"/>
              <a:t>nome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n_mec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/>
              <a:t>double</a:t>
            </a:r>
            <a:r>
              <a:rPr lang="en-US" sz="1600" dirty="0"/>
              <a:t> </a:t>
            </a:r>
            <a:r>
              <a:rPr lang="en-US" sz="1600" dirty="0" err="1"/>
              <a:t>nota_media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idade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515502" cy="447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016326" y="3039070"/>
            <a:ext cx="1470074" cy="2285552"/>
            <a:chOff x="4016326" y="3039070"/>
            <a:chExt cx="1470074" cy="2285552"/>
          </a:xfrm>
        </p:grpSpPr>
        <p:sp>
          <p:nvSpPr>
            <p:cNvPr id="6" name="TextBox 5"/>
            <p:cNvSpPr txBox="1"/>
            <p:nvPr/>
          </p:nvSpPr>
          <p:spPr>
            <a:xfrm>
              <a:off x="4572000" y="3039070"/>
              <a:ext cx="914400" cy="923330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Alinhar vários campos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114800" y="3200400"/>
              <a:ext cx="457200" cy="30033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4114800" y="3500735"/>
              <a:ext cx="457200" cy="30926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4670474" y="3960055"/>
              <a:ext cx="391815" cy="626013"/>
            </a:xfrm>
            <a:custGeom>
              <a:avLst/>
              <a:gdLst>
                <a:gd name="connsiteX0" fmla="*/ 386861 w 391815"/>
                <a:gd name="connsiteY0" fmla="*/ 0 h 626013"/>
                <a:gd name="connsiteX1" fmla="*/ 337624 w 391815"/>
                <a:gd name="connsiteY1" fmla="*/ 400930 h 626013"/>
                <a:gd name="connsiteX2" fmla="*/ 0 w 391815"/>
                <a:gd name="connsiteY2" fmla="*/ 626013 h 6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815" h="626013">
                  <a:moveTo>
                    <a:pt x="386861" y="0"/>
                  </a:moveTo>
                  <a:cubicBezTo>
                    <a:pt x="394481" y="148297"/>
                    <a:pt x="402101" y="296595"/>
                    <a:pt x="337624" y="400930"/>
                  </a:cubicBezTo>
                  <a:cubicBezTo>
                    <a:pt x="273147" y="505265"/>
                    <a:pt x="136573" y="565639"/>
                    <a:pt x="0" y="626013"/>
                  </a:cubicBezTo>
                </a:path>
              </a:pathLst>
            </a:cu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16326" y="3953022"/>
              <a:ext cx="1383338" cy="1371600"/>
            </a:xfrm>
            <a:custGeom>
              <a:avLst/>
              <a:gdLst>
                <a:gd name="connsiteX0" fmla="*/ 1139483 w 1383338"/>
                <a:gd name="connsiteY0" fmla="*/ 0 h 1371600"/>
                <a:gd name="connsiteX1" fmla="*/ 1301262 w 1383338"/>
                <a:gd name="connsiteY1" fmla="*/ 724486 h 1371600"/>
                <a:gd name="connsiteX2" fmla="*/ 0 w 1383338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3338" h="1371600">
                  <a:moveTo>
                    <a:pt x="1139483" y="0"/>
                  </a:moveTo>
                  <a:cubicBezTo>
                    <a:pt x="1315329" y="247943"/>
                    <a:pt x="1491176" y="495886"/>
                    <a:pt x="1301262" y="724486"/>
                  </a:cubicBezTo>
                  <a:cubicBezTo>
                    <a:pt x="1111348" y="953086"/>
                    <a:pt x="555674" y="1162343"/>
                    <a:pt x="0" y="1371600"/>
                  </a:cubicBezTo>
                </a:path>
              </a:pathLst>
            </a:cu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3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515502" cy="447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038600" y="1081088"/>
            <a:ext cx="4827210" cy="3186112"/>
            <a:chOff x="4038600" y="1081088"/>
            <a:chExt cx="4827210" cy="31861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286000"/>
              <a:ext cx="482721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572000" y="1081088"/>
              <a:ext cx="411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Ficheiro </a:t>
              </a:r>
              <a:r>
                <a:rPr lang="en-US" sz="2400" dirty="0">
                  <a:solidFill>
                    <a:srgbClr val="FF0000"/>
                  </a:solidFill>
                </a:rPr>
                <a:t>Aligned_file_with_students.txt</a:t>
              </a:r>
              <a:r>
                <a:rPr lang="pt-PT" sz="2400" dirty="0"/>
                <a:t> que vai ser criado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2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11" y="646331"/>
            <a:ext cx="3027697" cy="615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/>
              <a:t>Tarefa</a:t>
            </a:r>
            <a:r>
              <a:rPr lang="pt-PT" dirty="0"/>
              <a:t>: Usar o ficheiro </a:t>
            </a:r>
            <a:r>
              <a:rPr lang="en-US" dirty="0">
                <a:solidFill>
                  <a:srgbClr val="FF0000"/>
                </a:solidFill>
              </a:rPr>
              <a:t>Aligned_file_with_students.txt </a:t>
            </a:r>
            <a:r>
              <a:rPr lang="en-US" dirty="0"/>
              <a:t>"</a:t>
            </a:r>
            <a:r>
              <a:rPr lang="pt-PT" dirty="0"/>
              <a:t> e preparar um ficheiro novo </a:t>
            </a:r>
            <a:r>
              <a:rPr lang="en-US" dirty="0">
                <a:solidFill>
                  <a:srgbClr val="FF0000"/>
                </a:solidFill>
              </a:rPr>
              <a:t>File_with_students_sorted_by_different_fields.txt</a:t>
            </a:r>
            <a:r>
              <a:rPr lang="pt-PT" dirty="0"/>
              <a:t> do tipo seguinte: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76200" y="1830000"/>
            <a:ext cx="4038600" cy="2665800"/>
            <a:chOff x="4038600" y="1081088"/>
            <a:chExt cx="4827210" cy="31861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286000"/>
              <a:ext cx="482721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72000" y="1081088"/>
              <a:ext cx="4114800" cy="121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/>
                <a:t>Ficheiro </a:t>
              </a:r>
              <a:r>
                <a:rPr lang="en-US" sz="2000" dirty="0">
                  <a:solidFill>
                    <a:srgbClr val="FF0000"/>
                  </a:solidFill>
                </a:rPr>
                <a:t>Aligned_file_with_students.txt</a:t>
              </a:r>
              <a:r>
                <a:rPr lang="pt-PT" sz="2000" dirty="0"/>
                <a:t> que vai ser criado</a:t>
              </a:r>
              <a:endParaRPr lang="en-US" sz="2000" dirty="0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4114800" y="3048000"/>
            <a:ext cx="914400" cy="37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05600" y="323165"/>
            <a:ext cx="762000" cy="5334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191" y="2138030"/>
            <a:ext cx="381000" cy="2667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5818" y="3708105"/>
            <a:ext cx="381000" cy="2667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82905" y="5249881"/>
            <a:ext cx="381000" cy="2667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4845844"/>
            <a:ext cx="4356043" cy="1384995"/>
          </a:xfrm>
          <a:prstGeom prst="rect">
            <a:avLst/>
          </a:prstGeom>
          <a:solidFill>
            <a:srgbClr val="CCFF6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Não usar funções de ordenação das bibliotecas de 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6200" y="-97800"/>
            <a:ext cx="2685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Ideias principais: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6600"/>
            <a:ext cx="911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Extrair campos para ordenação que são </a:t>
            </a:r>
            <a:r>
              <a:rPr lang="pt-PT" i="1" dirty="0"/>
              <a:t>nomes</a:t>
            </a:r>
            <a:r>
              <a:rPr lang="pt-PT" dirty="0"/>
              <a:t>, </a:t>
            </a:r>
            <a:r>
              <a:rPr lang="pt-PT" i="1" dirty="0"/>
              <a:t>números mecanográficos</a:t>
            </a:r>
            <a:r>
              <a:rPr lang="pt-PT" dirty="0"/>
              <a:t>, </a:t>
            </a:r>
            <a:r>
              <a:rPr lang="pt-PT" i="1" dirty="0"/>
              <a:t>notas</a:t>
            </a:r>
            <a:r>
              <a:rPr lang="pt-PT" dirty="0"/>
              <a:t> e </a:t>
            </a:r>
            <a:r>
              <a:rPr lang="pt-PT" i="1" dirty="0"/>
              <a:t>idades</a:t>
            </a:r>
            <a:r>
              <a:rPr lang="pt-PT" dirty="0"/>
              <a:t>.</a:t>
            </a:r>
          </a:p>
          <a:p>
            <a:r>
              <a:rPr lang="pt-PT" dirty="0"/>
              <a:t>2. Criar </a:t>
            </a:r>
            <a:r>
              <a:rPr lang="pt-PT" i="1" dirty="0" err="1"/>
              <a:t>arrays</a:t>
            </a:r>
            <a:r>
              <a:rPr lang="pt-PT" dirty="0"/>
              <a:t> de índices com valores 0,1,…,N-1 para cada campo que deve ser ordenado.</a:t>
            </a:r>
          </a:p>
          <a:p>
            <a:r>
              <a:rPr lang="pt-PT" dirty="0"/>
              <a:t>3. Ordenar cada campo e quando trocar os elementos trocar também os índices relevantes.</a:t>
            </a:r>
          </a:p>
          <a:p>
            <a:r>
              <a:rPr lang="pt-PT" dirty="0"/>
              <a:t>4. Gravar os dados no ficheiro utilizando valores dos </a:t>
            </a:r>
            <a:r>
              <a:rPr lang="pt-PT" i="1" dirty="0" err="1"/>
              <a:t>arrays</a:t>
            </a:r>
            <a:r>
              <a:rPr lang="pt-PT" dirty="0"/>
              <a:t> de índices como índices das linhas.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457980"/>
            <a:ext cx="15610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Exemplo: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484"/>
            <a:ext cx="4038600" cy="1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089003" y="1704322"/>
            <a:ext cx="2314177" cy="2029478"/>
            <a:chOff x="4089003" y="1704322"/>
            <a:chExt cx="2314177" cy="2029478"/>
          </a:xfrm>
        </p:grpSpPr>
        <p:sp>
          <p:nvSpPr>
            <p:cNvPr id="10" name="TextBox 9"/>
            <p:cNvSpPr txBox="1"/>
            <p:nvPr/>
          </p:nvSpPr>
          <p:spPr>
            <a:xfrm>
              <a:off x="4089003" y="1935872"/>
              <a:ext cx="301686" cy="179792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pt-PT" dirty="0"/>
                <a:t>0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1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2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3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4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5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6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390689" y="1719590"/>
              <a:ext cx="486111" cy="19981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76800" y="1704322"/>
              <a:ext cx="1526380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Índices iniciais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65109" y="1535668"/>
            <a:ext cx="2473491" cy="2181660"/>
            <a:chOff x="1565109" y="1535668"/>
            <a:chExt cx="2473491" cy="2181660"/>
          </a:xfrm>
        </p:grpSpPr>
        <p:sp>
          <p:nvSpPr>
            <p:cNvPr id="16" name="Rounded Rectangle 15"/>
            <p:cNvSpPr/>
            <p:nvPr/>
          </p:nvSpPr>
          <p:spPr>
            <a:xfrm>
              <a:off x="3657600" y="1919400"/>
              <a:ext cx="381000" cy="1797928"/>
            </a:xfrm>
            <a:prstGeom prst="round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352800" y="1819495"/>
              <a:ext cx="304800" cy="99905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65109" y="1535668"/>
              <a:ext cx="2119491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Campo seleccionado</a:t>
              </a:r>
              <a:endParaRPr lang="en-US" dirty="0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1142"/>
            <a:ext cx="4038600" cy="1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114800" y="3701994"/>
            <a:ext cx="2181127" cy="2013006"/>
            <a:chOff x="4089003" y="1704322"/>
            <a:chExt cx="2181127" cy="2013006"/>
          </a:xfrm>
        </p:grpSpPr>
        <p:sp>
          <p:nvSpPr>
            <p:cNvPr id="23" name="TextBox 22"/>
            <p:cNvSpPr txBox="1"/>
            <p:nvPr/>
          </p:nvSpPr>
          <p:spPr>
            <a:xfrm>
              <a:off x="4089003" y="1919400"/>
              <a:ext cx="301686" cy="179792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pt-PT" dirty="0"/>
                <a:t>3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5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1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0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4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6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2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390689" y="1719590"/>
              <a:ext cx="486111" cy="19981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76800" y="1704322"/>
              <a:ext cx="1393330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Índices finais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02597" y="3519477"/>
            <a:ext cx="4165204" cy="2757498"/>
            <a:chOff x="4902597" y="3519477"/>
            <a:chExt cx="4165204" cy="275749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597" y="4267200"/>
              <a:ext cx="408622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365981" y="3519477"/>
              <a:ext cx="2701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solidFill>
                    <a:srgbClr val="FF00FF"/>
                  </a:solidFill>
                </a:rPr>
                <a:t>Gravar ficheiro utilizando índices como valores do </a:t>
              </a:r>
              <a:r>
                <a:rPr lang="pt-PT" i="1" dirty="0">
                  <a:solidFill>
                    <a:srgbClr val="FF00FF"/>
                  </a:solidFill>
                </a:rPr>
                <a:t>array</a:t>
              </a:r>
              <a:r>
                <a:rPr lang="pt-PT" dirty="0">
                  <a:solidFill>
                    <a:srgbClr val="FF00FF"/>
                  </a:solidFill>
                </a:rPr>
                <a:t> de índics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6295" y="1704322"/>
            <a:ext cx="1660368" cy="2601278"/>
            <a:chOff x="6326295" y="1704322"/>
            <a:chExt cx="1660368" cy="2601278"/>
          </a:xfrm>
        </p:grpSpPr>
        <p:sp>
          <p:nvSpPr>
            <p:cNvPr id="30" name="TextBox 29"/>
            <p:cNvSpPr txBox="1"/>
            <p:nvPr/>
          </p:nvSpPr>
          <p:spPr>
            <a:xfrm>
              <a:off x="7684977" y="1704322"/>
              <a:ext cx="301686" cy="179792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pt-PT" dirty="0"/>
                <a:t>3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5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1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0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4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6</a:t>
              </a:r>
            </a:p>
            <a:p>
              <a:pPr>
                <a:lnSpc>
                  <a:spcPts val="1900"/>
                </a:lnSpc>
              </a:pPr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326295" y="2548800"/>
              <a:ext cx="1363305" cy="1756800"/>
            </a:xfrm>
            <a:custGeom>
              <a:avLst/>
              <a:gdLst>
                <a:gd name="connsiteX0" fmla="*/ 585705 w 1363305"/>
                <a:gd name="connsiteY0" fmla="*/ 1756800 h 1756800"/>
                <a:gd name="connsiteX1" fmla="*/ 391305 w 1363305"/>
                <a:gd name="connsiteY1" fmla="*/ 1670400 h 1756800"/>
                <a:gd name="connsiteX2" fmla="*/ 139305 w 1363305"/>
                <a:gd name="connsiteY2" fmla="*/ 1346400 h 1756800"/>
                <a:gd name="connsiteX3" fmla="*/ 88905 w 1363305"/>
                <a:gd name="connsiteY3" fmla="*/ 540000 h 1756800"/>
                <a:gd name="connsiteX4" fmla="*/ 1363305 w 1363305"/>
                <a:gd name="connsiteY4" fmla="*/ 0 h 175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305" h="1756800">
                  <a:moveTo>
                    <a:pt x="585705" y="1756800"/>
                  </a:moveTo>
                  <a:cubicBezTo>
                    <a:pt x="525705" y="1747800"/>
                    <a:pt x="465705" y="1738800"/>
                    <a:pt x="391305" y="1670400"/>
                  </a:cubicBezTo>
                  <a:cubicBezTo>
                    <a:pt x="316905" y="1602000"/>
                    <a:pt x="189705" y="1534800"/>
                    <a:pt x="139305" y="1346400"/>
                  </a:cubicBezTo>
                  <a:cubicBezTo>
                    <a:pt x="88905" y="1158000"/>
                    <a:pt x="-115095" y="764400"/>
                    <a:pt x="88905" y="540000"/>
                  </a:cubicBezTo>
                  <a:cubicBezTo>
                    <a:pt x="292905" y="315600"/>
                    <a:pt x="828105" y="157800"/>
                    <a:pt x="1363305" y="0"/>
                  </a:cubicBezTo>
                </a:path>
              </a:pathLst>
            </a:custGeom>
            <a:noFill/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2192"/>
            <a:ext cx="180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244898" y="2854712"/>
            <a:ext cx="640233" cy="1100254"/>
          </a:xfrm>
          <a:custGeom>
            <a:avLst/>
            <a:gdLst>
              <a:gd name="connsiteX0" fmla="*/ 0 w 640233"/>
              <a:gd name="connsiteY0" fmla="*/ 1100254 h 1100254"/>
              <a:gd name="connsiteX1" fmla="*/ 639336 w 640233"/>
              <a:gd name="connsiteY1" fmla="*/ 267629 h 1100254"/>
              <a:gd name="connsiteX2" fmla="*/ 111512 w 640233"/>
              <a:gd name="connsiteY2" fmla="*/ 0 h 110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233" h="1100254">
                <a:moveTo>
                  <a:pt x="0" y="1100254"/>
                </a:moveTo>
                <a:cubicBezTo>
                  <a:pt x="310375" y="775629"/>
                  <a:pt x="620751" y="451005"/>
                  <a:pt x="639336" y="267629"/>
                </a:cubicBezTo>
                <a:cubicBezTo>
                  <a:pt x="657921" y="84253"/>
                  <a:pt x="384716" y="42126"/>
                  <a:pt x="11151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26673" y="3345366"/>
            <a:ext cx="319697" cy="959005"/>
          </a:xfrm>
          <a:custGeom>
            <a:avLst/>
            <a:gdLst>
              <a:gd name="connsiteX0" fmla="*/ 14868 w 319697"/>
              <a:gd name="connsiteY0" fmla="*/ 959005 h 959005"/>
              <a:gd name="connsiteX1" fmla="*/ 319668 w 319697"/>
              <a:gd name="connsiteY1" fmla="*/ 572429 h 959005"/>
              <a:gd name="connsiteX2" fmla="*/ 0 w 319697"/>
              <a:gd name="connsiteY2" fmla="*/ 0 h 95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97" h="959005">
                <a:moveTo>
                  <a:pt x="14868" y="959005"/>
                </a:moveTo>
                <a:cubicBezTo>
                  <a:pt x="168507" y="845634"/>
                  <a:pt x="322146" y="732263"/>
                  <a:pt x="319668" y="572429"/>
                </a:cubicBezTo>
                <a:cubicBezTo>
                  <a:pt x="317190" y="412595"/>
                  <a:pt x="158595" y="206297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43400" y="2362201"/>
            <a:ext cx="319697" cy="2133600"/>
          </a:xfrm>
          <a:custGeom>
            <a:avLst/>
            <a:gdLst>
              <a:gd name="connsiteX0" fmla="*/ 14868 w 319697"/>
              <a:gd name="connsiteY0" fmla="*/ 959005 h 959005"/>
              <a:gd name="connsiteX1" fmla="*/ 319668 w 319697"/>
              <a:gd name="connsiteY1" fmla="*/ 572429 h 959005"/>
              <a:gd name="connsiteX2" fmla="*/ 0 w 319697"/>
              <a:gd name="connsiteY2" fmla="*/ 0 h 95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97" h="959005">
                <a:moveTo>
                  <a:pt x="14868" y="959005"/>
                </a:moveTo>
                <a:cubicBezTo>
                  <a:pt x="168507" y="845634"/>
                  <a:pt x="322146" y="732263"/>
                  <a:pt x="319668" y="572429"/>
                </a:cubicBezTo>
                <a:cubicBezTo>
                  <a:pt x="317190" y="412595"/>
                  <a:pt x="158595" y="206297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74806" y="229998"/>
            <a:ext cx="3288194" cy="6475602"/>
            <a:chOff x="3048000" y="-151002"/>
            <a:chExt cx="3288194" cy="647560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72164"/>
              <a:ext cx="3027697" cy="615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577889" y="-151002"/>
              <a:ext cx="762000" cy="533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086480" y="1663863"/>
              <a:ext cx="381000" cy="2667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618107" y="3233938"/>
              <a:ext cx="381000" cy="2667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955194" y="4775714"/>
              <a:ext cx="381000" cy="2667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4038600" cy="1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3" y="-15301"/>
            <a:ext cx="332812" cy="68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97800"/>
            <a:ext cx="15610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Exemplo: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00600" y="2743200"/>
            <a:ext cx="4165204" cy="2757498"/>
            <a:chOff x="4902597" y="3519477"/>
            <a:chExt cx="4165204" cy="275749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597" y="4267200"/>
              <a:ext cx="408622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365981" y="3519477"/>
              <a:ext cx="2701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solidFill>
                    <a:srgbClr val="FF00FF"/>
                  </a:solidFill>
                </a:rPr>
                <a:t>Gravar ficheiro utilizando índices como valores do </a:t>
              </a:r>
              <a:r>
                <a:rPr lang="pt-PT" i="1" dirty="0" err="1">
                  <a:solidFill>
                    <a:srgbClr val="FF00FF"/>
                  </a:solidFill>
                </a:rPr>
                <a:t>array</a:t>
              </a:r>
              <a:r>
                <a:rPr lang="pt-PT" dirty="0">
                  <a:solidFill>
                    <a:srgbClr val="FF00FF"/>
                  </a:solidFill>
                </a:rPr>
                <a:t> de índicas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3161" y="457200"/>
            <a:ext cx="3945439" cy="1770460"/>
            <a:chOff x="228600" y="621268"/>
            <a:chExt cx="3945439" cy="1770460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914400"/>
              <a:ext cx="3945439" cy="1477328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j = 0; j &lt; N; j++) {</a:t>
              </a:r>
            </a:p>
            <a:p>
              <a:r>
                <a:rPr lang="en-US" dirty="0"/>
                <a:t>	   </a:t>
              </a:r>
              <a:r>
                <a:rPr lang="en-US" dirty="0" err="1"/>
                <a:t>names_of_students_in</a:t>
              </a:r>
              <a:r>
                <a:rPr lang="en-US" dirty="0"/>
                <a:t>[j] = j;</a:t>
              </a:r>
            </a:p>
            <a:p>
              <a:r>
                <a:rPr lang="en-US" dirty="0"/>
                <a:t>	   </a:t>
              </a:r>
              <a:r>
                <a:rPr lang="en-US" dirty="0" err="1"/>
                <a:t>n_mecs_in</a:t>
              </a:r>
              <a:r>
                <a:rPr lang="en-US" dirty="0"/>
                <a:t>[j] = j;</a:t>
              </a:r>
            </a:p>
            <a:p>
              <a:r>
                <a:rPr lang="en-US" dirty="0"/>
                <a:t>	   </a:t>
              </a:r>
              <a:r>
                <a:rPr lang="en-US" dirty="0" err="1"/>
                <a:t>notas_in</a:t>
              </a:r>
              <a:r>
                <a:rPr lang="en-US" dirty="0"/>
                <a:t>[j] = j;</a:t>
              </a:r>
            </a:p>
            <a:p>
              <a:r>
                <a:rPr lang="en-US" dirty="0"/>
                <a:t>	   </a:t>
              </a:r>
              <a:r>
                <a:rPr lang="en-US" dirty="0" err="1"/>
                <a:t>idades_in</a:t>
              </a:r>
              <a:r>
                <a:rPr lang="en-US" dirty="0"/>
                <a:t>[j] = j;       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621268"/>
              <a:ext cx="3370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8000"/>
                  </a:solidFill>
                </a:rPr>
                <a:t>Valores do </a:t>
              </a:r>
              <a:r>
                <a:rPr lang="pt-PT" i="1" dirty="0" err="1">
                  <a:solidFill>
                    <a:srgbClr val="008000"/>
                  </a:solidFill>
                </a:rPr>
                <a:t>array</a:t>
              </a:r>
              <a:r>
                <a:rPr lang="pt-PT" dirty="0">
                  <a:solidFill>
                    <a:srgbClr val="008000"/>
                  </a:solidFill>
                </a:rPr>
                <a:t> de índices iniciais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2400" y="1905000"/>
            <a:ext cx="4215257" cy="2038529"/>
            <a:chOff x="152400" y="1905000"/>
            <a:chExt cx="4215257" cy="2038529"/>
          </a:xfrm>
        </p:grpSpPr>
        <p:sp>
          <p:nvSpPr>
            <p:cNvPr id="12" name="TextBox 11"/>
            <p:cNvSpPr txBox="1"/>
            <p:nvPr/>
          </p:nvSpPr>
          <p:spPr>
            <a:xfrm>
              <a:off x="152400" y="2743200"/>
              <a:ext cx="4215257" cy="1200329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wsn.printf</a:t>
              </a:r>
              <a:r>
                <a:rPr lang="en-US" dirty="0"/>
                <a:t>("\</a:t>
              </a:r>
              <a:r>
                <a:rPr lang="en-US" dirty="0" err="1"/>
                <a:t>nSort</a:t>
              </a:r>
              <a:r>
                <a:rPr lang="en-US" dirty="0"/>
                <a:t> by age: \n");</a:t>
              </a:r>
            </a:p>
            <a:p>
              <a:r>
                <a:rPr lang="en-US" dirty="0" err="1"/>
                <a:t>sortCrescSeq</a:t>
              </a:r>
              <a:r>
                <a:rPr lang="en-US" dirty="0"/>
                <a:t>(</a:t>
              </a:r>
              <a:r>
                <a:rPr lang="en-US" dirty="0" err="1"/>
                <a:t>idades</a:t>
              </a:r>
              <a:r>
                <a:rPr lang="en-US" dirty="0"/>
                <a:t>, </a:t>
              </a:r>
              <a:r>
                <a:rPr lang="en-US" dirty="0" err="1"/>
                <a:t>idades_in</a:t>
              </a:r>
              <a:r>
                <a:rPr lang="en-US" dirty="0"/>
                <a:t>);</a:t>
              </a:r>
            </a:p>
            <a:p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 = 0; </a:t>
              </a:r>
              <a:r>
                <a:rPr lang="en-US" dirty="0" err="1"/>
                <a:t>i</a:t>
              </a:r>
              <a:r>
                <a:rPr lang="en-US" dirty="0"/>
                <a:t> &lt; N; </a:t>
              </a:r>
              <a:r>
                <a:rPr lang="en-US" dirty="0" err="1"/>
                <a:t>i</a:t>
              </a:r>
              <a:r>
                <a:rPr lang="en-US" dirty="0"/>
                <a:t>++)	</a:t>
              </a:r>
            </a:p>
            <a:p>
              <a:r>
                <a:rPr lang="en-US" dirty="0"/>
                <a:t>        </a:t>
              </a:r>
              <a:r>
                <a:rPr lang="en-US" dirty="0" err="1"/>
                <a:t>wsn.printf</a:t>
              </a:r>
              <a:r>
                <a:rPr lang="en-US" dirty="0"/>
                <a:t>("%s\</a:t>
              </a:r>
              <a:r>
                <a:rPr lang="en-US" dirty="0" err="1"/>
                <a:t>n",</a:t>
              </a:r>
              <a:r>
                <a:rPr lang="en-US" dirty="0" err="1">
                  <a:solidFill>
                    <a:srgbClr val="C00000"/>
                  </a:solidFill>
                </a:rPr>
                <a:t>line</a:t>
              </a:r>
              <a:r>
                <a:rPr lang="en-US" dirty="0"/>
                <a:t>[ </a:t>
              </a:r>
              <a:r>
                <a:rPr lang="en-US" dirty="0" err="1"/>
                <a:t>idades_in</a:t>
              </a:r>
              <a:r>
                <a:rPr lang="en-US" dirty="0"/>
                <a:t>[</a:t>
              </a:r>
              <a:r>
                <a:rPr lang="en-US" dirty="0" err="1"/>
                <a:t>i</a:t>
              </a:r>
              <a:r>
                <a:rPr lang="en-US" dirty="0"/>
                <a:t>] ]);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1905000"/>
              <a:ext cx="1149600" cy="276600"/>
            </a:xfrm>
            <a:prstGeom prst="rect">
              <a:avLst/>
            </a:prstGeom>
            <a:noFill/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61600" y="2181600"/>
              <a:ext cx="1684800" cy="1468800"/>
            </a:xfrm>
            <a:custGeom>
              <a:avLst/>
              <a:gdLst>
                <a:gd name="connsiteX0" fmla="*/ 0 w 1684800"/>
                <a:gd name="connsiteY0" fmla="*/ 0 h 1468800"/>
                <a:gd name="connsiteX1" fmla="*/ 1684800 w 1684800"/>
                <a:gd name="connsiteY1" fmla="*/ 475200 h 1468800"/>
                <a:gd name="connsiteX2" fmla="*/ 1252800 w 1684800"/>
                <a:gd name="connsiteY2" fmla="*/ 1468800 h 14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4800" h="1468800">
                  <a:moveTo>
                    <a:pt x="0" y="0"/>
                  </a:moveTo>
                  <a:lnTo>
                    <a:pt x="1684800" y="475200"/>
                  </a:lnTo>
                  <a:lnTo>
                    <a:pt x="1252800" y="1468800"/>
                  </a:lnTo>
                </a:path>
              </a:pathLst>
            </a:custGeom>
            <a:noFill/>
            <a:ln w="12700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2400" y="4202668"/>
            <a:ext cx="2842894" cy="738664"/>
            <a:chOff x="152400" y="4202668"/>
            <a:chExt cx="2842894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152400" y="4572000"/>
              <a:ext cx="2842894" cy="369332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</a:t>
              </a:r>
              <a:r>
                <a:rPr lang="en-US" dirty="0">
                  <a:solidFill>
                    <a:srgbClr val="C00000"/>
                  </a:solidFill>
                </a:rPr>
                <a:t>line</a:t>
              </a:r>
              <a:r>
                <a:rPr lang="en-US" dirty="0"/>
                <a:t>[] = new String[N];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4202668"/>
              <a:ext cx="196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Declaração de </a:t>
              </a:r>
              <a:r>
                <a:rPr lang="pt-PT" dirty="0" err="1"/>
                <a:t>line</a:t>
              </a:r>
              <a:r>
                <a:rPr lang="pt-PT" dirty="0"/>
                <a:t>: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76600" y="681335"/>
            <a:ext cx="4495800" cy="2442865"/>
            <a:chOff x="3276600" y="681335"/>
            <a:chExt cx="4495800" cy="2442865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3276600" y="1143000"/>
              <a:ext cx="2133600" cy="198120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10200" y="681335"/>
              <a:ext cx="2362200" cy="92333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Função considerada na aula com pequenas alterações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4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1753</Words>
  <Application>Microsoft Office PowerPoint</Application>
  <PresentationFormat>On-screen Show (4:3)</PresentationFormat>
  <Paragraphs>504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842</cp:revision>
  <cp:lastPrinted>2017-12-18T10:39:54Z</cp:lastPrinted>
  <dcterms:created xsi:type="dcterms:W3CDTF">2014-09-27T14:10:02Z</dcterms:created>
  <dcterms:modified xsi:type="dcterms:W3CDTF">2019-12-02T15:08:33Z</dcterms:modified>
</cp:coreProperties>
</file>