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143000" y="2057400"/>
            <a:ext cx="8382000" cy="755335"/>
          </a:xfrm>
          <a:prstGeom prst="rect">
            <a:avLst/>
          </a:prstGeom>
        </p:spPr>
        <p:txBody>
          <a:bodyPr vert="horz" wrap="square" lIns="0" tIns="16510" rIns="0" bIns="0" rtlCol="0">
            <a:spAutoFit/>
          </a:bodyPr>
          <a:lstStyle/>
          <a:p>
            <a:pPr marL="3213735" algn="r">
              <a:lnSpc>
                <a:spcPct val="100000"/>
              </a:lnSpc>
              <a:spcBef>
                <a:spcPts val="130"/>
              </a:spcBef>
            </a:pPr>
            <a:r>
              <a:rPr lang="en-US" sz="4800" spc="15" dirty="0" smtClean="0">
                <a:latin typeface="Times New Roman" pitchFamily="18" charset="0"/>
                <a:cs typeface="Times New Roman" pitchFamily="18" charset="0"/>
              </a:rPr>
              <a:t>    </a:t>
            </a:r>
            <a:r>
              <a:rPr lang="en-US" sz="4800" spc="15" dirty="0" smtClean="0">
                <a:latin typeface="Times New Roman" pitchFamily="18" charset="0"/>
                <a:cs typeface="Times New Roman" pitchFamily="18" charset="0"/>
              </a:rPr>
              <a:t>LARANCE.M</a:t>
            </a:r>
            <a:endParaRPr sz="4800" spc="15" dirty="0">
              <a:latin typeface="Times New Roman" pitchFamily="18" charset="0"/>
              <a:cs typeface="Times New Roman" pitchFamily="18" charset="0"/>
            </a:endParaRPr>
          </a:p>
        </p:txBody>
      </p:sp>
      <p:sp>
        <p:nvSpPr>
          <p:cNvPr id="8" name="object 8"/>
          <p:cNvSpPr txBox="1"/>
          <p:nvPr/>
        </p:nvSpPr>
        <p:spPr>
          <a:xfrm>
            <a:off x="6781800" y="28194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2" name="TextBox 11"/>
          <p:cNvSpPr txBox="1"/>
          <p:nvPr/>
        </p:nvSpPr>
        <p:spPr>
          <a:xfrm>
            <a:off x="4648200" y="3733800"/>
            <a:ext cx="6116547" cy="830997"/>
          </a:xfrm>
          <a:prstGeom prst="rect">
            <a:avLst/>
          </a:prstGeom>
          <a:noFill/>
        </p:spPr>
        <p:txBody>
          <a:bodyPr wrap="none" rtlCol="0">
            <a:spAutoFit/>
          </a:bodyPr>
          <a:lstStyle/>
          <a:p>
            <a:pPr algn="ctr"/>
            <a:r>
              <a:rPr lang="en-US" sz="2400" b="1" dirty="0" smtClean="0">
                <a:solidFill>
                  <a:srgbClr val="002060"/>
                </a:solidFill>
              </a:rPr>
              <a:t>DHIRAJLAL GANDHI COLLEGE OF TECHNOLOGY</a:t>
            </a:r>
          </a:p>
          <a:p>
            <a:pPr algn="ctr"/>
            <a:r>
              <a:rPr lang="en-US" sz="2400" b="1" dirty="0" smtClean="0">
                <a:solidFill>
                  <a:srgbClr val="002060"/>
                </a:solidFill>
              </a:rPr>
              <a:t>AGRICULTURAL ENGINEERING</a:t>
            </a:r>
            <a:endParaRPr lang="en-US" sz="2400" b="1"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n-lt"/>
              </a:rPr>
              <a:t>R</a:t>
            </a:r>
            <a:r>
              <a:rPr spc="-40" dirty="0">
                <a:latin typeface="+mn-lt"/>
              </a:rPr>
              <a:t>E</a:t>
            </a:r>
            <a:r>
              <a:rPr spc="15" dirty="0">
                <a:latin typeface="+mn-lt"/>
              </a:rPr>
              <a:t>S</a:t>
            </a:r>
            <a:r>
              <a:rPr spc="-30" dirty="0">
                <a:latin typeface="+mn-lt"/>
              </a:rPr>
              <a:t>U</a:t>
            </a:r>
            <a:r>
              <a:rPr spc="-405" dirty="0">
                <a:latin typeface="+mn-lt"/>
              </a:rPr>
              <a:t>L</a:t>
            </a:r>
            <a:r>
              <a:rPr dirty="0">
                <a:latin typeface="+mn-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1" name="TextBox 10"/>
          <p:cNvSpPr txBox="1"/>
          <p:nvPr/>
        </p:nvSpPr>
        <p:spPr>
          <a:xfrm>
            <a:off x="1295400" y="1828800"/>
            <a:ext cx="6781800" cy="3539430"/>
          </a:xfrm>
          <a:prstGeom prst="rect">
            <a:avLst/>
          </a:prstGeom>
          <a:noFill/>
        </p:spPr>
        <p:txBody>
          <a:bodyPr wrap="square" rtlCol="0">
            <a:spAutoFit/>
          </a:bodyPr>
          <a:lstStyle/>
          <a:p>
            <a:pPr marL="120650" indent="-120650">
              <a:buFont typeface="Arial" pitchFamily="34" charset="0"/>
              <a:buChar char="•"/>
            </a:pPr>
            <a:r>
              <a:rPr lang="en-US" sz="2800" dirty="0" smtClean="0">
                <a:cs typeface="Times New Roman" pitchFamily="18" charset="0"/>
              </a:rPr>
              <a:t>Increased understanding of user behavior and preferences.</a:t>
            </a:r>
          </a:p>
          <a:p>
            <a:pPr marL="120650" indent="-120650">
              <a:buFont typeface="Arial" pitchFamily="34" charset="0"/>
              <a:buChar char="•"/>
            </a:pPr>
            <a:r>
              <a:rPr lang="en-US" sz="2800" dirty="0" smtClean="0">
                <a:cs typeface="Times New Roman" pitchFamily="18" charset="0"/>
              </a:rPr>
              <a:t> Optimization of marketing strategies based on demographic insights.</a:t>
            </a:r>
          </a:p>
          <a:p>
            <a:pPr marL="120650" indent="-120650">
              <a:buFont typeface="Arial" pitchFamily="34" charset="0"/>
              <a:buChar char="•"/>
            </a:pPr>
            <a:r>
              <a:rPr lang="en-US" sz="2800" dirty="0" smtClean="0">
                <a:cs typeface="Times New Roman" pitchFamily="18" charset="0"/>
              </a:rPr>
              <a:t> Improved conversion rates and revenue generation.</a:t>
            </a:r>
          </a:p>
          <a:p>
            <a:pPr marL="120650" indent="-120650">
              <a:buFont typeface="Arial" pitchFamily="34" charset="0"/>
              <a:buChar char="•"/>
            </a:pPr>
            <a:r>
              <a:rPr lang="en-US" sz="2800" dirty="0" smtClean="0">
                <a:cs typeface="Times New Roman" pitchFamily="18" charset="0"/>
              </a:rPr>
              <a:t> Enhanced website performance and user experience.</a:t>
            </a:r>
            <a:endParaRPr lang="en-US" sz="2800" dirty="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524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n-lt"/>
              </a:rPr>
              <a:t>PROJECT</a:t>
            </a:r>
            <a:r>
              <a:rPr sz="4250" spc="-85" dirty="0">
                <a:latin typeface="+mn-lt"/>
              </a:rPr>
              <a:t> </a:t>
            </a:r>
            <a:r>
              <a:rPr sz="4250" spc="25" dirty="0">
                <a:latin typeface="+mn-lt"/>
              </a:rPr>
              <a:t>TITLE</a:t>
            </a:r>
            <a:endParaRPr sz="4250">
              <a:latin typeface="+mn-lt"/>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p:cNvSpPr txBox="1"/>
          <p:nvPr/>
        </p:nvSpPr>
        <p:spPr>
          <a:xfrm>
            <a:off x="1981200" y="2743200"/>
            <a:ext cx="7772400" cy="769441"/>
          </a:xfrm>
          <a:prstGeom prst="rect">
            <a:avLst/>
          </a:prstGeom>
          <a:noFill/>
        </p:spPr>
        <p:txBody>
          <a:bodyPr wrap="square" rtlCol="0">
            <a:spAutoFit/>
          </a:bodyPr>
          <a:lstStyle/>
          <a:p>
            <a:r>
              <a:rPr lang="en-US" sz="4400" dirty="0" smtClean="0"/>
              <a:t>E-</a:t>
            </a:r>
            <a:r>
              <a:rPr lang="en-US" sz="4400" dirty="0" err="1" smtClean="0"/>
              <a:t>Commerese</a:t>
            </a:r>
            <a:r>
              <a:rPr lang="en-US" sz="4400" dirty="0" smtClean="0"/>
              <a:t> Website Logs </a:t>
            </a:r>
            <a:endParaRPr lang="en-US" sz="4400" dirty="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n-lt"/>
              </a:rPr>
              <a:t>A</a:t>
            </a:r>
            <a:r>
              <a:rPr spc="-5" dirty="0">
                <a:latin typeface="+mn-lt"/>
              </a:rPr>
              <a:t>G</a:t>
            </a:r>
            <a:r>
              <a:rPr spc="-35" dirty="0">
                <a:latin typeface="+mn-lt"/>
              </a:rPr>
              <a:t>E</a:t>
            </a:r>
            <a:r>
              <a:rPr spc="15" dirty="0">
                <a:latin typeface="+mn-lt"/>
              </a:rPr>
              <a:t>N</a:t>
            </a:r>
            <a:r>
              <a:rPr dirty="0">
                <a:latin typeface="+mn-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p:cNvSpPr txBox="1"/>
          <p:nvPr/>
        </p:nvSpPr>
        <p:spPr>
          <a:xfrm>
            <a:off x="2057400" y="1752600"/>
            <a:ext cx="6400800" cy="3970318"/>
          </a:xfrm>
          <a:prstGeom prst="rect">
            <a:avLst/>
          </a:prstGeom>
          <a:noFill/>
        </p:spPr>
        <p:txBody>
          <a:bodyPr wrap="square" rtlCol="0">
            <a:spAutoFit/>
          </a:bodyPr>
          <a:lstStyle/>
          <a:p>
            <a:pPr>
              <a:buFont typeface="Wingdings" pitchFamily="2" charset="2"/>
              <a:buChar char="Ø"/>
            </a:pPr>
            <a:r>
              <a:rPr lang="en-US" sz="2800" dirty="0" smtClean="0">
                <a:latin typeface="Times New Roman" pitchFamily="18" charset="0"/>
                <a:cs typeface="Times New Roman" pitchFamily="18" charset="0"/>
              </a:rPr>
              <a:t> Introduction</a:t>
            </a:r>
          </a:p>
          <a:p>
            <a:pPr>
              <a:buFont typeface="Wingdings" pitchFamily="2" charset="2"/>
              <a:buChar char="Ø"/>
            </a:pPr>
            <a:r>
              <a:rPr lang="en-US" sz="2800" dirty="0" smtClean="0">
                <a:latin typeface="Times New Roman" pitchFamily="18" charset="0"/>
                <a:cs typeface="Times New Roman" pitchFamily="18" charset="0"/>
              </a:rPr>
              <a:t> Problem Statement</a:t>
            </a:r>
          </a:p>
          <a:p>
            <a:pPr>
              <a:buFont typeface="Wingdings" pitchFamily="2" charset="2"/>
              <a:buChar char="Ø"/>
            </a:pPr>
            <a:r>
              <a:rPr lang="en-US" sz="2800" dirty="0" smtClean="0">
                <a:latin typeface="Times New Roman" pitchFamily="18" charset="0"/>
                <a:cs typeface="Times New Roman" pitchFamily="18" charset="0"/>
              </a:rPr>
              <a:t> Project Overview</a:t>
            </a:r>
          </a:p>
          <a:p>
            <a:pPr>
              <a:buFont typeface="Wingdings" pitchFamily="2" charset="2"/>
              <a:buChar char="Ø"/>
            </a:pPr>
            <a:r>
              <a:rPr lang="en-US" sz="2800" dirty="0" smtClean="0">
                <a:latin typeface="Times New Roman" pitchFamily="18" charset="0"/>
                <a:cs typeface="Times New Roman" pitchFamily="18" charset="0"/>
              </a:rPr>
              <a:t>End Users</a:t>
            </a:r>
          </a:p>
          <a:p>
            <a:pPr>
              <a:buFont typeface="Wingdings" pitchFamily="2" charset="2"/>
              <a:buChar char="Ø"/>
            </a:pPr>
            <a:r>
              <a:rPr lang="en-US" sz="2800" dirty="0" smtClean="0">
                <a:latin typeface="Times New Roman" pitchFamily="18" charset="0"/>
                <a:cs typeface="Times New Roman" pitchFamily="18" charset="0"/>
              </a:rPr>
              <a:t> Solution and Value Proposition</a:t>
            </a:r>
          </a:p>
          <a:p>
            <a:pPr>
              <a:buFont typeface="Wingdings" pitchFamily="2" charset="2"/>
              <a:buChar char="Ø"/>
            </a:pPr>
            <a:r>
              <a:rPr lang="en-US" sz="2800" dirty="0" smtClean="0">
                <a:latin typeface="Times New Roman" pitchFamily="18" charset="0"/>
                <a:cs typeface="Times New Roman" pitchFamily="18" charset="0"/>
              </a:rPr>
              <a:t> Key Features</a:t>
            </a:r>
          </a:p>
          <a:p>
            <a:pPr>
              <a:buFont typeface="Wingdings" pitchFamily="2" charset="2"/>
              <a:buChar char="Ø"/>
            </a:pPr>
            <a:r>
              <a:rPr lang="en-US" sz="2800" dirty="0" smtClean="0">
                <a:latin typeface="Times New Roman" pitchFamily="18" charset="0"/>
                <a:cs typeface="Times New Roman" pitchFamily="18" charset="0"/>
              </a:rPr>
              <a:t> Modeling Approach</a:t>
            </a:r>
          </a:p>
          <a:p>
            <a:pPr>
              <a:buFont typeface="Wingdings" pitchFamily="2" charset="2"/>
              <a:buChar char="Ø"/>
            </a:pPr>
            <a:r>
              <a:rPr lang="en-US" sz="2800" dirty="0" smtClean="0">
                <a:latin typeface="Times New Roman" pitchFamily="18" charset="0"/>
                <a:cs typeface="Times New Roman" pitchFamily="18" charset="0"/>
              </a:rPr>
              <a:t>Results</a:t>
            </a:r>
          </a:p>
          <a:p>
            <a:pPr>
              <a:buFont typeface="Wingdings" pitchFamily="2" charset="2"/>
              <a:buChar char="Ø"/>
            </a:pPr>
            <a:r>
              <a:rPr lang="en-US" sz="2800" dirty="0" smtClean="0">
                <a:latin typeface="Times New Roman" pitchFamily="18" charset="0"/>
                <a:cs typeface="Times New Roman" pitchFamily="18" charset="0"/>
              </a:rPr>
              <a:t>Conclusion</a:t>
            </a:r>
            <a:endParaRPr lang="en-US" sz="2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smtClean="0">
                <a:latin typeface="+mn-lt"/>
              </a:rPr>
              <a:t>P</a:t>
            </a:r>
            <a:r>
              <a:rPr sz="4250" spc="15" smtClean="0">
                <a:latin typeface="+mn-lt"/>
              </a:rPr>
              <a:t>ROB</a:t>
            </a:r>
            <a:r>
              <a:rPr sz="4250" spc="55" smtClean="0">
                <a:latin typeface="+mn-lt"/>
              </a:rPr>
              <a:t>L</a:t>
            </a:r>
            <a:r>
              <a:rPr sz="4250" spc="-20" smtClean="0">
                <a:latin typeface="+mn-lt"/>
              </a:rPr>
              <a:t>E</a:t>
            </a:r>
            <a:r>
              <a:rPr sz="4250" spc="20" smtClean="0">
                <a:latin typeface="+mn-lt"/>
              </a:rPr>
              <a:t>M</a:t>
            </a:r>
            <a:r>
              <a:rPr lang="en-US" sz="4250" spc="20" dirty="0" smtClean="0">
                <a:latin typeface="+mn-lt"/>
              </a:rPr>
              <a:t> </a:t>
            </a:r>
            <a:r>
              <a:rPr sz="4250" spc="10" smtClean="0">
                <a:latin typeface="+mn-lt"/>
              </a:rPr>
              <a:t>S</a:t>
            </a:r>
            <a:r>
              <a:rPr sz="4250" spc="-370" smtClean="0">
                <a:latin typeface="+mn-lt"/>
              </a:rPr>
              <a:t>T</a:t>
            </a:r>
            <a:r>
              <a:rPr sz="4250" spc="-375" smtClean="0">
                <a:latin typeface="+mn-lt"/>
              </a:rPr>
              <a:t>A</a:t>
            </a:r>
            <a:r>
              <a:rPr sz="4250" spc="15" smtClean="0">
                <a:latin typeface="+mn-lt"/>
              </a:rPr>
              <a:t>T</a:t>
            </a:r>
            <a:r>
              <a:rPr sz="4250" spc="-10" smtClean="0">
                <a:latin typeface="+mn-lt"/>
              </a:rPr>
              <a:t>E</a:t>
            </a:r>
            <a:r>
              <a:rPr sz="4250" spc="-20" smtClean="0">
                <a:latin typeface="+mn-lt"/>
              </a:rPr>
              <a:t>ME</a:t>
            </a:r>
            <a:r>
              <a:rPr sz="4250" spc="10" smtClean="0">
                <a:latin typeface="+mn-lt"/>
              </a:rPr>
              <a:t>NT</a:t>
            </a:r>
            <a:endParaRPr sz="4250">
              <a:latin typeface="+mn-lt"/>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381000" y="2057400"/>
            <a:ext cx="7772399" cy="2677656"/>
          </a:xfrm>
          <a:prstGeom prst="rect">
            <a:avLst/>
          </a:prstGeom>
          <a:noFill/>
        </p:spPr>
        <p:txBody>
          <a:bodyPr wrap="square" rtlCol="0">
            <a:spAutoFit/>
          </a:bodyPr>
          <a:lstStyle/>
          <a:p>
            <a:r>
              <a:rPr lang="en-US" sz="2800" dirty="0" smtClean="0"/>
              <a:t>E-commerce website logs data created for helping the data analysts to practice exploratory data analysis and data visualization. The dataset has data on when the website was accessed, IP address of the source, Country, language in which website was accessed, amount of sales made by that IP address. </a:t>
            </a:r>
            <a:endParaRPr lang="en-US" sz="28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5908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smtClean="0">
                <a:latin typeface="+mn-lt"/>
              </a:rPr>
              <a:t>PROJECT</a:t>
            </a:r>
            <a:r>
              <a:rPr lang="en-US" sz="4250" spc="5" dirty="0" smtClean="0">
                <a:latin typeface="+mn-lt"/>
              </a:rPr>
              <a:t> </a:t>
            </a:r>
            <a:r>
              <a:rPr sz="4250" spc="-20" smtClean="0">
                <a:latin typeface="+mn-lt"/>
              </a:rPr>
              <a:t>OVERVIEW</a:t>
            </a:r>
            <a:endParaRPr sz="4250">
              <a:latin typeface="+mn-lt"/>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p:cNvSpPr txBox="1"/>
          <p:nvPr/>
        </p:nvSpPr>
        <p:spPr>
          <a:xfrm>
            <a:off x="762000" y="1981200"/>
            <a:ext cx="7391400" cy="2246769"/>
          </a:xfrm>
          <a:prstGeom prst="rect">
            <a:avLst/>
          </a:prstGeom>
          <a:noFill/>
        </p:spPr>
        <p:txBody>
          <a:bodyPr wrap="square" rtlCol="0">
            <a:spAutoFit/>
          </a:bodyPr>
          <a:lstStyle/>
          <a:p>
            <a:pPr marL="165100" indent="-165100">
              <a:buFont typeface="Arial" pitchFamily="34" charset="0"/>
              <a:buChar char="•"/>
            </a:pPr>
            <a:r>
              <a:rPr lang="en-US" sz="2800" dirty="0" smtClean="0">
                <a:cs typeface="Times New Roman" pitchFamily="18" charset="0"/>
              </a:rPr>
              <a:t>Utilizing e-commerce website logs data for exploratory data analysis and visualization.</a:t>
            </a:r>
          </a:p>
          <a:p>
            <a:pPr marL="165100" indent="-165100">
              <a:buFont typeface="Arial" pitchFamily="34" charset="0"/>
              <a:buChar char="•"/>
            </a:pPr>
            <a:r>
              <a:rPr lang="en-US" sz="2800" dirty="0" smtClean="0">
                <a:cs typeface="Times New Roman" pitchFamily="18" charset="0"/>
              </a:rPr>
              <a:t> Aiming to uncover trends, patterns, and actionable insights to improve business decision-making</a:t>
            </a:r>
            <a:endParaRPr lang="en-US" sz="2800" dirty="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n-lt"/>
              </a:rPr>
              <a:t>W</a:t>
            </a:r>
            <a:r>
              <a:rPr sz="3200" spc="-20" dirty="0">
                <a:latin typeface="+mn-lt"/>
              </a:rPr>
              <a:t>H</a:t>
            </a:r>
            <a:r>
              <a:rPr sz="3200" spc="20" dirty="0">
                <a:latin typeface="+mn-lt"/>
              </a:rPr>
              <a:t>O</a:t>
            </a:r>
            <a:r>
              <a:rPr sz="3200" spc="-235" dirty="0">
                <a:latin typeface="+mn-lt"/>
              </a:rPr>
              <a:t> </a:t>
            </a:r>
            <a:r>
              <a:rPr sz="3200" spc="-10" dirty="0">
                <a:latin typeface="+mn-lt"/>
              </a:rPr>
              <a:t>AR</a:t>
            </a:r>
            <a:r>
              <a:rPr sz="3200" spc="15" dirty="0">
                <a:latin typeface="+mn-lt"/>
              </a:rPr>
              <a:t>E</a:t>
            </a:r>
            <a:r>
              <a:rPr sz="3200" spc="-35" dirty="0">
                <a:latin typeface="+mn-lt"/>
              </a:rPr>
              <a:t> </a:t>
            </a:r>
            <a:r>
              <a:rPr sz="3200" spc="-10" dirty="0">
                <a:latin typeface="+mn-lt"/>
              </a:rPr>
              <a:t>T</a:t>
            </a:r>
            <a:r>
              <a:rPr sz="3200" spc="-15" dirty="0">
                <a:latin typeface="+mn-lt"/>
              </a:rPr>
              <a:t>H</a:t>
            </a:r>
            <a:r>
              <a:rPr sz="3200" spc="15" dirty="0">
                <a:latin typeface="+mn-lt"/>
              </a:rPr>
              <a:t>E</a:t>
            </a:r>
            <a:r>
              <a:rPr sz="3200" spc="-35" dirty="0">
                <a:latin typeface="+mn-lt"/>
              </a:rPr>
              <a:t> </a:t>
            </a:r>
            <a:r>
              <a:rPr sz="3200" spc="-20" dirty="0">
                <a:latin typeface="+mn-lt"/>
              </a:rPr>
              <a:t>E</a:t>
            </a:r>
            <a:r>
              <a:rPr sz="3200" spc="30" dirty="0">
                <a:latin typeface="+mn-lt"/>
              </a:rPr>
              <a:t>N</a:t>
            </a:r>
            <a:r>
              <a:rPr sz="3200" spc="15" dirty="0">
                <a:latin typeface="+mn-lt"/>
              </a:rPr>
              <a:t>D</a:t>
            </a:r>
            <a:r>
              <a:rPr sz="3200" spc="-45" dirty="0">
                <a:latin typeface="+mn-lt"/>
              </a:rPr>
              <a:t> </a:t>
            </a:r>
            <a:r>
              <a:rPr sz="3200" dirty="0">
                <a:latin typeface="+mn-lt"/>
              </a:rPr>
              <a:t>U</a:t>
            </a:r>
            <a:r>
              <a:rPr sz="3200" spc="10" dirty="0">
                <a:latin typeface="+mn-lt"/>
              </a:rPr>
              <a:t>S</a:t>
            </a:r>
            <a:r>
              <a:rPr sz="3200" spc="-25" dirty="0">
                <a:latin typeface="+mn-lt"/>
              </a:rPr>
              <a:t>E</a:t>
            </a:r>
            <a:r>
              <a:rPr sz="3200" spc="-10" dirty="0">
                <a:latin typeface="+mn-lt"/>
              </a:rPr>
              <a:t>R</a:t>
            </a:r>
            <a:r>
              <a:rPr sz="3200" spc="5" dirty="0">
                <a:latin typeface="+mn-lt"/>
              </a:rPr>
              <a:t>S?</a:t>
            </a:r>
            <a:endParaRPr sz="3200">
              <a:latin typeface="+mn-lt"/>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1447800" y="2286000"/>
            <a:ext cx="6858000" cy="2308324"/>
          </a:xfrm>
          <a:prstGeom prst="rect">
            <a:avLst/>
          </a:prstGeom>
          <a:noFill/>
        </p:spPr>
        <p:txBody>
          <a:bodyPr wrap="square" rtlCol="0">
            <a:spAutoFit/>
          </a:bodyPr>
          <a:lstStyle/>
          <a:p>
            <a:pPr>
              <a:buFont typeface="Arial" pitchFamily="34" charset="0"/>
              <a:buChar char="•"/>
            </a:pPr>
            <a:r>
              <a:rPr lang="en-US" sz="3600" dirty="0" smtClean="0">
                <a:cs typeface="Times New Roman" pitchFamily="18" charset="0"/>
              </a:rPr>
              <a:t>Data analysts</a:t>
            </a:r>
          </a:p>
          <a:p>
            <a:pPr>
              <a:buFont typeface="Arial" pitchFamily="34" charset="0"/>
              <a:buChar char="•"/>
            </a:pPr>
            <a:r>
              <a:rPr lang="en-US" sz="3600" dirty="0" smtClean="0">
                <a:cs typeface="Times New Roman" pitchFamily="18" charset="0"/>
              </a:rPr>
              <a:t>Business stakeholders</a:t>
            </a:r>
          </a:p>
          <a:p>
            <a:pPr>
              <a:buFont typeface="Arial" pitchFamily="34" charset="0"/>
              <a:buChar char="•"/>
            </a:pPr>
            <a:r>
              <a:rPr lang="en-US" sz="3600" dirty="0" smtClean="0">
                <a:cs typeface="Times New Roman" pitchFamily="18" charset="0"/>
              </a:rPr>
              <a:t> Marketing teams</a:t>
            </a:r>
          </a:p>
          <a:p>
            <a:pPr>
              <a:buFont typeface="Arial" pitchFamily="34" charset="0"/>
              <a:buChar char="•"/>
            </a:pPr>
            <a:r>
              <a:rPr lang="en-US" sz="3600" dirty="0" smtClean="0">
                <a:cs typeface="Times New Roman" pitchFamily="18" charset="0"/>
              </a:rPr>
              <a:t>Website developers</a:t>
            </a:r>
            <a:endParaRPr lang="en-US" sz="3600" dirty="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3400" y="2133600"/>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latin typeface="+mn-lt"/>
              </a:rPr>
              <a:t>Y</a:t>
            </a:r>
            <a:r>
              <a:rPr sz="3600" spc="10" dirty="0">
                <a:latin typeface="+mn-lt"/>
              </a:rPr>
              <a:t>O</a:t>
            </a:r>
            <a:r>
              <a:rPr sz="3600" spc="25" dirty="0">
                <a:latin typeface="+mn-lt"/>
              </a:rPr>
              <a:t>U</a:t>
            </a:r>
            <a:r>
              <a:rPr sz="3600" dirty="0">
                <a:latin typeface="+mn-lt"/>
              </a:rPr>
              <a:t>R</a:t>
            </a:r>
            <a:r>
              <a:rPr sz="3600" spc="5" dirty="0">
                <a:latin typeface="+mn-lt"/>
              </a:rPr>
              <a:t> </a:t>
            </a:r>
            <a:r>
              <a:rPr sz="3600" spc="25" dirty="0">
                <a:latin typeface="+mn-lt"/>
              </a:rPr>
              <a:t>S</a:t>
            </a:r>
            <a:r>
              <a:rPr sz="3600" spc="10" dirty="0">
                <a:latin typeface="+mn-lt"/>
              </a:rPr>
              <a:t>O</a:t>
            </a:r>
            <a:r>
              <a:rPr sz="3600" spc="25" dirty="0">
                <a:latin typeface="+mn-lt"/>
              </a:rPr>
              <a:t>LU</a:t>
            </a:r>
            <a:r>
              <a:rPr sz="3600" spc="-35" dirty="0">
                <a:latin typeface="+mn-lt"/>
              </a:rPr>
              <a:t>T</a:t>
            </a:r>
            <a:r>
              <a:rPr sz="3600" spc="-30" dirty="0">
                <a:latin typeface="+mn-lt"/>
              </a:rPr>
              <a:t>I</a:t>
            </a:r>
            <a:r>
              <a:rPr sz="3600" spc="10" dirty="0">
                <a:latin typeface="+mn-lt"/>
              </a:rPr>
              <a:t>O</a:t>
            </a:r>
            <a:r>
              <a:rPr sz="3600" dirty="0">
                <a:latin typeface="+mn-lt"/>
              </a:rPr>
              <a:t>N</a:t>
            </a:r>
            <a:r>
              <a:rPr sz="3600" spc="-345" dirty="0">
                <a:latin typeface="+mn-lt"/>
              </a:rPr>
              <a:t> </a:t>
            </a:r>
            <a:r>
              <a:rPr sz="3600" spc="-35" dirty="0">
                <a:latin typeface="+mn-lt"/>
              </a:rPr>
              <a:t>A</a:t>
            </a:r>
            <a:r>
              <a:rPr sz="3600" spc="-5" dirty="0">
                <a:latin typeface="+mn-lt"/>
              </a:rPr>
              <a:t>N</a:t>
            </a:r>
            <a:r>
              <a:rPr sz="3600" dirty="0">
                <a:latin typeface="+mn-lt"/>
              </a:rPr>
              <a:t>D</a:t>
            </a:r>
            <a:r>
              <a:rPr sz="3600" spc="35" dirty="0">
                <a:latin typeface="+mn-lt"/>
              </a:rPr>
              <a:t> </a:t>
            </a:r>
            <a:r>
              <a:rPr sz="3600" spc="-30" dirty="0">
                <a:latin typeface="+mn-lt"/>
              </a:rPr>
              <a:t>I</a:t>
            </a:r>
            <a:r>
              <a:rPr sz="3600" spc="-35" dirty="0">
                <a:latin typeface="+mn-lt"/>
              </a:rPr>
              <a:t>T</a:t>
            </a:r>
            <a:r>
              <a:rPr sz="3600" dirty="0">
                <a:latin typeface="+mn-lt"/>
              </a:rPr>
              <a:t>S</a:t>
            </a:r>
            <a:r>
              <a:rPr sz="3600" spc="60" dirty="0">
                <a:latin typeface="+mn-lt"/>
              </a:rPr>
              <a:t> </a:t>
            </a:r>
            <a:r>
              <a:rPr sz="3600" spc="-295" dirty="0">
                <a:latin typeface="+mn-lt"/>
              </a:rPr>
              <a:t>V</a:t>
            </a:r>
            <a:r>
              <a:rPr sz="3600" spc="-35" dirty="0">
                <a:latin typeface="+mn-lt"/>
              </a:rPr>
              <a:t>A</a:t>
            </a:r>
            <a:r>
              <a:rPr sz="3600" spc="25" dirty="0">
                <a:latin typeface="+mn-lt"/>
              </a:rPr>
              <a:t>LU</a:t>
            </a:r>
            <a:r>
              <a:rPr sz="3600" dirty="0">
                <a:latin typeface="+mn-lt"/>
              </a:rPr>
              <a:t>E</a:t>
            </a:r>
            <a:r>
              <a:rPr sz="3600" spc="-65" dirty="0">
                <a:latin typeface="+mn-lt"/>
              </a:rPr>
              <a:t> </a:t>
            </a:r>
            <a:r>
              <a:rPr sz="3600" spc="-15" dirty="0">
                <a:latin typeface="+mn-lt"/>
              </a:rPr>
              <a:t>P</a:t>
            </a:r>
            <a:r>
              <a:rPr sz="3600" spc="-30" dirty="0">
                <a:latin typeface="+mn-lt"/>
              </a:rPr>
              <a:t>R</a:t>
            </a:r>
            <a:r>
              <a:rPr sz="3600" spc="10" dirty="0">
                <a:latin typeface="+mn-lt"/>
              </a:rPr>
              <a:t>O</a:t>
            </a:r>
            <a:r>
              <a:rPr sz="3600" spc="-15" dirty="0">
                <a:latin typeface="+mn-lt"/>
              </a:rPr>
              <a:t>P</a:t>
            </a:r>
            <a:r>
              <a:rPr sz="3600" spc="10" dirty="0">
                <a:latin typeface="+mn-lt"/>
              </a:rPr>
              <a:t>O</a:t>
            </a:r>
            <a:r>
              <a:rPr sz="3600" spc="25" dirty="0">
                <a:latin typeface="+mn-lt"/>
              </a:rPr>
              <a:t>S</a:t>
            </a:r>
            <a:r>
              <a:rPr sz="3600" spc="-30" dirty="0">
                <a:latin typeface="+mn-lt"/>
              </a:rPr>
              <a:t>I</a:t>
            </a:r>
            <a:r>
              <a:rPr sz="3600" spc="-35" dirty="0">
                <a:latin typeface="+mn-lt"/>
              </a:rPr>
              <a:t>T</a:t>
            </a:r>
            <a:r>
              <a:rPr sz="3600" spc="-30" dirty="0">
                <a:latin typeface="+mn-lt"/>
              </a:rPr>
              <a:t>I</a:t>
            </a:r>
            <a:r>
              <a:rPr sz="3600" spc="10" dirty="0">
                <a:latin typeface="+mn-lt"/>
              </a:rPr>
              <a:t>O</a:t>
            </a:r>
            <a:r>
              <a:rPr sz="3600" dirty="0">
                <a:latin typeface="+mn-lt"/>
              </a:rPr>
              <a:t>N</a:t>
            </a:r>
            <a:endParaRPr sz="3600">
              <a:latin typeface="+mn-lt"/>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3733800" y="2667000"/>
            <a:ext cx="184731" cy="369332"/>
          </a:xfrm>
          <a:prstGeom prst="rect">
            <a:avLst/>
          </a:prstGeom>
          <a:noFill/>
        </p:spPr>
        <p:txBody>
          <a:bodyPr wrap="none" rtlCol="0">
            <a:spAutoFit/>
          </a:bodyPr>
          <a:lstStyle/>
          <a:p>
            <a:endParaRPr lang="en-US"/>
          </a:p>
        </p:txBody>
      </p:sp>
      <p:sp>
        <p:nvSpPr>
          <p:cNvPr id="11" name="TextBox 10"/>
          <p:cNvSpPr txBox="1"/>
          <p:nvPr/>
        </p:nvSpPr>
        <p:spPr>
          <a:xfrm>
            <a:off x="3429000" y="2133600"/>
            <a:ext cx="5791200" cy="3970318"/>
          </a:xfrm>
          <a:prstGeom prst="rect">
            <a:avLst/>
          </a:prstGeom>
          <a:noFill/>
        </p:spPr>
        <p:txBody>
          <a:bodyPr wrap="square" rtlCol="0">
            <a:spAutoFit/>
          </a:bodyPr>
          <a:lstStyle/>
          <a:p>
            <a:pPr marL="165100" indent="-165100">
              <a:buFont typeface="Arial" pitchFamily="34" charset="0"/>
              <a:buChar char="•"/>
            </a:pPr>
            <a:r>
              <a:rPr lang="en-US" sz="2800" dirty="0" smtClean="0">
                <a:cs typeface="Times New Roman" pitchFamily="18" charset="0"/>
              </a:rPr>
              <a:t>Analyzing access timestamps, IP addresses, countries, languages, and sales data.</a:t>
            </a:r>
          </a:p>
          <a:p>
            <a:pPr marL="165100" indent="-165100">
              <a:buFont typeface="Arial" pitchFamily="34" charset="0"/>
              <a:buChar char="•"/>
            </a:pPr>
            <a:r>
              <a:rPr lang="en-US" sz="2800" dirty="0" smtClean="0">
                <a:cs typeface="Times New Roman" pitchFamily="18" charset="0"/>
              </a:rPr>
              <a:t> Providing actionable insights to optimize website performance, target audience, and sales strategies.</a:t>
            </a:r>
          </a:p>
          <a:p>
            <a:pPr marL="165100" indent="-165100">
              <a:buFont typeface="Arial" pitchFamily="34" charset="0"/>
              <a:buChar char="•"/>
            </a:pPr>
            <a:r>
              <a:rPr lang="en-US" sz="2800" dirty="0" smtClean="0">
                <a:cs typeface="Times New Roman" pitchFamily="18" charset="0"/>
              </a:rPr>
              <a:t> Empowering stakeholders to make data-driven decisions for business growth and user engagement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n-lt"/>
              </a:rPr>
              <a:t>THE</a:t>
            </a:r>
            <a:r>
              <a:rPr sz="4250" spc="20" dirty="0">
                <a:latin typeface="+mn-lt"/>
              </a:rPr>
              <a:t> </a:t>
            </a:r>
            <a:r>
              <a:rPr sz="4250" spc="10" dirty="0">
                <a:latin typeface="+mn-lt"/>
              </a:rPr>
              <a:t>WOW</a:t>
            </a:r>
            <a:r>
              <a:rPr sz="4250" spc="85" dirty="0">
                <a:latin typeface="+mn-lt"/>
              </a:rPr>
              <a:t> </a:t>
            </a:r>
            <a:r>
              <a:rPr sz="4250" spc="10" dirty="0">
                <a:latin typeface="+mn-lt"/>
              </a:rPr>
              <a:t>IN</a:t>
            </a:r>
            <a:r>
              <a:rPr sz="4250" spc="-5" dirty="0">
                <a:latin typeface="+mn-lt"/>
              </a:rPr>
              <a:t> </a:t>
            </a:r>
            <a:r>
              <a:rPr sz="4250" spc="15" dirty="0">
                <a:latin typeface="+mn-lt"/>
              </a:rPr>
              <a:t>YOUR</a:t>
            </a:r>
            <a:r>
              <a:rPr sz="4250" spc="-10" dirty="0">
                <a:latin typeface="+mn-lt"/>
              </a:rPr>
              <a:t> </a:t>
            </a:r>
            <a:r>
              <a:rPr sz="4250" spc="20" dirty="0">
                <a:latin typeface="+mn-lt"/>
              </a:rPr>
              <a:t>SOLUTION</a:t>
            </a:r>
            <a:endParaRPr sz="4250">
              <a:latin typeface="+mn-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TextBox 8"/>
          <p:cNvSpPr txBox="1"/>
          <p:nvPr/>
        </p:nvSpPr>
        <p:spPr>
          <a:xfrm>
            <a:off x="2971800" y="2362200"/>
            <a:ext cx="5791200" cy="3539430"/>
          </a:xfrm>
          <a:prstGeom prst="rect">
            <a:avLst/>
          </a:prstGeom>
          <a:noFill/>
        </p:spPr>
        <p:txBody>
          <a:bodyPr wrap="square" rtlCol="0">
            <a:spAutoFit/>
          </a:bodyPr>
          <a:lstStyle/>
          <a:p>
            <a:pPr marL="165100" indent="-165100">
              <a:buFont typeface="Arial" pitchFamily="34" charset="0"/>
              <a:buChar char="•"/>
            </a:pPr>
            <a:r>
              <a:rPr lang="en-US" sz="2800" dirty="0" smtClean="0">
                <a:cs typeface="Times New Roman" pitchFamily="18" charset="0"/>
              </a:rPr>
              <a:t>Real-time visualization of website traffic and sales data.</a:t>
            </a:r>
          </a:p>
          <a:p>
            <a:pPr marL="165100" indent="-165100">
              <a:buFont typeface="Arial" pitchFamily="34" charset="0"/>
              <a:buChar char="•"/>
            </a:pPr>
            <a:r>
              <a:rPr lang="en-US" sz="2800" dirty="0" smtClean="0">
                <a:cs typeface="Times New Roman" pitchFamily="18" charset="0"/>
              </a:rPr>
              <a:t> Predictive analytics for forecasting sales trends.</a:t>
            </a:r>
          </a:p>
          <a:p>
            <a:pPr marL="165100" indent="-165100">
              <a:buFont typeface="Arial" pitchFamily="34" charset="0"/>
              <a:buChar char="•"/>
            </a:pPr>
            <a:r>
              <a:rPr lang="en-US" sz="2800" dirty="0" smtClean="0">
                <a:cs typeface="Times New Roman" pitchFamily="18" charset="0"/>
              </a:rPr>
              <a:t> Interactive dashboards for user-friendly exploration of insights.</a:t>
            </a:r>
          </a:p>
          <a:p>
            <a:pPr marL="165100" indent="-165100">
              <a:buFont typeface="Arial" pitchFamily="34" charset="0"/>
              <a:buChar char="•"/>
            </a:pPr>
            <a:r>
              <a:rPr lang="en-US" sz="2800" dirty="0" smtClean="0">
                <a:cs typeface="Times New Roman" pitchFamily="18" charset="0"/>
              </a:rPr>
              <a:t> Customizable reports tailored to different stakeholders' needs</a:t>
            </a:r>
            <a:endParaRPr lang="en-US" sz="2800" dirty="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cs typeface="Trebuchet MS"/>
              </a:rPr>
              <a:t>M</a:t>
            </a:r>
            <a:r>
              <a:rPr sz="4800" b="1" dirty="0">
                <a:cs typeface="Trebuchet MS"/>
              </a:rPr>
              <a:t>O</a:t>
            </a:r>
            <a:r>
              <a:rPr sz="4800" b="1" spc="-15" dirty="0">
                <a:cs typeface="Trebuchet MS"/>
              </a:rPr>
              <a:t>D</a:t>
            </a:r>
            <a:r>
              <a:rPr sz="4800" b="1" spc="-35" dirty="0">
                <a:cs typeface="Trebuchet MS"/>
              </a:rPr>
              <a:t>E</a:t>
            </a:r>
            <a:r>
              <a:rPr sz="4800" b="1" spc="-30" dirty="0">
                <a:cs typeface="Trebuchet MS"/>
              </a:rPr>
              <a:t>LL</a:t>
            </a:r>
            <a:r>
              <a:rPr sz="4800" b="1" spc="-5" dirty="0">
                <a:cs typeface="Trebuchet MS"/>
              </a:rPr>
              <a:t>I</a:t>
            </a:r>
            <a:r>
              <a:rPr sz="4800" b="1" spc="30" dirty="0">
                <a:cs typeface="Trebuchet MS"/>
              </a:rPr>
              <a:t>N</a:t>
            </a:r>
            <a:r>
              <a:rPr sz="4800" b="1" spc="5" dirty="0">
                <a:cs typeface="Trebuchet MS"/>
              </a:rPr>
              <a:t>G</a:t>
            </a:r>
            <a:endParaRPr sz="4800">
              <a:cs typeface="Trebuchet MS"/>
            </a:endParaRPr>
          </a:p>
        </p:txBody>
      </p:sp>
      <p:sp>
        <p:nvSpPr>
          <p:cNvPr id="10" name="TextBox 9"/>
          <p:cNvSpPr txBox="1"/>
          <p:nvPr/>
        </p:nvSpPr>
        <p:spPr>
          <a:xfrm>
            <a:off x="1371600" y="2057400"/>
            <a:ext cx="6934200" cy="3970318"/>
          </a:xfrm>
          <a:prstGeom prst="rect">
            <a:avLst/>
          </a:prstGeom>
          <a:noFill/>
        </p:spPr>
        <p:txBody>
          <a:bodyPr wrap="square" rtlCol="0">
            <a:spAutoFit/>
          </a:bodyPr>
          <a:lstStyle/>
          <a:p>
            <a:pPr marL="165100" indent="-165100">
              <a:buFont typeface="Arial" pitchFamily="34" charset="0"/>
              <a:buChar char="•"/>
            </a:pPr>
            <a:r>
              <a:rPr lang="en-US" sz="2800" dirty="0" smtClean="0">
                <a:cs typeface="Times New Roman" pitchFamily="18" charset="0"/>
              </a:rPr>
              <a:t> Utilizing statistical analysis, machine learning algorithms, and data visualization techniques.</a:t>
            </a:r>
          </a:p>
          <a:p>
            <a:pPr marL="165100" indent="-165100">
              <a:buFont typeface="Arial" pitchFamily="34" charset="0"/>
              <a:buChar char="•"/>
            </a:pPr>
            <a:r>
              <a:rPr lang="en-US" sz="2800" dirty="0" smtClean="0">
                <a:cs typeface="Times New Roman" pitchFamily="18" charset="0"/>
              </a:rPr>
              <a:t> Exploring correlations between website access patterns, user demographics, and sales performance.</a:t>
            </a:r>
          </a:p>
          <a:p>
            <a:pPr marL="165100" indent="-165100">
              <a:buFont typeface="Arial" pitchFamily="34" charset="0"/>
              <a:buChar char="•"/>
            </a:pPr>
            <a:r>
              <a:rPr lang="en-US" sz="2800" dirty="0" smtClean="0">
                <a:cs typeface="Times New Roman" pitchFamily="18" charset="0"/>
              </a:rPr>
              <a:t>Building predictive models to forecast future sales and identify potential growth opportunities</a:t>
            </a:r>
            <a:endParaRPr lang="en-US" dirty="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TotalTime>
  <Words>327</Words>
  <Application>Microsoft Office PowerPoint</Application>
  <PresentationFormat>Custom</PresentationFormat>
  <Paragraphs>57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    LARANCE.M</vt:lpstr>
      <vt:lpstr>PROJECT TITLE</vt:lpstr>
      <vt:lpstr>AGENDA</vt:lpstr>
      <vt:lpstr>PROBLEM STATEMENT</vt:lpstr>
      <vt:lpstr>PROJECT OVERVIEW</vt:lpstr>
      <vt:lpstr>WHO ARE THE END USERS?</vt:lpstr>
      <vt:lpstr>YOUR SOLUTION AND ITS VALUE PROPOSITION</vt:lpstr>
      <vt:lpstr>THE WOW IN YOUR SOLUTION</vt:lpstr>
      <vt:lpstr>Slide 9</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STUDENT</dc:creator>
  <cp:lastModifiedBy>Larance</cp:lastModifiedBy>
  <cp:revision>17</cp:revision>
  <dcterms:created xsi:type="dcterms:W3CDTF">2024-04-02T08:49:35Z</dcterms:created>
  <dcterms:modified xsi:type="dcterms:W3CDTF">2024-04-08T07:02:11Z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