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64" r:id="rId2"/>
    <p:sldId id="274" r:id="rId3"/>
    <p:sldId id="257" r:id="rId4"/>
    <p:sldId id="268" r:id="rId5"/>
    <p:sldId id="258" r:id="rId6"/>
    <p:sldId id="269" r:id="rId7"/>
    <p:sldId id="276" r:id="rId8"/>
    <p:sldId id="273" r:id="rId9"/>
    <p:sldId id="262" r:id="rId10"/>
    <p:sldId id="275" r:id="rId11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sfarv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2"/>
  </p:normalViewPr>
  <p:slideViewPr>
    <p:cSldViewPr snapToGrid="0" snapToObjects="1">
      <p:cViewPr varScale="1">
        <p:scale>
          <a:sx n="113" d="100"/>
          <a:sy n="113" d="100"/>
        </p:scale>
        <p:origin x="100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BD4-775E-0A4A-A5A3-FA13C63F7CA4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99F5-4484-8E4C-B6FC-F6F1160FB2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124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BD4-775E-0A4A-A5A3-FA13C63F7CA4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99F5-4484-8E4C-B6FC-F6F1160FB2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718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/>
              <a:t>Klik for at redigere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BD4-775E-0A4A-A5A3-FA13C63F7CA4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99F5-4484-8E4C-B6FC-F6F1160FB2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241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BD4-775E-0A4A-A5A3-FA13C63F7CA4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99F5-4484-8E4C-B6FC-F6F1160FB2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555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BD4-775E-0A4A-A5A3-FA13C63F7CA4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99F5-4484-8E4C-B6FC-F6F1160FB2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697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BD4-775E-0A4A-A5A3-FA13C63F7CA4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99F5-4484-8E4C-B6FC-F6F1160FB2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211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BD4-775E-0A4A-A5A3-FA13C63F7CA4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99F5-4484-8E4C-B6FC-F6F1160FB2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982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masteren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BD4-775E-0A4A-A5A3-FA13C63F7CA4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99F5-4484-8E4C-B6FC-F6F1160FB2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35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BD4-775E-0A4A-A5A3-FA13C63F7CA4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99F5-4484-8E4C-B6FC-F6F1160FB2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531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BD4-775E-0A4A-A5A3-FA13C63F7CA4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99F5-4484-8E4C-B6FC-F6F1160FB2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593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BD4-775E-0A4A-A5A3-FA13C63F7CA4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99F5-4484-8E4C-B6FC-F6F1160FB2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374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BD4-775E-0A4A-A5A3-FA13C63F7CA4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A99F5-4484-8E4C-B6FC-F6F1160FB2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642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if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b="1" dirty="0"/>
              <a:t>Research </a:t>
            </a:r>
            <a:r>
              <a:rPr lang="da-DK" sz="3600" b="1" dirty="0" err="1"/>
              <a:t>question</a:t>
            </a:r>
            <a:endParaRPr lang="da-DK" sz="3600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da-DK" dirty="0"/>
              <a:t>Main </a:t>
            </a:r>
            <a:r>
              <a:rPr lang="da-DK" dirty="0" err="1"/>
              <a:t>question</a:t>
            </a:r>
            <a:r>
              <a:rPr lang="da-DK" dirty="0"/>
              <a:t>:</a:t>
            </a:r>
          </a:p>
          <a:p>
            <a:pPr marL="457200" lvl="1" indent="0">
              <a:buNone/>
            </a:pPr>
            <a:r>
              <a:rPr lang="da-DK" i="1" dirty="0"/>
              <a:t>Can </a:t>
            </a:r>
            <a:r>
              <a:rPr lang="da-DK" i="1" dirty="0" err="1"/>
              <a:t>we</a:t>
            </a:r>
            <a:r>
              <a:rPr lang="da-DK" i="1" dirty="0"/>
              <a:t>, by </a:t>
            </a:r>
            <a:r>
              <a:rPr lang="da-DK" i="1" dirty="0" err="1"/>
              <a:t>using</a:t>
            </a:r>
            <a:r>
              <a:rPr lang="da-DK" i="1" dirty="0"/>
              <a:t> </a:t>
            </a:r>
            <a:r>
              <a:rPr lang="da-DK" i="1" dirty="0" err="1"/>
              <a:t>historic</a:t>
            </a:r>
            <a:r>
              <a:rPr lang="da-DK" i="1" dirty="0"/>
              <a:t> data of </a:t>
            </a:r>
            <a:r>
              <a:rPr lang="da-DK" i="1" dirty="0" err="1"/>
              <a:t>financial</a:t>
            </a:r>
            <a:r>
              <a:rPr lang="da-DK" i="1" dirty="0"/>
              <a:t> ratios and </a:t>
            </a:r>
            <a:r>
              <a:rPr lang="da-DK" i="1" dirty="0" err="1"/>
              <a:t>stock</a:t>
            </a:r>
            <a:r>
              <a:rPr lang="da-DK" i="1" dirty="0"/>
              <a:t> </a:t>
            </a:r>
            <a:r>
              <a:rPr lang="da-DK" i="1" dirty="0" err="1"/>
              <a:t>prices</a:t>
            </a:r>
            <a:r>
              <a:rPr lang="da-DK" i="1" dirty="0"/>
              <a:t>, </a:t>
            </a:r>
            <a:r>
              <a:rPr lang="da-DK" i="1" dirty="0" err="1"/>
              <a:t>train</a:t>
            </a:r>
            <a:r>
              <a:rPr lang="da-DK" i="1" dirty="0"/>
              <a:t> a model </a:t>
            </a:r>
            <a:r>
              <a:rPr lang="da-DK" i="1" dirty="0" err="1"/>
              <a:t>that</a:t>
            </a:r>
            <a:r>
              <a:rPr lang="da-DK" i="1" dirty="0"/>
              <a:t> is </a:t>
            </a:r>
            <a:r>
              <a:rPr lang="da-DK" i="1" dirty="0" err="1"/>
              <a:t>able</a:t>
            </a:r>
            <a:r>
              <a:rPr lang="da-DK" i="1" dirty="0"/>
              <a:t> at </a:t>
            </a:r>
            <a:r>
              <a:rPr lang="da-DK" i="1" dirty="0" err="1"/>
              <a:t>project</a:t>
            </a:r>
            <a:r>
              <a:rPr lang="da-DK" i="1" dirty="0"/>
              <a:t> a </a:t>
            </a:r>
            <a:r>
              <a:rPr lang="da-DK" i="1" dirty="0" err="1"/>
              <a:t>stock’s</a:t>
            </a:r>
            <a:r>
              <a:rPr lang="da-DK" i="1" dirty="0"/>
              <a:t> future </a:t>
            </a:r>
            <a:r>
              <a:rPr lang="da-DK" i="1" dirty="0" err="1"/>
              <a:t>movement</a:t>
            </a:r>
            <a:r>
              <a:rPr lang="da-DK" i="1" dirty="0"/>
              <a:t> (up/</a:t>
            </a:r>
            <a:r>
              <a:rPr lang="da-DK" i="1" dirty="0" err="1"/>
              <a:t>down</a:t>
            </a:r>
            <a:r>
              <a:rPr lang="da-DK" i="1" dirty="0"/>
              <a:t>)?</a:t>
            </a:r>
          </a:p>
          <a:p>
            <a:endParaRPr lang="da-DK" dirty="0"/>
          </a:p>
          <a:p>
            <a:r>
              <a:rPr lang="da-DK" dirty="0" err="1"/>
              <a:t>Additional</a:t>
            </a:r>
            <a:r>
              <a:rPr lang="da-DK" dirty="0"/>
              <a:t> </a:t>
            </a:r>
            <a:r>
              <a:rPr lang="da-DK" dirty="0" err="1"/>
              <a:t>questions</a:t>
            </a:r>
            <a:r>
              <a:rPr lang="da-DK" dirty="0"/>
              <a:t>:</a:t>
            </a:r>
          </a:p>
          <a:p>
            <a:pPr marL="457200" lvl="1" indent="0">
              <a:buNone/>
            </a:pPr>
            <a:r>
              <a:rPr lang="da-DK" i="1" dirty="0" err="1"/>
              <a:t>Which</a:t>
            </a:r>
            <a:r>
              <a:rPr lang="da-DK" i="1" dirty="0"/>
              <a:t> ratios </a:t>
            </a:r>
            <a:r>
              <a:rPr lang="da-DK" i="1" dirty="0" err="1"/>
              <a:t>are</a:t>
            </a:r>
            <a:r>
              <a:rPr lang="da-DK" i="1" dirty="0"/>
              <a:t> the most relevant?</a:t>
            </a:r>
          </a:p>
          <a:p>
            <a:pPr marL="457200" lvl="1" indent="0">
              <a:buNone/>
            </a:pPr>
            <a:r>
              <a:rPr lang="da-DK" i="1" dirty="0"/>
              <a:t>For </a:t>
            </a:r>
            <a:r>
              <a:rPr lang="da-DK" i="1" dirty="0" err="1"/>
              <a:t>which</a:t>
            </a:r>
            <a:r>
              <a:rPr lang="da-DK" i="1" dirty="0"/>
              <a:t> time </a:t>
            </a:r>
            <a:r>
              <a:rPr lang="da-DK" i="1" dirty="0" err="1"/>
              <a:t>horizon</a:t>
            </a:r>
            <a:r>
              <a:rPr lang="da-DK" i="1" dirty="0"/>
              <a:t> </a:t>
            </a:r>
            <a:r>
              <a:rPr lang="da-DK" i="1" dirty="0" err="1"/>
              <a:t>can</a:t>
            </a:r>
            <a:r>
              <a:rPr lang="da-DK" i="1" dirty="0"/>
              <a:t> the </a:t>
            </a:r>
            <a:r>
              <a:rPr lang="da-DK" i="1" dirty="0" err="1"/>
              <a:t>best</a:t>
            </a:r>
            <a:r>
              <a:rPr lang="da-DK" i="1" dirty="0"/>
              <a:t> </a:t>
            </a:r>
            <a:r>
              <a:rPr lang="da-DK" i="1" dirty="0" err="1"/>
              <a:t>prediction</a:t>
            </a:r>
            <a:r>
              <a:rPr lang="da-DK" i="1" dirty="0"/>
              <a:t> </a:t>
            </a:r>
            <a:r>
              <a:rPr lang="da-DK" i="1" dirty="0" err="1"/>
              <a:t>be</a:t>
            </a:r>
            <a:r>
              <a:rPr lang="da-DK" i="1" dirty="0"/>
              <a:t> made?</a:t>
            </a:r>
          </a:p>
          <a:p>
            <a:pPr marL="457200" lvl="1" indent="0">
              <a:buNone/>
            </a:pPr>
            <a:r>
              <a:rPr lang="da-DK" i="1" dirty="0" err="1"/>
              <a:t>Does</a:t>
            </a:r>
            <a:r>
              <a:rPr lang="da-DK" i="1" dirty="0"/>
              <a:t> </a:t>
            </a:r>
            <a:r>
              <a:rPr lang="da-DK" i="1" dirty="0" err="1"/>
              <a:t>adding</a:t>
            </a:r>
            <a:r>
              <a:rPr lang="da-DK" i="1" dirty="0"/>
              <a:t> </a:t>
            </a:r>
            <a:r>
              <a:rPr lang="da-DK" i="1" dirty="0" err="1"/>
              <a:t>additional</a:t>
            </a:r>
            <a:r>
              <a:rPr lang="da-DK" i="1" dirty="0"/>
              <a:t> features </a:t>
            </a:r>
            <a:r>
              <a:rPr lang="da-DK" i="1" dirty="0" err="1"/>
              <a:t>increase</a:t>
            </a:r>
            <a:r>
              <a:rPr lang="da-DK" i="1" dirty="0"/>
              <a:t> performance?</a:t>
            </a:r>
          </a:p>
        </p:txBody>
      </p:sp>
      <p:pic>
        <p:nvPicPr>
          <p:cNvPr id="4" name="Billede 3" descr="Skærmbillede 2018-04-16 kl. 21.36.49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39" b="100000" l="9836" r="88525">
                        <a14:foregroundMark x1="50820" y1="74699" x2="50820" y2="746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00" y="5803900"/>
            <a:ext cx="774700" cy="1054100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55ED8728-4244-4DE1-BE7A-1479731F92F1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b="1" dirty="0"/>
              <a:t>Introduction to Machine Learning</a:t>
            </a:r>
          </a:p>
        </p:txBody>
      </p:sp>
      <p:sp>
        <p:nvSpPr>
          <p:cNvPr id="8" name="Undertitel 2">
            <a:extLst>
              <a:ext uri="{FF2B5EF4-FFF2-40B4-BE49-F238E27FC236}">
                <a16:creationId xmlns:a16="http://schemas.microsoft.com/office/drawing/2014/main" id="{047D907E-9EB6-4F50-BE0F-112EC6397CA6}"/>
              </a:ext>
            </a:extLst>
          </p:cNvPr>
          <p:cNvSpPr txBox="1">
            <a:spLocks/>
          </p:cNvSpPr>
          <p:nvPr/>
        </p:nvSpPr>
        <p:spPr>
          <a:xfrm>
            <a:off x="820738" y="4136880"/>
            <a:ext cx="7542212" cy="1446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</a:p>
          <a:p>
            <a:pPr marL="0" indent="0" algn="ctr">
              <a:buNone/>
            </a:pPr>
            <a:endParaRPr lang="da-DK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Jacob Christensen</a:t>
            </a:r>
          </a:p>
          <a:p>
            <a:pPr marL="0" indent="0" algn="ctr">
              <a:buNone/>
            </a:pP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Nicolas Loosli </a:t>
            </a:r>
          </a:p>
          <a:p>
            <a:pPr marL="0" indent="0" algn="ctr">
              <a:buNone/>
            </a:pP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Amira Sakr </a:t>
            </a:r>
          </a:p>
          <a:p>
            <a:pPr marL="0" indent="0" algn="ctr">
              <a:buNone/>
            </a:pP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Maximilian Tornow </a:t>
            </a:r>
          </a:p>
        </p:txBody>
      </p:sp>
    </p:spTree>
    <p:extLst>
      <p:ext uri="{BB962C8B-B14F-4D97-AF65-F5344CB8AC3E}">
        <p14:creationId xmlns:p14="http://schemas.microsoft.com/office/powerpoint/2010/main" val="299234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b="1" dirty="0" err="1"/>
              <a:t>What</a:t>
            </a:r>
            <a:r>
              <a:rPr lang="da-DK" sz="3600" b="1" dirty="0"/>
              <a:t> </a:t>
            </a:r>
            <a:r>
              <a:rPr lang="da-DK" sz="3600" b="1" dirty="0" err="1"/>
              <a:t>further</a:t>
            </a:r>
            <a:r>
              <a:rPr lang="da-DK" sz="3600" b="1" dirty="0"/>
              <a:t> </a:t>
            </a:r>
            <a:r>
              <a:rPr lang="da-DK" sz="3600" b="1" dirty="0" err="1"/>
              <a:t>could</a:t>
            </a:r>
            <a:r>
              <a:rPr lang="da-DK" sz="3600" b="1" dirty="0"/>
              <a:t> </a:t>
            </a:r>
            <a:r>
              <a:rPr lang="da-DK" sz="3600" b="1" dirty="0" err="1"/>
              <a:t>be</a:t>
            </a:r>
            <a:r>
              <a:rPr lang="da-DK" sz="3600" b="1" dirty="0"/>
              <a:t> done?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4047"/>
          </a:xfrm>
        </p:spPr>
        <p:txBody>
          <a:bodyPr>
            <a:normAutofit/>
          </a:bodyPr>
          <a:lstStyle/>
          <a:p>
            <a:r>
              <a:rPr lang="da-DK" dirty="0"/>
              <a:t>PCA feature reduction (standardized)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Check </a:t>
            </a:r>
            <a:r>
              <a:rPr lang="da-DK" dirty="0" err="1"/>
              <a:t>against</a:t>
            </a:r>
            <a:r>
              <a:rPr lang="da-DK" dirty="0"/>
              <a:t> </a:t>
            </a:r>
            <a:r>
              <a:rPr lang="da-DK" dirty="0" err="1"/>
              <a:t>overfitting</a:t>
            </a:r>
            <a:r>
              <a:rPr lang="da-DK" dirty="0"/>
              <a:t> </a:t>
            </a:r>
            <a:endParaRPr lang="da-DK" i="1" dirty="0"/>
          </a:p>
        </p:txBody>
      </p:sp>
      <p:pic>
        <p:nvPicPr>
          <p:cNvPr id="6" name="Billede 3" descr="Skærmbillede 2018-04-16 kl. 21.36.29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621" y1="43750" x2="58621" y2="43750"/>
                        <a14:foregroundMark x1="54023" y1="53750" x2="54023" y2="53750"/>
                        <a14:foregroundMark x1="34483" y1="67500" x2="34483" y2="67500"/>
                        <a14:foregroundMark x1="77011" y1="22500" x2="77011" y2="22500"/>
                        <a14:foregroundMark x1="63218" y1="16250" x2="63218" y2="16250"/>
                        <a14:foregroundMark x1="81609" y1="41250" x2="81609" y2="41250"/>
                        <a14:foregroundMark x1="26437" y1="76250" x2="26437" y2="76250"/>
                        <a14:foregroundMark x1="27586" y1="57500" x2="27586" y2="5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607" y="5804047"/>
            <a:ext cx="1104900" cy="101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659" y="2078315"/>
            <a:ext cx="7140388" cy="354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4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b="1" dirty="0"/>
              <a:t>Problems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da-DK" dirty="0" err="1"/>
              <a:t>Logical</a:t>
            </a:r>
            <a:r>
              <a:rPr lang="da-DK" dirty="0"/>
              <a:t> problems</a:t>
            </a:r>
          </a:p>
          <a:p>
            <a:pPr lvl="1"/>
            <a:r>
              <a:rPr lang="da-DK" i="1" dirty="0" err="1"/>
              <a:t>Were</a:t>
            </a:r>
            <a:r>
              <a:rPr lang="da-DK" i="1" dirty="0"/>
              <a:t> to </a:t>
            </a:r>
            <a:r>
              <a:rPr lang="da-DK" i="1" dirty="0" err="1"/>
              <a:t>derive</a:t>
            </a:r>
            <a:r>
              <a:rPr lang="da-DK" i="1" dirty="0"/>
              <a:t> the </a:t>
            </a:r>
            <a:r>
              <a:rPr lang="da-DK" i="1" dirty="0" err="1"/>
              <a:t>class</a:t>
            </a:r>
            <a:r>
              <a:rPr lang="da-DK" i="1" dirty="0"/>
              <a:t>/</a:t>
            </a:r>
            <a:r>
              <a:rPr lang="da-DK" i="1" dirty="0" err="1"/>
              <a:t>response</a:t>
            </a:r>
            <a:r>
              <a:rPr lang="da-DK" i="1" dirty="0"/>
              <a:t> from?</a:t>
            </a:r>
          </a:p>
          <a:p>
            <a:pPr marL="457200" lvl="1" indent="0">
              <a:buNone/>
            </a:pPr>
            <a:endParaRPr lang="da-DK" i="1" dirty="0"/>
          </a:p>
          <a:p>
            <a:pPr marL="457200" lvl="1" indent="0">
              <a:buNone/>
            </a:pPr>
            <a:endParaRPr lang="da-DK" dirty="0"/>
          </a:p>
          <a:p>
            <a:endParaRPr lang="da-DK" dirty="0"/>
          </a:p>
          <a:p>
            <a:r>
              <a:rPr lang="da-DK" dirty="0" err="1"/>
              <a:t>Coding</a:t>
            </a:r>
            <a:r>
              <a:rPr lang="da-DK" dirty="0"/>
              <a:t> problems</a:t>
            </a:r>
          </a:p>
          <a:p>
            <a:pPr lvl="1"/>
            <a:r>
              <a:rPr lang="da-DK" i="1" dirty="0"/>
              <a:t>How do I </a:t>
            </a:r>
            <a:r>
              <a:rPr lang="da-DK" i="1" dirty="0" err="1"/>
              <a:t>get</a:t>
            </a:r>
            <a:r>
              <a:rPr lang="da-DK" i="1" dirty="0"/>
              <a:t> to </a:t>
            </a:r>
            <a:r>
              <a:rPr lang="da-DK" i="1" dirty="0" err="1"/>
              <a:t>install</a:t>
            </a:r>
            <a:r>
              <a:rPr lang="da-DK" i="1" dirty="0"/>
              <a:t> </a:t>
            </a:r>
            <a:r>
              <a:rPr lang="da-DK" i="1" dirty="0" err="1"/>
              <a:t>graphviz</a:t>
            </a:r>
            <a:r>
              <a:rPr lang="da-DK" i="1" dirty="0"/>
              <a:t>?</a:t>
            </a:r>
          </a:p>
          <a:p>
            <a:pPr lvl="1"/>
            <a:r>
              <a:rPr lang="da-DK" i="1" dirty="0"/>
              <a:t>How to shift vectors?</a:t>
            </a:r>
          </a:p>
          <a:p>
            <a:pPr lvl="1"/>
            <a:r>
              <a:rPr lang="da-DK" i="1" dirty="0"/>
              <a:t>Code not working at all</a:t>
            </a:r>
          </a:p>
        </p:txBody>
      </p:sp>
      <p:pic>
        <p:nvPicPr>
          <p:cNvPr id="4" name="Billede 3" descr="Skærmbillede 2018-04-16 kl. 21.36.49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39" b="100000" l="9836" r="88525">
                        <a14:foregroundMark x1="50820" y1="74699" x2="50820" y2="746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00" y="5803900"/>
            <a:ext cx="774700" cy="10541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10545"/>
              </p:ext>
            </p:extLst>
          </p:nvPr>
        </p:nvGraphicFramePr>
        <p:xfrm>
          <a:off x="1335742" y="2714812"/>
          <a:ext cx="73510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1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 (1month)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r>
                        <a:rPr lang="de-CH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From PRC(Feb)/PRC(Jan)-1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=PRC(Feb)/PRC(Jan)</a:t>
                      </a:r>
                      <a:r>
                        <a:rPr lang="en-US" baseline="0" dirty="0">
                          <a:solidFill>
                            <a:schemeClr val="accent6"/>
                          </a:solidFill>
                        </a:rPr>
                        <a:t> - 1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From PRC(Mar)/PRC(Feb)-1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=PRC(Mar)/PRC(Feb)</a:t>
                      </a:r>
                      <a:r>
                        <a:rPr lang="en-US" baseline="0" dirty="0">
                          <a:solidFill>
                            <a:schemeClr val="accent2"/>
                          </a:solidFill>
                        </a:rPr>
                        <a:t> - 1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From PRC(Apr)/PRC(Mar)-1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01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dirty="0"/>
              <a:t>Exploratory data analysis #1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Two</a:t>
            </a:r>
            <a:r>
              <a:rPr lang="da-DK" dirty="0"/>
              <a:t> data-sets:</a:t>
            </a:r>
          </a:p>
          <a:p>
            <a:pPr lvl="1"/>
            <a:r>
              <a:rPr lang="da-DK" dirty="0"/>
              <a:t>The ’initial’ data-set</a:t>
            </a:r>
          </a:p>
          <a:p>
            <a:pPr lvl="2"/>
            <a:r>
              <a:rPr lang="da-DK" dirty="0"/>
              <a:t>Data </a:t>
            </a:r>
            <a:r>
              <a:rPr lang="da-DK" dirty="0" err="1"/>
              <a:t>extration</a:t>
            </a:r>
            <a:r>
              <a:rPr lang="da-DK" dirty="0"/>
              <a:t> and </a:t>
            </a:r>
            <a:r>
              <a:rPr lang="da-DK" dirty="0" err="1"/>
              <a:t>exploration</a:t>
            </a:r>
            <a:endParaRPr lang="da-DK" dirty="0"/>
          </a:p>
          <a:p>
            <a:pPr lvl="2"/>
            <a:r>
              <a:rPr lang="da-DK" dirty="0" err="1"/>
              <a:t>Dealing</a:t>
            </a:r>
            <a:r>
              <a:rPr lang="da-DK" dirty="0"/>
              <a:t> with </a:t>
            </a:r>
            <a:r>
              <a:rPr lang="da-DK" dirty="0" err="1"/>
              <a:t>NaN</a:t>
            </a:r>
            <a:endParaRPr lang="da-DK" dirty="0"/>
          </a:p>
          <a:p>
            <a:pPr lvl="2"/>
            <a:endParaRPr lang="da-DK" dirty="0"/>
          </a:p>
          <a:p>
            <a:pPr lvl="1"/>
            <a:r>
              <a:rPr lang="da-DK" dirty="0"/>
              <a:t>The ’</a:t>
            </a:r>
            <a:r>
              <a:rPr lang="da-DK" dirty="0" err="1"/>
              <a:t>extended</a:t>
            </a:r>
            <a:r>
              <a:rPr lang="da-DK" dirty="0"/>
              <a:t>’ data-set</a:t>
            </a:r>
          </a:p>
          <a:p>
            <a:pPr lvl="2"/>
            <a:r>
              <a:rPr lang="da-DK" dirty="0"/>
              <a:t>Additional features</a:t>
            </a:r>
          </a:p>
          <a:p>
            <a:pPr lvl="3"/>
            <a:r>
              <a:rPr lang="da-DK" dirty="0"/>
              <a:t>Dow Jones IA performance</a:t>
            </a:r>
          </a:p>
          <a:p>
            <a:pPr lvl="3"/>
            <a:r>
              <a:rPr lang="da-DK" dirty="0"/>
              <a:t>”riskfree” interest rates</a:t>
            </a:r>
          </a:p>
          <a:p>
            <a:pPr lvl="3"/>
            <a:r>
              <a:rPr lang="da-DK" dirty="0"/>
              <a:t>past returns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4" name="Billede 3" descr="Skærmbillede 2018-04-16 kl. 21.36.29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621" y1="43750" x2="58621" y2="43750"/>
                        <a14:foregroundMark x1="54023" y1="53750" x2="54023" y2="53750"/>
                        <a14:foregroundMark x1="34483" y1="67500" x2="34483" y2="67500"/>
                        <a14:foregroundMark x1="77011" y1="22500" x2="77011" y2="22500"/>
                        <a14:foregroundMark x1="63218" y1="16250" x2="63218" y2="16250"/>
                        <a14:foregroundMark x1="81609" y1="41250" x2="81609" y2="41250"/>
                        <a14:foregroundMark x1="26437" y1="76250" x2="26437" y2="76250"/>
                        <a14:foregroundMark x1="27586" y1="57500" x2="27586" y2="5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607" y="5804047"/>
            <a:ext cx="1104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indhold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Extended data-set for 12</a:t>
            </a:r>
            <a:r>
              <a:rPr lang="da-DK" baseline="30000" dirty="0"/>
              <a:t>th</a:t>
            </a:r>
            <a:r>
              <a:rPr lang="da-DK" dirty="0"/>
              <a:t> </a:t>
            </a:r>
            <a:r>
              <a:rPr lang="da-DK" dirty="0" err="1"/>
              <a:t>months</a:t>
            </a:r>
            <a:r>
              <a:rPr lang="da-DK" dirty="0"/>
              <a:t> </a:t>
            </a:r>
            <a:r>
              <a:rPr lang="da-DK" dirty="0" err="1"/>
              <a:t>returns</a:t>
            </a:r>
            <a:endParaRPr lang="da-DK" dirty="0"/>
          </a:p>
          <a:p>
            <a:pPr marL="0" indent="0">
              <a:buFont typeface="Arial"/>
              <a:buNone/>
            </a:pPr>
            <a:endParaRPr lang="da-DK" dirty="0"/>
          </a:p>
          <a:p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b="1" dirty="0"/>
              <a:t>Exploratory data analysis #2</a:t>
            </a:r>
          </a:p>
        </p:txBody>
      </p:sp>
      <p:pic>
        <p:nvPicPr>
          <p:cNvPr id="10" name="Billede 9" descr="Skærmbillede 2018-04-16 kl. 21.37.40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5842000"/>
            <a:ext cx="1181100" cy="101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38" y="2360986"/>
            <a:ext cx="4003862" cy="2662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3766637"/>
            <a:ext cx="3903382" cy="227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9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dirty="0" err="1"/>
              <a:t>Algorithms</a:t>
            </a:r>
            <a:r>
              <a:rPr lang="da-DK" sz="3600" b="1" dirty="0"/>
              <a:t> and set-up in </a:t>
            </a:r>
            <a:r>
              <a:rPr lang="da-DK" sz="3600" b="1" dirty="0" err="1"/>
              <a:t>Python</a:t>
            </a:r>
            <a:endParaRPr lang="da-DK" sz="3600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Machine </a:t>
            </a:r>
            <a:r>
              <a:rPr lang="da-DK" dirty="0" err="1"/>
              <a:t>learning</a:t>
            </a:r>
            <a:endParaRPr lang="da-DK" dirty="0"/>
          </a:p>
          <a:p>
            <a:pPr lvl="1"/>
            <a:r>
              <a:rPr lang="da-DK" dirty="0"/>
              <a:t>Train/test-split: </a:t>
            </a:r>
            <a:r>
              <a:rPr lang="da-DK" dirty="0" err="1"/>
              <a:t>size</a:t>
            </a:r>
            <a:r>
              <a:rPr lang="da-DK" dirty="0"/>
              <a:t> and </a:t>
            </a:r>
            <a:r>
              <a:rPr lang="da-DK" dirty="0" err="1"/>
              <a:t>stratify</a:t>
            </a:r>
            <a:endParaRPr lang="da-DK" dirty="0"/>
          </a:p>
          <a:p>
            <a:pPr lvl="1"/>
            <a:r>
              <a:rPr lang="da-DK" dirty="0"/>
              <a:t>Pipeline: CV, models and </a:t>
            </a:r>
            <a:r>
              <a:rPr lang="da-DK" dirty="0" err="1"/>
              <a:t>hyperparameters</a:t>
            </a:r>
            <a:r>
              <a:rPr lang="da-DK" dirty="0"/>
              <a:t> </a:t>
            </a:r>
          </a:p>
          <a:p>
            <a:pPr lvl="1"/>
            <a:endParaRPr lang="da-DK" dirty="0"/>
          </a:p>
          <a:p>
            <a:r>
              <a:rPr lang="da-DK" dirty="0"/>
              <a:t>Data </a:t>
            </a:r>
            <a:r>
              <a:rPr lang="da-DK" dirty="0" err="1"/>
              <a:t>analysis</a:t>
            </a:r>
            <a:endParaRPr lang="da-DK" dirty="0"/>
          </a:p>
          <a:p>
            <a:pPr lvl="1"/>
            <a:r>
              <a:rPr lang="da-DK" dirty="0"/>
              <a:t>Scores and uncertainty measures</a:t>
            </a:r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/>
              <a:t>PCA and RandomForestClassifier</a:t>
            </a:r>
          </a:p>
          <a:p>
            <a:pPr lvl="1"/>
            <a:endParaRPr lang="da-DK" dirty="0"/>
          </a:p>
        </p:txBody>
      </p:sp>
      <p:pic>
        <p:nvPicPr>
          <p:cNvPr id="4" name="Billede 3" descr="Skærmbillede 2018-04-16 kl. 21.37.13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12" b="89412" l="8989" r="100000">
                        <a14:foregroundMark x1="17978" y1="58824" x2="17978" y2="58824"/>
                        <a14:foregroundMark x1="32584" y1="76471" x2="32584" y2="76471"/>
                        <a14:foregroundMark x1="37079" y1="58824" x2="37079" y2="58824"/>
                        <a14:foregroundMark x1="29213" y1="45882" x2="29213" y2="45882"/>
                        <a14:foregroundMark x1="35955" y1="24706" x2="35955" y2="24706"/>
                        <a14:foregroundMark x1="52809" y1="18824" x2="52809" y2="18824"/>
                        <a14:foregroundMark x1="75281" y1="28235" x2="75281" y2="28235"/>
                        <a14:foregroundMark x1="57303" y1="38824" x2="57303" y2="38824"/>
                        <a14:foregroundMark x1="55056" y1="58824" x2="55056" y2="58824"/>
                        <a14:foregroundMark x1="69663" y1="50588" x2="69663" y2="50588"/>
                        <a14:foregroundMark x1="70787" y1="74118" x2="70787" y2="74118"/>
                        <a14:foregroundMark x1="86517" y1="52941" x2="86517" y2="52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226" y="5778500"/>
            <a:ext cx="1130300" cy="1079500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8536747" y="6132146"/>
            <a:ext cx="374203" cy="3630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7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b="1" dirty="0"/>
              <a:t>Results #1</a:t>
            </a:r>
          </a:p>
        </p:txBody>
      </p:sp>
      <p:pic>
        <p:nvPicPr>
          <p:cNvPr id="4" name="Billede 3" descr="Skærmbillede 2018-04-17 kl. 00.3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8" y="1971085"/>
            <a:ext cx="7632700" cy="1917700"/>
          </a:xfrm>
          <a:prstGeom prst="rect">
            <a:avLst/>
          </a:prstGeom>
        </p:spPr>
      </p:pic>
      <p:pic>
        <p:nvPicPr>
          <p:cNvPr id="5" name="Billede 4" descr="Skærmbillede 2018-04-17 kl. 00.37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8" y="4090133"/>
            <a:ext cx="7632700" cy="1879600"/>
          </a:xfrm>
          <a:prstGeom prst="rect">
            <a:avLst/>
          </a:prstGeom>
        </p:spPr>
      </p:pic>
      <p:sp>
        <p:nvSpPr>
          <p:cNvPr id="6" name="Tekstfelt 5"/>
          <p:cNvSpPr txBox="1"/>
          <p:nvPr/>
        </p:nvSpPr>
        <p:spPr>
          <a:xfrm>
            <a:off x="722638" y="6237116"/>
            <a:ext cx="763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3. </a:t>
            </a:r>
            <a:r>
              <a:rPr lang="da-DK" sz="1400" dirty="0" err="1"/>
              <a:t>Random</a:t>
            </a:r>
            <a:r>
              <a:rPr lang="da-DK" sz="1400" dirty="0"/>
              <a:t> Forest </a:t>
            </a:r>
            <a:r>
              <a:rPr lang="da-DK" sz="1400" dirty="0" err="1"/>
              <a:t>Classifier</a:t>
            </a:r>
            <a:r>
              <a:rPr lang="da-DK" sz="1400" dirty="0"/>
              <a:t> (RFC), Support </a:t>
            </a:r>
            <a:r>
              <a:rPr lang="da-DK" sz="1400" dirty="0" err="1"/>
              <a:t>Vector</a:t>
            </a:r>
            <a:r>
              <a:rPr lang="da-DK" sz="1400" dirty="0"/>
              <a:t> </a:t>
            </a:r>
            <a:r>
              <a:rPr lang="da-DK" sz="1400" dirty="0" err="1"/>
              <a:t>Classifier</a:t>
            </a:r>
            <a:r>
              <a:rPr lang="da-DK" sz="1400" dirty="0"/>
              <a:t> (SVC), Decision </a:t>
            </a:r>
            <a:r>
              <a:rPr lang="da-DK" sz="1400" dirty="0" err="1"/>
              <a:t>Tree</a:t>
            </a:r>
            <a:r>
              <a:rPr lang="da-DK" sz="1400" dirty="0"/>
              <a:t> </a:t>
            </a:r>
            <a:r>
              <a:rPr lang="da-DK" sz="1400" dirty="0" err="1"/>
              <a:t>Classifier</a:t>
            </a:r>
            <a:r>
              <a:rPr lang="da-DK" sz="1400" dirty="0"/>
              <a:t> (DTC)</a:t>
            </a:r>
          </a:p>
        </p:txBody>
      </p:sp>
      <p:pic>
        <p:nvPicPr>
          <p:cNvPr id="7" name="Billede 6" descr="Skærmbillede 2018-04-16 kl. 21.37.28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802" l="8108" r="959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900" y="5659266"/>
            <a:ext cx="939800" cy="11557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10EBF5-33CF-46C4-A3AE-ED7DE0772297}"/>
              </a:ext>
            </a:extLst>
          </p:cNvPr>
          <p:cNvSpPr/>
          <p:nvPr/>
        </p:nvSpPr>
        <p:spPr>
          <a:xfrm>
            <a:off x="576470" y="5208104"/>
            <a:ext cx="7778868" cy="30777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6285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B7D2F2F-8FC3-4E4C-957E-6D0850A7F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4" y="2496623"/>
            <a:ext cx="7737214" cy="412328"/>
          </a:xfrm>
          <a:prstGeom prst="rect">
            <a:avLst/>
          </a:prstGeom>
        </p:spPr>
      </p:pic>
      <p:pic>
        <p:nvPicPr>
          <p:cNvPr id="13" name="Billede 6" descr="picturea.png">
            <a:extLst>
              <a:ext uri="{FF2B5EF4-FFF2-40B4-BE49-F238E27FC236}">
                <a16:creationId xmlns:a16="http://schemas.microsoft.com/office/drawing/2014/main" id="{7E2D0F55-699F-4C37-89DF-6FD5E769A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205" y="3222763"/>
            <a:ext cx="3685566" cy="309809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Results #2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Which</a:t>
            </a:r>
            <a:r>
              <a:rPr lang="da-DK" dirty="0"/>
              <a:t> is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best</a:t>
            </a:r>
            <a:r>
              <a:rPr lang="mr-IN" dirty="0"/>
              <a:t>…</a:t>
            </a:r>
            <a:r>
              <a:rPr lang="da-DK" dirty="0"/>
              <a:t>? 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9" name="Tekstfelt 8"/>
          <p:cNvSpPr txBox="1"/>
          <p:nvPr/>
        </p:nvSpPr>
        <p:spPr>
          <a:xfrm>
            <a:off x="722638" y="6388016"/>
            <a:ext cx="763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3. </a:t>
            </a:r>
            <a:r>
              <a:rPr lang="da-DK" sz="1400" dirty="0" err="1"/>
              <a:t>Random</a:t>
            </a:r>
            <a:r>
              <a:rPr lang="da-DK" sz="1400" dirty="0"/>
              <a:t> Forest </a:t>
            </a:r>
            <a:r>
              <a:rPr lang="da-DK" sz="1400" dirty="0" err="1"/>
              <a:t>Classifier</a:t>
            </a:r>
            <a:r>
              <a:rPr lang="da-DK" sz="1400" dirty="0"/>
              <a:t> (RFC), Support </a:t>
            </a:r>
            <a:r>
              <a:rPr lang="da-DK" sz="1400" dirty="0" err="1"/>
              <a:t>Vector</a:t>
            </a:r>
            <a:r>
              <a:rPr lang="da-DK" sz="1400" dirty="0"/>
              <a:t> </a:t>
            </a:r>
            <a:r>
              <a:rPr lang="da-DK" sz="1400" dirty="0" err="1"/>
              <a:t>Classifier</a:t>
            </a:r>
            <a:r>
              <a:rPr lang="da-DK" sz="1400" dirty="0"/>
              <a:t> (SVC), Decision </a:t>
            </a:r>
            <a:r>
              <a:rPr lang="da-DK" sz="1400" dirty="0" err="1"/>
              <a:t>Tree</a:t>
            </a:r>
            <a:r>
              <a:rPr lang="da-DK" sz="1400" dirty="0"/>
              <a:t> </a:t>
            </a:r>
            <a:r>
              <a:rPr lang="da-DK" sz="1400" dirty="0" err="1"/>
              <a:t>Classifier</a:t>
            </a:r>
            <a:r>
              <a:rPr lang="da-DK" sz="1400" dirty="0"/>
              <a:t> (DTC)</a:t>
            </a:r>
          </a:p>
        </p:txBody>
      </p:sp>
      <p:pic>
        <p:nvPicPr>
          <p:cNvPr id="4" name="Billede 3" descr="Skærmbillede 2018-04-17 kl. 00.44.49.pn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08"/>
          <a:stretch/>
        </p:blipFill>
        <p:spPr>
          <a:xfrm>
            <a:off x="722638" y="2067063"/>
            <a:ext cx="7632700" cy="421740"/>
          </a:xfrm>
          <a:prstGeom prst="rect">
            <a:avLst/>
          </a:prstGeom>
        </p:spPr>
      </p:pic>
      <p:pic>
        <p:nvPicPr>
          <p:cNvPr id="15" name="Pladsholder til indhold 14" descr="pictureb.png">
            <a:extLst>
              <a:ext uri="{FF2B5EF4-FFF2-40B4-BE49-F238E27FC236}">
                <a16:creationId xmlns:a16="http://schemas.microsoft.com/office/drawing/2014/main" id="{F02FDEC5-3847-44CB-91D9-7DA2EE1621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1" r="-15011"/>
          <a:stretch>
            <a:fillRect/>
          </a:stretch>
        </p:blipFill>
        <p:spPr>
          <a:xfrm>
            <a:off x="-885905" y="1253248"/>
            <a:ext cx="11034343" cy="5134768"/>
          </a:xfrm>
          <a:prstGeom prst="rect">
            <a:avLst/>
          </a:prstGeom>
        </p:spPr>
      </p:pic>
      <p:pic>
        <p:nvPicPr>
          <p:cNvPr id="10" name="Billede 9" descr="Skærmbillede 2018-04-16 kl. 21.37.40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5842000"/>
            <a:ext cx="11811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3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Results #3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  <p:pic>
        <p:nvPicPr>
          <p:cNvPr id="8" name="Billede 7" descr="pictu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90" y="3645097"/>
            <a:ext cx="3073813" cy="2706502"/>
          </a:xfrm>
          <a:prstGeom prst="rect">
            <a:avLst/>
          </a:prstGeom>
        </p:spPr>
      </p:pic>
      <p:sp>
        <p:nvSpPr>
          <p:cNvPr id="9" name="Tekstfelt 8"/>
          <p:cNvSpPr txBox="1"/>
          <p:nvPr/>
        </p:nvSpPr>
        <p:spPr>
          <a:xfrm>
            <a:off x="722638" y="6388016"/>
            <a:ext cx="763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3. </a:t>
            </a:r>
            <a:r>
              <a:rPr lang="da-DK" sz="1400" dirty="0" err="1"/>
              <a:t>Random</a:t>
            </a:r>
            <a:r>
              <a:rPr lang="da-DK" sz="1400" dirty="0"/>
              <a:t> Forest </a:t>
            </a:r>
            <a:r>
              <a:rPr lang="da-DK" sz="1400" dirty="0" err="1"/>
              <a:t>Classifier</a:t>
            </a:r>
            <a:r>
              <a:rPr lang="da-DK" sz="1400" dirty="0"/>
              <a:t> (RFC), Support </a:t>
            </a:r>
            <a:r>
              <a:rPr lang="da-DK" sz="1400" dirty="0" err="1"/>
              <a:t>Vector</a:t>
            </a:r>
            <a:r>
              <a:rPr lang="da-DK" sz="1400" dirty="0"/>
              <a:t> </a:t>
            </a:r>
            <a:r>
              <a:rPr lang="da-DK" sz="1400" dirty="0" err="1"/>
              <a:t>Classifier</a:t>
            </a:r>
            <a:r>
              <a:rPr lang="da-DK" sz="1400" dirty="0"/>
              <a:t> (SVC), Decision </a:t>
            </a:r>
            <a:r>
              <a:rPr lang="da-DK" sz="1400" dirty="0" err="1"/>
              <a:t>Tree</a:t>
            </a:r>
            <a:r>
              <a:rPr lang="da-DK" sz="1400" dirty="0"/>
              <a:t> </a:t>
            </a:r>
            <a:r>
              <a:rPr lang="da-DK" sz="1400" dirty="0" err="1"/>
              <a:t>Classifier</a:t>
            </a:r>
            <a:r>
              <a:rPr lang="da-DK" sz="1400" dirty="0"/>
              <a:t> (DTC)</a:t>
            </a:r>
          </a:p>
        </p:txBody>
      </p:sp>
      <p:pic>
        <p:nvPicPr>
          <p:cNvPr id="4" name="Billede 3" descr="Skærmbillede 2018-04-17 kl. 00.44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8" y="1555422"/>
            <a:ext cx="7632700" cy="1155700"/>
          </a:xfrm>
          <a:prstGeom prst="rect">
            <a:avLst/>
          </a:prstGeom>
        </p:spPr>
      </p:pic>
      <p:pic>
        <p:nvPicPr>
          <p:cNvPr id="10" name="Billede 9" descr="Skærmbillede 2018-04-16 kl. 21.37.40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5842000"/>
            <a:ext cx="1181100" cy="101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52809" y="3897270"/>
            <a:ext cx="999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Reduced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 data 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2BB10C-A5EC-4207-8EA6-C91C07082EFA}"/>
              </a:ext>
            </a:extLst>
          </p:cNvPr>
          <p:cNvSpPr txBox="1"/>
          <p:nvPr/>
        </p:nvSpPr>
        <p:spPr>
          <a:xfrm>
            <a:off x="27033" y="3897271"/>
            <a:ext cx="1067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Extended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data set</a:t>
            </a:r>
          </a:p>
        </p:txBody>
      </p:sp>
      <p:pic>
        <p:nvPicPr>
          <p:cNvPr id="14" name="Billede 6" descr="picturea.png">
            <a:extLst>
              <a:ext uri="{FF2B5EF4-FFF2-40B4-BE49-F238E27FC236}">
                <a16:creationId xmlns:a16="http://schemas.microsoft.com/office/drawing/2014/main" id="{2F5054E9-9DAB-44D7-A327-2D1AF05A78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97" y="3646704"/>
            <a:ext cx="3219719" cy="27065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1" y="2267518"/>
            <a:ext cx="7737214" cy="4123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6505" y="1870449"/>
            <a:ext cx="999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Reduced</a:t>
            </a:r>
          </a:p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251" y="2211020"/>
            <a:ext cx="1067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Extended</a:t>
            </a:r>
          </a:p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b="1" dirty="0"/>
              <a:t>Conclusion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The more the </a:t>
            </a:r>
            <a:r>
              <a:rPr lang="da-DK" dirty="0" err="1"/>
              <a:t>merrier</a:t>
            </a:r>
            <a:endParaRPr lang="da-DK" dirty="0"/>
          </a:p>
          <a:p>
            <a:r>
              <a:rPr lang="da-DK" dirty="0"/>
              <a:t>But use feature scaling</a:t>
            </a:r>
          </a:p>
          <a:p>
            <a:r>
              <a:rPr lang="da-DK" dirty="0"/>
              <a:t>Explanation:</a:t>
            </a:r>
          </a:p>
          <a:p>
            <a:pPr lvl="1"/>
            <a:r>
              <a:rPr lang="da-DK" dirty="0"/>
              <a:t>Market features and companies’ fundamentals gives the best predictions when dealing in the long-run</a:t>
            </a:r>
          </a:p>
          <a:p>
            <a:endParaRPr lang="da-DK" dirty="0"/>
          </a:p>
        </p:txBody>
      </p:sp>
      <p:pic>
        <p:nvPicPr>
          <p:cNvPr id="4" name="Billede 3" descr="Skærmbillede 2018-04-16 kl. 21.36.44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56" b="96341" l="9783" r="100000">
                        <a14:foregroundMark x1="85870" y1="81707" x2="85870" y2="81707"/>
                        <a14:foregroundMark x1="41304" y1="57317" x2="41304" y2="57317"/>
                        <a14:foregroundMark x1="26087" y1="58537" x2="26087" y2="58537"/>
                        <a14:foregroundMark x1="52174" y1="50000" x2="52174" y2="50000"/>
                        <a14:foregroundMark x1="76087" y1="42683" x2="76087" y2="426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0" y="5816600"/>
            <a:ext cx="1168400" cy="1041400"/>
          </a:xfrm>
          <a:prstGeom prst="rect">
            <a:avLst/>
          </a:prstGeom>
        </p:spPr>
      </p:pic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E8763CFA-FD70-4300-BEF8-05D0A4389FF7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/>
              <a:t>Main question:</a:t>
            </a:r>
          </a:p>
          <a:p>
            <a:pPr marL="457200" lvl="1" indent="0">
              <a:buFont typeface="Arial"/>
              <a:buNone/>
            </a:pPr>
            <a:r>
              <a:rPr lang="da-DK" i="1"/>
              <a:t>Can we, by using historic data of financial ratios and stock prices, train a model that is able at project a stock’s future movement (up/down)?</a:t>
            </a:r>
          </a:p>
          <a:p>
            <a:endParaRPr lang="da-DK"/>
          </a:p>
          <a:p>
            <a:r>
              <a:rPr lang="da-DK"/>
              <a:t>Additional questions:</a:t>
            </a:r>
          </a:p>
          <a:p>
            <a:pPr marL="457200" lvl="1" indent="0">
              <a:buFont typeface="Arial"/>
              <a:buNone/>
            </a:pPr>
            <a:r>
              <a:rPr lang="da-DK" i="1"/>
              <a:t>Which ratios are the most relevant?</a:t>
            </a:r>
          </a:p>
          <a:p>
            <a:pPr marL="457200" lvl="1" indent="0">
              <a:buFont typeface="Arial"/>
              <a:buNone/>
            </a:pPr>
            <a:r>
              <a:rPr lang="da-DK" i="1"/>
              <a:t>Which time period can be predicted best?</a:t>
            </a:r>
          </a:p>
          <a:p>
            <a:pPr marL="457200" lvl="1" indent="0">
              <a:buFont typeface="Arial"/>
              <a:buNone/>
            </a:pPr>
            <a:r>
              <a:rPr lang="da-DK" i="1"/>
              <a:t>Does adding additional features increase performance?</a:t>
            </a:r>
            <a:endParaRPr lang="da-DK" i="1" dirty="0"/>
          </a:p>
        </p:txBody>
      </p:sp>
    </p:spTree>
    <p:extLst>
      <p:ext uri="{BB962C8B-B14F-4D97-AF65-F5344CB8AC3E}">
        <p14:creationId xmlns:p14="http://schemas.microsoft.com/office/powerpoint/2010/main" val="409432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436</Words>
  <Application>Microsoft Office PowerPoint</Application>
  <PresentationFormat>On-screen Show (4:3)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Mangal</vt:lpstr>
      <vt:lpstr>Kontortema</vt:lpstr>
      <vt:lpstr>Research question</vt:lpstr>
      <vt:lpstr>Problems</vt:lpstr>
      <vt:lpstr>Exploratory data analysis #1</vt:lpstr>
      <vt:lpstr>Exploratory data analysis #2</vt:lpstr>
      <vt:lpstr>Algorithms and set-up in Python</vt:lpstr>
      <vt:lpstr>Results #1</vt:lpstr>
      <vt:lpstr>Results #2</vt:lpstr>
      <vt:lpstr>Results #3</vt:lpstr>
      <vt:lpstr>Conclusion</vt:lpstr>
      <vt:lpstr>What further could be done?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Jacob Christensen</dc:creator>
  <cp:lastModifiedBy>Maximilian Tornow</cp:lastModifiedBy>
  <cp:revision>59</cp:revision>
  <dcterms:created xsi:type="dcterms:W3CDTF">2018-04-16T17:12:06Z</dcterms:created>
  <dcterms:modified xsi:type="dcterms:W3CDTF">2018-04-17T17:18:05Z</dcterms:modified>
</cp:coreProperties>
</file>