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A126D18-8406-40E4-A02B-21AE127904D4}">
  <a:tblStyle styleId="{AA126D18-8406-40E4-A02B-21AE127904D4}" styleName="Table_0"/>
  <a:tblStyle styleId="{EB1DAE8B-B004-4121-8A20-3C5E28638D9F}" styleName="Table_1"/>
  <a:tblStyle styleId="{BFA9DF73-AA81-46B4-B894-D8DBC466F55B}" styleName="Table_2"/>
  <a:tblStyle styleId="{0932C5E8-2008-41F0-B879-FB381046DA96}" styleName="Table_3"/>
  <a:tblStyle styleId="{C2005040-CB8B-4DA2-9DEF-1C7D37C8DBB9}" styleName="Table_4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6562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8/14/2013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0UBZyXFjafc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Health S.O.S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644009" y="4421080"/>
            <a:ext cx="3528392" cy="12606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-CO" sz="1700" dirty="0" err="1" smtClean="0"/>
              <a:t>Leydi</a:t>
            </a:r>
            <a:r>
              <a:rPr lang="es-CO" sz="1700" dirty="0" smtClean="0"/>
              <a:t> Arango – Carlos Arbeláez</a:t>
            </a:r>
          </a:p>
          <a:p>
            <a:pPr algn="ctr"/>
            <a:r>
              <a:rPr lang="es-CO" sz="1700" dirty="0" err="1" smtClean="0"/>
              <a:t>Yuliana</a:t>
            </a:r>
            <a:r>
              <a:rPr lang="es-CO" sz="1700" dirty="0" smtClean="0"/>
              <a:t> </a:t>
            </a:r>
            <a:r>
              <a:rPr lang="es-CO" sz="1700" dirty="0" err="1" smtClean="0"/>
              <a:t>Noreña</a:t>
            </a:r>
            <a:r>
              <a:rPr lang="es-CO" sz="1700" dirty="0" smtClean="0"/>
              <a:t> – Juan </a:t>
            </a:r>
            <a:r>
              <a:rPr lang="es-CO" sz="1700" dirty="0" err="1" smtClean="0"/>
              <a:t>Urango</a:t>
            </a:r>
            <a:endParaRPr lang="es-CO" sz="1700" dirty="0"/>
          </a:p>
          <a:p>
            <a:pPr algn="ctr"/>
            <a:r>
              <a:rPr lang="es-CO" sz="1700" dirty="0" smtClean="0"/>
              <a:t>Proyecto Integrador 2</a:t>
            </a:r>
          </a:p>
          <a:p>
            <a:pPr algn="ctr"/>
            <a:r>
              <a:rPr lang="es-CO" sz="1700" dirty="0" smtClean="0"/>
              <a:t>Universidad EAFIT</a:t>
            </a:r>
            <a:endParaRPr sz="17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Metodología de Selección</a:t>
            </a:r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4220062428"/>
              </p:ext>
            </p:extLst>
          </p:nvPr>
        </p:nvGraphicFramePr>
        <p:xfrm>
          <a:off x="2411760" y="1700808"/>
          <a:ext cx="4464496" cy="827532"/>
        </p:xfrm>
        <a:graphic>
          <a:graphicData uri="http://schemas.openxmlformats.org/drawingml/2006/table">
            <a:tbl>
              <a:tblPr>
                <a:noFill/>
                <a:tableStyleId>{AA126D18-8406-40E4-A02B-21AE127904D4}</a:tableStyleId>
              </a:tblPr>
              <a:tblGrid>
                <a:gridCol w="2428612"/>
                <a:gridCol w="2035884"/>
              </a:tblGrid>
              <a:tr h="27326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600" b="1" dirty="0">
                          <a:solidFill>
                            <a:srgbClr val="222222"/>
                          </a:solidFill>
                        </a:rPr>
                        <a:t>Calificación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600" b="1" dirty="0">
                          <a:solidFill>
                            <a:srgbClr val="222222"/>
                          </a:solidFill>
                        </a:rPr>
                        <a:t>Promedio Máximo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326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600" dirty="0">
                          <a:solidFill>
                            <a:srgbClr val="222222"/>
                          </a:solidFill>
                        </a:rPr>
                        <a:t>Va de 1 a 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600" dirty="0">
                          <a:solidFill>
                            <a:srgbClr val="222222"/>
                          </a:solidFill>
                        </a:rPr>
                        <a:t>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>
            <p:extLst>
              <p:ext uri="{D42A27DB-BD31-4B8C-83A1-F6EECF244321}">
                <p14:modId xmlns:p14="http://schemas.microsoft.com/office/powerpoint/2010/main" val="2769045977"/>
              </p:ext>
            </p:extLst>
          </p:nvPr>
        </p:nvGraphicFramePr>
        <p:xfrm>
          <a:off x="971600" y="2708920"/>
          <a:ext cx="7272806" cy="3673194"/>
        </p:xfrm>
        <a:graphic>
          <a:graphicData uri="http://schemas.openxmlformats.org/drawingml/2006/table">
            <a:tbl>
              <a:tblPr>
                <a:noFill/>
                <a:tableStyleId>{EB1DAE8B-B004-4121-8A20-3C5E28638D9F}</a:tableStyleId>
              </a:tblPr>
              <a:tblGrid>
                <a:gridCol w="1296144"/>
                <a:gridCol w="1008112"/>
                <a:gridCol w="936104"/>
                <a:gridCol w="1008112"/>
                <a:gridCol w="1008112"/>
                <a:gridCol w="1008112"/>
                <a:gridCol w="1008110"/>
              </a:tblGrid>
              <a:tr h="492639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Criterio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1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200" b="1" dirty="0">
                          <a:solidFill>
                            <a:srgbClr val="222222"/>
                          </a:solidFill>
                        </a:rPr>
                        <a:t>Calificación Idea 6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44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Movilidad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029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Innovación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029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Arquitectura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029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Bienestar Ecológico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029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Bienestar Social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029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Tecnología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583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Viabilidad (Economica y Tecnológica)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00" dirty="0">
                          <a:solidFill>
                            <a:srgbClr val="222222"/>
                          </a:solidFill>
                        </a:rPr>
                        <a:t>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Metodología de Selección</a:t>
            </a:r>
          </a:p>
        </p:txBody>
      </p:sp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4273278587"/>
              </p:ext>
            </p:extLst>
          </p:nvPr>
        </p:nvGraphicFramePr>
        <p:xfrm>
          <a:off x="-1" y="1918813"/>
          <a:ext cx="9144001" cy="4013073"/>
        </p:xfrm>
        <a:graphic>
          <a:graphicData uri="http://schemas.openxmlformats.org/drawingml/2006/table">
            <a:tbl>
              <a:tblPr>
                <a:noFill/>
                <a:tableStyleId>{BFA9DF73-AA81-46B4-B894-D8DBC466F55B}</a:tableStyleId>
              </a:tblPr>
              <a:tblGrid>
                <a:gridCol w="2492068"/>
                <a:gridCol w="1136621"/>
                <a:gridCol w="923505"/>
                <a:gridCol w="923505"/>
                <a:gridCol w="923505"/>
                <a:gridCol w="892078"/>
                <a:gridCol w="923505"/>
                <a:gridCol w="929214"/>
              </a:tblGrid>
              <a:tr h="485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Criterio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Valor de Importancia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1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3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4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Promedio Idea 6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Movilidad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20%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0,8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0,6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0,8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0,8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Innovación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30%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0,9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0,9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Arquitectura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30%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Bienestar Ecológico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5%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Bienestar Social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5%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Tecnología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5%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Viabilidad (Economica y Tecnológica)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5%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0,15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0,25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0,2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TOTAL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100%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2,95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3,75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3,8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3,85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>
                          <a:solidFill>
                            <a:srgbClr val="222222"/>
                          </a:solidFill>
                        </a:rPr>
                        <a:t>3,75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400" dirty="0">
                          <a:solidFill>
                            <a:srgbClr val="222222"/>
                          </a:solidFill>
                        </a:rPr>
                        <a:t>2,65</a:t>
                      </a:r>
                    </a:p>
                  </a:txBody>
                  <a:tcPr marL="28575" marR="28575" marT="66675" marB="66675" anchor="b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" name="Shape 92"/>
          <p:cNvSpPr txBox="1"/>
          <p:nvPr/>
        </p:nvSpPr>
        <p:spPr>
          <a:xfrm>
            <a:off x="1237225" y="242535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84838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Idea Definitiva</a:t>
            </a:r>
          </a:p>
        </p:txBody>
      </p:sp>
      <p:sp>
        <p:nvSpPr>
          <p:cNvPr id="99" name="Shape 99"/>
          <p:cNvSpPr/>
          <p:nvPr/>
        </p:nvSpPr>
        <p:spPr>
          <a:xfrm>
            <a:off x="503165" y="4393871"/>
            <a:ext cx="2347895" cy="21040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x="6628243" y="4427457"/>
            <a:ext cx="1995082" cy="207043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1" name="Shape 101"/>
          <p:cNvSpPr/>
          <p:nvPr/>
        </p:nvSpPr>
        <p:spPr>
          <a:xfrm>
            <a:off x="3506163" y="4427456"/>
            <a:ext cx="2466975" cy="207043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2" name="Shape 102"/>
          <p:cNvSpPr/>
          <p:nvPr/>
        </p:nvSpPr>
        <p:spPr>
          <a:xfrm>
            <a:off x="2851060" y="1934487"/>
            <a:ext cx="3777183" cy="249296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pPr algn="ctr"/>
            <a:r>
              <a:rPr lang="es-CO" dirty="0" smtClean="0"/>
              <a:t>Video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3140968"/>
            <a:ext cx="8229600" cy="1728192"/>
          </a:xfrm>
        </p:spPr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es-CO" sz="11000" dirty="0" smtClean="0">
                <a:hlinkClick r:id="rId2"/>
              </a:rPr>
              <a:t>HEALTH SOS</a:t>
            </a:r>
            <a:endParaRPr lang="es-CO" sz="11000" dirty="0"/>
          </a:p>
        </p:txBody>
      </p:sp>
    </p:spTree>
    <p:extLst>
      <p:ext uri="{BB962C8B-B14F-4D97-AF65-F5344CB8AC3E}">
        <p14:creationId xmlns:p14="http://schemas.microsoft.com/office/powerpoint/2010/main" val="17117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3702532124"/>
              </p:ext>
            </p:extLst>
          </p:nvPr>
        </p:nvGraphicFramePr>
        <p:xfrm>
          <a:off x="467544" y="332656"/>
          <a:ext cx="4918825" cy="6192689"/>
        </p:xfrm>
        <a:graphic>
          <a:graphicData uri="http://schemas.openxmlformats.org/drawingml/2006/table">
            <a:tbl>
              <a:tblPr>
                <a:noFill/>
                <a:tableStyleId>{0932C5E8-2008-41F0-B879-FB381046DA96}</a:tableStyleId>
              </a:tblPr>
              <a:tblGrid>
                <a:gridCol w="439525"/>
                <a:gridCol w="925775"/>
                <a:gridCol w="3553525"/>
              </a:tblGrid>
              <a:tr h="30787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100" b="1" dirty="0"/>
                        <a:t>ID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100" b="1" dirty="0"/>
                        <a:t>PRIORIDAD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100" b="1" dirty="0"/>
                        <a:t>DESCRIPCIÓN BACKLOG ITEM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dirty="0"/>
                        <a:t>1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dirty="0"/>
                        <a:t>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Pedir citas desde el sitio web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dirty="0"/>
                        <a:t>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Cancelar la cita que se había solicitado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3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1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Servicio de recordatorio para la toma de medicamentos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5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Gestionar la base de datos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5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5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Permitir registro en la página web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6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Consultar información detallada de la cita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7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Cargar la nueva agenda con las citas disponibles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8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Generar historia clínica a un paciente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9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3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Acceso información detallada de cada paciente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949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10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Generar fórmula médica a un paciente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11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1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Acceder al foro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/>
                        <a:t> 12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Acceso a través del móvil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25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13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Acceso a plataforma de pagos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5639115" y="3068960"/>
            <a:ext cx="27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3600" b="1" dirty="0"/>
              <a:t>Product 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Backlog</a:t>
            </a:r>
            <a:endParaRPr lang="en" sz="3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Sprint Planning</a:t>
            </a: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3178791208"/>
              </p:ext>
            </p:extLst>
          </p:nvPr>
        </p:nvGraphicFramePr>
        <p:xfrm>
          <a:off x="539552" y="2188137"/>
          <a:ext cx="8064896" cy="2137854"/>
        </p:xfrm>
        <a:graphic>
          <a:graphicData uri="http://schemas.openxmlformats.org/drawingml/2006/table">
            <a:tbl>
              <a:tblPr>
                <a:noFill/>
                <a:tableStyleId>{C2005040-CB8B-4DA2-9DEF-1C7D37C8DBB9}</a:tableStyleId>
              </a:tblPr>
              <a:tblGrid>
                <a:gridCol w="1728191"/>
                <a:gridCol w="3024336"/>
                <a:gridCol w="1224136"/>
                <a:gridCol w="2088233"/>
              </a:tblGrid>
              <a:tr h="33765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b="1" dirty="0"/>
                        <a:t>Historia de Usuario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b="1" dirty="0"/>
                        <a:t>Tarea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b="1" dirty="0"/>
                        <a:t>Status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b="1" dirty="0" smtClean="0"/>
                        <a:t>Estimación</a:t>
                      </a:r>
                      <a:r>
                        <a:rPr lang="en" sz="1400" b="1" baseline="0" dirty="0" smtClean="0"/>
                        <a:t> </a:t>
                      </a:r>
                      <a:r>
                        <a:rPr lang="en" sz="1400" b="1" dirty="0" smtClean="0"/>
                        <a:t>(semanas</a:t>
                      </a:r>
                      <a:r>
                        <a:rPr lang="en" sz="1400" b="1" dirty="0"/>
                        <a:t>)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67008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 smtClean="0"/>
                        <a:t>Gestionar </a:t>
                      </a:r>
                      <a:r>
                        <a:rPr lang="en" sz="1400" dirty="0"/>
                        <a:t>la base de datos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*Crear la base de datos</a:t>
                      </a:r>
                      <a:r>
                        <a:rPr lang="en" sz="1400" dirty="0" smtClean="0"/>
                        <a:t>.</a:t>
                      </a:r>
                      <a:endParaRPr lang="en" sz="1400" dirty="0"/>
                    </a:p>
                    <a:p>
                      <a:pPr lvl="0" algn="just" rtl="0">
                        <a:buNone/>
                      </a:pPr>
                      <a:r>
                        <a:rPr lang="en" sz="1400" dirty="0" smtClean="0"/>
                        <a:t>*</a:t>
                      </a:r>
                      <a:r>
                        <a:rPr lang="en" sz="1400" dirty="0"/>
                        <a:t>Definición de las tablas.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No comenzado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/>
                        <a:t>
3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 smtClean="0"/>
                        <a:t>Permitir </a:t>
                      </a:r>
                      <a:r>
                        <a:rPr lang="en" sz="1400" dirty="0"/>
                        <a:t>registro en la página web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*Planeación de arquitectura para la aplicación web.</a:t>
                      </a:r>
                    </a:p>
                    <a:p>
                      <a:pPr lvl="0" algn="just" rtl="0">
                        <a:buNone/>
                      </a:pPr>
                      <a:r>
                        <a:rPr lang="en" sz="1400" dirty="0"/>
                        <a:t>*Crear la aplicación Web.</a:t>
                      </a:r>
                    </a:p>
                    <a:p>
                      <a:pPr lvl="0" algn="just" rtl="0">
                        <a:buNone/>
                      </a:pPr>
                      <a:r>
                        <a:rPr lang="en" sz="1400" dirty="0"/>
                        <a:t>*Comunicar la aplicación Web con la base de datos.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buNone/>
                      </a:pPr>
                      <a:r>
                        <a:rPr lang="en" sz="1400" dirty="0"/>
                        <a:t>No comenzado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1400" dirty="0"/>
                        <a:t>
4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1085250" y="2164575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062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400" dirty="0"/>
              <a:t>Modelo de Negocio (Business Canvas)</a:t>
            </a:r>
          </a:p>
        </p:txBody>
      </p:sp>
      <p:sp>
        <p:nvSpPr>
          <p:cNvPr id="121" name="Shape 121"/>
          <p:cNvSpPr/>
          <p:nvPr/>
        </p:nvSpPr>
        <p:spPr>
          <a:xfrm>
            <a:off x="539552" y="1916832"/>
            <a:ext cx="8084857" cy="45365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Roles Scrum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922474"/>
            <a:ext cx="8229600" cy="464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222222"/>
                </a:solidFill>
              </a:rPr>
              <a:t>Leydi </a:t>
            </a:r>
            <a:r>
              <a:rPr lang="en" sz="1400" b="1" dirty="0">
                <a:solidFill>
                  <a:srgbClr val="222222"/>
                </a:solidFill>
              </a:rPr>
              <a:t>Jhoana Arango Grajales:</a:t>
            </a:r>
            <a:r>
              <a:rPr lang="en" sz="1400" dirty="0">
                <a:solidFill>
                  <a:srgbClr val="222222"/>
                </a:solidFill>
              </a:rPr>
              <a:t> Product Owner</a:t>
            </a:r>
          </a:p>
          <a:p>
            <a:endParaRPr lang="en" sz="1400" dirty="0">
              <a:solidFill>
                <a:srgbClr val="222222"/>
              </a:solidFill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222222"/>
                </a:solidFill>
              </a:rPr>
              <a:t>Carlos Andres Arbelaez Zuluaga:</a:t>
            </a:r>
            <a:r>
              <a:rPr lang="en" sz="1400" dirty="0">
                <a:solidFill>
                  <a:srgbClr val="222222"/>
                </a:solidFill>
              </a:rPr>
              <a:t> Scrum Master</a:t>
            </a:r>
          </a:p>
          <a:p>
            <a:endParaRPr lang="en" sz="1400" dirty="0">
              <a:solidFill>
                <a:srgbClr val="222222"/>
              </a:solidFill>
            </a:endParaRPr>
          </a:p>
          <a:p>
            <a:endParaRPr lang="en" sz="1400" dirty="0">
              <a:solidFill>
                <a:srgbClr val="222222"/>
              </a:solidFill>
            </a:endParaRPr>
          </a:p>
          <a:p>
            <a:endParaRPr lang="en" sz="1400" dirty="0">
              <a:solidFill>
                <a:srgbClr val="222222"/>
              </a:solidFill>
            </a:endParaRPr>
          </a:p>
          <a:p>
            <a:endParaRPr lang="en" sz="1400" dirty="0">
              <a:solidFill>
                <a:srgbClr val="222222"/>
              </a:solidFill>
            </a:endParaRPr>
          </a:p>
          <a:p>
            <a:endParaRPr lang="en" sz="1400" dirty="0">
              <a:solidFill>
                <a:srgbClr val="222222"/>
              </a:solidFill>
            </a:endParaRPr>
          </a:p>
          <a:p>
            <a:endParaRPr lang="en" sz="1400" dirty="0">
              <a:solidFill>
                <a:srgbClr val="222222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222222"/>
                </a:solidFill>
              </a:rPr>
              <a:t>Yuliana Noreña Noreña:</a:t>
            </a:r>
            <a:r>
              <a:rPr lang="en" sz="1400" dirty="0">
                <a:solidFill>
                  <a:srgbClr val="222222"/>
                </a:solidFill>
              </a:rPr>
              <a:t> Scrum Time</a:t>
            </a:r>
          </a:p>
          <a:p>
            <a:endParaRPr lang="en" sz="1400" dirty="0">
              <a:solidFill>
                <a:srgbClr val="222222"/>
              </a:solidFill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222222"/>
                </a:solidFill>
              </a:rPr>
              <a:t>Juan Pablo Urango Vitola: </a:t>
            </a:r>
            <a:r>
              <a:rPr lang="en" sz="1400" dirty="0">
                <a:solidFill>
                  <a:srgbClr val="222222"/>
                </a:solidFill>
              </a:rPr>
              <a:t>Scrum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2051720" y="2260916"/>
            <a:ext cx="1076325" cy="1352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5973834" y="2780928"/>
            <a:ext cx="1076325" cy="13525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1619671" y="4591602"/>
            <a:ext cx="1076325" cy="13525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31" name="Shape 131"/>
          <p:cNvSpPr/>
          <p:nvPr/>
        </p:nvSpPr>
        <p:spPr>
          <a:xfrm>
            <a:off x="6452400" y="5078912"/>
            <a:ext cx="980401" cy="1352547"/>
          </a:xfrm>
          <a:prstGeom prst="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67544" y="73083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Contexto Tecnológico y Social</a:t>
            </a:r>
          </a:p>
        </p:txBody>
      </p:sp>
      <p:sp>
        <p:nvSpPr>
          <p:cNvPr id="30" name="Shape 30"/>
          <p:cNvSpPr/>
          <p:nvPr/>
        </p:nvSpPr>
        <p:spPr>
          <a:xfrm>
            <a:off x="539552" y="1898287"/>
            <a:ext cx="4248472" cy="32526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4788024" y="3530846"/>
            <a:ext cx="3862958" cy="29472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71600" y="692696"/>
            <a:ext cx="7128792" cy="53285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66372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Idea 1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7545" y="5733256"/>
            <a:ext cx="3456384" cy="80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Juego Multijugador</a:t>
            </a:r>
          </a:p>
        </p:txBody>
      </p:sp>
      <p:sp>
        <p:nvSpPr>
          <p:cNvPr id="42" name="Shape 42"/>
          <p:cNvSpPr/>
          <p:nvPr/>
        </p:nvSpPr>
        <p:spPr>
          <a:xfrm>
            <a:off x="3923928" y="1790933"/>
            <a:ext cx="4737354" cy="46466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8067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Idea 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436096" y="5301208"/>
            <a:ext cx="3240360" cy="123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Aplicación Web </a:t>
            </a:r>
            <a:r>
              <a:rPr lang="en" dirty="0" smtClean="0"/>
              <a:t>para Organizar un </a:t>
            </a:r>
            <a:r>
              <a:rPr lang="en" dirty="0"/>
              <a:t>Evento</a:t>
            </a:r>
          </a:p>
        </p:txBody>
      </p:sp>
      <p:sp>
        <p:nvSpPr>
          <p:cNvPr id="50" name="Shape 50"/>
          <p:cNvSpPr/>
          <p:nvPr/>
        </p:nvSpPr>
        <p:spPr>
          <a:xfrm>
            <a:off x="539551" y="1971529"/>
            <a:ext cx="4752529" cy="4481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85926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Idea 3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394720" cy="532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dirty="0"/>
              <a:t>Sistema Reciclaje</a:t>
            </a:r>
          </a:p>
        </p:txBody>
      </p:sp>
      <p:sp>
        <p:nvSpPr>
          <p:cNvPr id="57" name="Shape 57"/>
          <p:cNvSpPr/>
          <p:nvPr/>
        </p:nvSpPr>
        <p:spPr>
          <a:xfrm>
            <a:off x="3923928" y="1844824"/>
            <a:ext cx="4772234" cy="46209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Idea 4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220072" y="1844824"/>
            <a:ext cx="3466728" cy="8640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Aplicacion Web </a:t>
            </a:r>
            <a:r>
              <a:rPr lang="en" dirty="0" smtClean="0"/>
              <a:t>para Centros Médicos</a:t>
            </a:r>
            <a:endParaRPr lang="en" dirty="0"/>
          </a:p>
          <a:p>
            <a:pPr marL="3200400" indent="457200">
              <a:buNone/>
            </a:pPr>
            <a:r>
              <a:rPr lang="en" dirty="0"/>
              <a:t>								</a:t>
            </a:r>
          </a:p>
        </p:txBody>
      </p:sp>
      <p:sp>
        <p:nvSpPr>
          <p:cNvPr id="64" name="Shape 64"/>
          <p:cNvSpPr/>
          <p:nvPr/>
        </p:nvSpPr>
        <p:spPr>
          <a:xfrm>
            <a:off x="585759" y="1844824"/>
            <a:ext cx="4634313" cy="46085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Idea 5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7545" y="5035707"/>
            <a:ext cx="3240359" cy="15004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dirty="0"/>
              <a:t>Aplicación </a:t>
            </a:r>
            <a:r>
              <a:rPr lang="en" dirty="0" smtClean="0"/>
              <a:t>para </a:t>
            </a:r>
            <a:r>
              <a:rPr lang="en" dirty="0"/>
              <a:t>l</a:t>
            </a:r>
            <a:r>
              <a:rPr lang="en" dirty="0" smtClean="0"/>
              <a:t>a </a:t>
            </a:r>
            <a:r>
              <a:rPr lang="en" dirty="0"/>
              <a:t>Distribución </a:t>
            </a:r>
            <a:r>
              <a:rPr lang="en" dirty="0" smtClean="0"/>
              <a:t>de </a:t>
            </a:r>
            <a:r>
              <a:rPr lang="en" dirty="0"/>
              <a:t>Rutas </a:t>
            </a:r>
            <a:r>
              <a:rPr lang="en" dirty="0" smtClean="0"/>
              <a:t>de </a:t>
            </a:r>
            <a:r>
              <a:rPr lang="en" dirty="0"/>
              <a:t>Transporte</a:t>
            </a:r>
          </a:p>
        </p:txBody>
      </p:sp>
      <p:sp>
        <p:nvSpPr>
          <p:cNvPr id="71" name="Shape 71"/>
          <p:cNvSpPr/>
          <p:nvPr/>
        </p:nvSpPr>
        <p:spPr>
          <a:xfrm>
            <a:off x="3995936" y="1844824"/>
            <a:ext cx="4628842" cy="46373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Idea 6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48064" y="5877272"/>
            <a:ext cx="3600400" cy="6094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dirty="0"/>
              <a:t>Módulo </a:t>
            </a:r>
            <a:r>
              <a:rPr lang="en" dirty="0" smtClean="0"/>
              <a:t>de Inventarios</a:t>
            </a:r>
            <a:endParaRPr lang="en" dirty="0"/>
          </a:p>
        </p:txBody>
      </p:sp>
      <p:sp>
        <p:nvSpPr>
          <p:cNvPr id="78" name="Shape 78"/>
          <p:cNvSpPr/>
          <p:nvPr/>
        </p:nvSpPr>
        <p:spPr>
          <a:xfrm>
            <a:off x="539552" y="1556792"/>
            <a:ext cx="4608512" cy="49290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99</TotalTime>
  <Words>467</Words>
  <Application>Microsoft Office PowerPoint</Application>
  <PresentationFormat>Presentación en pantalla (4:3)</PresentationFormat>
  <Paragraphs>230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Austin</vt:lpstr>
      <vt:lpstr>Health S.O.S</vt:lpstr>
      <vt:lpstr>Contexto Tecnológico y Social</vt:lpstr>
      <vt:lpstr>Presentación de PowerPoint</vt:lpstr>
      <vt:lpstr>Idea 1</vt:lpstr>
      <vt:lpstr>Idea 2</vt:lpstr>
      <vt:lpstr>Idea 3</vt:lpstr>
      <vt:lpstr>Idea 4</vt:lpstr>
      <vt:lpstr>Idea 5</vt:lpstr>
      <vt:lpstr>Idea 6</vt:lpstr>
      <vt:lpstr>Metodología de Selección</vt:lpstr>
      <vt:lpstr>Metodología de Selección</vt:lpstr>
      <vt:lpstr>Idea Definitiva</vt:lpstr>
      <vt:lpstr>Video</vt:lpstr>
      <vt:lpstr>Presentación de PowerPoint</vt:lpstr>
      <vt:lpstr>Sprint Planning</vt:lpstr>
      <vt:lpstr>Modelo de Negocio (Business Canvas)</vt:lpstr>
      <vt:lpstr>Roles Scrum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S.O.S</dc:title>
  <cp:lastModifiedBy>LALA</cp:lastModifiedBy>
  <cp:revision>7</cp:revision>
  <dcterms:modified xsi:type="dcterms:W3CDTF">2013-08-15T02:08:03Z</dcterms:modified>
</cp:coreProperties>
</file>