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4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2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1984375" x="1187450"/>
            <a:ext cy="508000" cx="65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2492375" x="1176337"/>
            <a:ext cy="3959225" cx="37449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2492375" x="5073650"/>
            <a:ext cy="3959225" cx="374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984375" x="1187450"/>
            <a:ext cy="508000" cx="65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984375" x="1187450"/>
            <a:ext cy="508000" cx="65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y="650081" x="3018631"/>
            <a:ext cy="7643812" cx="39592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3675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y="3263106" x="5631656"/>
            <a:ext cy="1909761" cx="44672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y="1427162" x="1733550"/>
            <a:ext cy="5581650" cx="44672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3675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blipFill>
          <a:blip r:embed="rId2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2663825" x="0"/>
            <a:ext cy="1008063" cx="6227763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y="2376488" x="179388"/>
            <a:ext cy="1109661" cx="6048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2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236913" x="179388"/>
            <a:ext cy="696912" cx="6048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93675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984375" x="1187450"/>
            <a:ext cy="508000" cx="65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492375" x="1176337"/>
            <a:ext cy="3959225" cx="7643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495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93675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sz="2000"/>
            </a:lvl1pPr>
            <a:lvl2pPr rtl="0" indent="0" marL="457200">
              <a:buFont typeface="Arial"/>
              <a:buNone/>
              <a:defRPr sz="1800"/>
            </a:lvl2pPr>
            <a:lvl3pPr rtl="0" indent="0" marL="914400">
              <a:buFont typeface="Arial"/>
              <a:buNone/>
              <a:defRPr sz="1600"/>
            </a:lvl3pPr>
            <a:lvl4pPr rtl="0" indent="0" marL="1371600">
              <a:buFont typeface="Arial"/>
              <a:buNone/>
              <a:defRPr sz="1400"/>
            </a:lvl4pPr>
            <a:lvl5pPr rtl="0" indent="0" marL="1828800">
              <a:buFont typeface="Arial"/>
              <a:buNone/>
              <a:defRPr sz="1400"/>
            </a:lvl5pPr>
            <a:lvl6pPr rtl="0" indent="0" marL="2286000">
              <a:buFont typeface="Arial"/>
              <a:buNone/>
              <a:defRPr sz="1400"/>
            </a:lvl6pPr>
            <a:lvl7pPr rtl="0" indent="0" marL="2743200">
              <a:buFont typeface="Arial"/>
              <a:buNone/>
              <a:defRPr sz="1400"/>
            </a:lvl7pPr>
            <a:lvl8pPr rtl="0" indent="0" marL="3200400">
              <a:buFont typeface="Arial"/>
              <a:buNone/>
              <a:defRPr sz="1400"/>
            </a:lvl8pPr>
            <a:lvl9pPr rtl="0" indent="0" marL="3657600"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7.xml" Type="http://schemas.openxmlformats.org/officeDocument/2006/relationships/slideLayout" Id="rId2"/><Relationship Target="../slideLayouts/slideLayout17.xml" Type="http://schemas.openxmlformats.org/officeDocument/2006/relationships/slideLayout" Id="rId12"/><Relationship Target="../media/image04.jpg" Type="http://schemas.openxmlformats.org/officeDocument/2006/relationships/image" Id="rId1"/><Relationship Target="../theme/theme2.xml" Type="http://schemas.openxmlformats.org/officeDocument/2006/relationships/theme" Id="rId13"/><Relationship Target="../slideLayouts/slideLayout9.xml" Type="http://schemas.openxmlformats.org/officeDocument/2006/relationships/slideLayout" Id="rId4"/><Relationship Target="../slideLayouts/slideLayout15.xml" Type="http://schemas.openxmlformats.org/officeDocument/2006/relationships/slideLayout" Id="rId10"/><Relationship Target="../slideLayouts/slideLayout8.xml" Type="http://schemas.openxmlformats.org/officeDocument/2006/relationships/slideLayout" Id="rId3"/><Relationship Target="../slideLayouts/slideLayout16.xml" Type="http://schemas.openxmlformats.org/officeDocument/2006/relationships/slideLayout" Id="rId11"/><Relationship Target="../slideLayouts/slideLayout14.xml" Type="http://schemas.openxmlformats.org/officeDocument/2006/relationships/slideLayout" Id="rId9"/><Relationship Target="../slideLayouts/slideLayout11.xml" Type="http://schemas.openxmlformats.org/officeDocument/2006/relationships/slideLayout" Id="rId6"/><Relationship Target="../slideLayouts/slideLayout10.xml" Type="http://schemas.openxmlformats.org/officeDocument/2006/relationships/slideLayout" Id="rId5"/><Relationship Target="../slideLayouts/slideLayout13.xml" Type="http://schemas.openxmlformats.org/officeDocument/2006/relationships/slideLayout" Id="rId8"/><Relationship Target="../slideLayouts/slideLayout12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984375" x="1187450"/>
            <a:ext cy="508000" cx="655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36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y="5516562" x="0"/>
            <a:ext cy="1341437" cx="9144000"/>
          </a:xfrm>
          <a:prstGeom prst="rect">
            <a:avLst/>
          </a:prstGeom>
          <a:gradFill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2492375" x="1176337"/>
            <a:ext cy="3959225" cx="7643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3495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93675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github.com/larango9/healthSOS.git" Type="http://schemas.openxmlformats.org/officeDocument/2006/relationships/hyperlink" TargetMode="External" Id="rId4"/><Relationship Target="https://www.gravitydev.com/project/51706" Type="http://schemas.openxmlformats.org/officeDocument/2006/relationships/hyperlink" TargetMode="External" Id="rId3"/><Relationship Target="http://invis.io/G5HA7S72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y="2686050" x="322275"/>
            <a:ext cy="972299" cx="540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>
              <a:buNone/>
            </a:pPr>
            <a:r>
              <a:rPr sz="5000" lang="es">
                <a:solidFill>
                  <a:srgbClr val="000000"/>
                </a:solidFill>
              </a:rPr>
              <a:t>Health SOS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837900" x="1589925"/>
            <a:ext cy="1659900" cx="286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>
              <a:buNone/>
            </a:pPr>
            <a:r>
              <a:rPr sz="2500" lang="es">
                <a:solidFill>
                  <a:srgbClr val="000000"/>
                </a:solidFill>
              </a:rPr>
              <a:t>Leydi Arango</a:t>
            </a:r>
          </a:p>
          <a:p>
            <a:pPr algn="ctr" rtl="0" lvl="0">
              <a:buNone/>
            </a:pPr>
            <a:r>
              <a:rPr sz="2500" lang="es">
                <a:solidFill>
                  <a:srgbClr val="000000"/>
                </a:solidFill>
              </a:rPr>
              <a:t>Carlos Arbelaez</a:t>
            </a:r>
          </a:p>
          <a:p>
            <a:pPr algn="ctr" rtl="0" lvl="0">
              <a:buNone/>
            </a:pPr>
            <a:r>
              <a:rPr sz="2500" lang="es">
                <a:solidFill>
                  <a:srgbClr val="000000"/>
                </a:solidFill>
              </a:rPr>
              <a:t>Yuliana Noreña</a:t>
            </a:r>
          </a:p>
          <a:p>
            <a:pPr algn="ctr">
              <a:buNone/>
            </a:pPr>
            <a:r>
              <a:rPr sz="2500" lang="es">
                <a:solidFill>
                  <a:srgbClr val="000000"/>
                </a:solidFill>
              </a:rPr>
              <a:t>Juan Urango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Problemas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2806250" x="249250"/>
            <a:ext cy="3862800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Equipo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Disponibilidad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Fortalezas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Manejo de Herramientas y Tecnologías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Target Process Vs Gravity Dev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Html5 y Css</a:t>
            </a:r>
          </a:p>
        </p:txBody>
      </p:sp>
      <p:sp>
        <p:nvSpPr>
          <p:cNvPr id="121" name="Shape 121"/>
          <p:cNvSpPr/>
          <p:nvPr/>
        </p:nvSpPr>
        <p:spPr>
          <a:xfrm>
            <a:off y="4668800" x="6894700"/>
            <a:ext cy="2000250" cx="2000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Lecciones Aprendidas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2806250" x="249250"/>
            <a:ext cy="3862800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Trabajo Distribuido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Trabajo Remoto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Uso de Aplicaciones Colaborativas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Autogestión Personal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Planificación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Metodología</a:t>
            </a:r>
          </a:p>
        </p:txBody>
      </p:sp>
      <p:sp>
        <p:nvSpPr>
          <p:cNvPr id="128" name="Shape 128"/>
          <p:cNvSpPr/>
          <p:nvPr/>
        </p:nvSpPr>
        <p:spPr>
          <a:xfrm>
            <a:off y="4192475" x="5591275"/>
            <a:ext cy="2476574" cx="3303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>
              <a:buNone/>
            </a:pPr>
            <a:r>
              <a:rPr sz="5000" lang="es"/>
              <a:t>Acerca de la Aplicación</a:t>
            </a:r>
          </a:p>
        </p:txBody>
      </p:sp>
      <p:sp>
        <p:nvSpPr>
          <p:cNvPr id="70" name="Shape 70"/>
          <p:cNvSpPr/>
          <p:nvPr/>
        </p:nvSpPr>
        <p:spPr>
          <a:xfrm>
            <a:off y="2806250" x="892087"/>
            <a:ext cy="3862799" cx="7359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Avances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2638350" x="249250"/>
            <a:ext cy="4030800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Gravity Dev - </a:t>
            </a:r>
            <a:r>
              <a:rPr u="sng" sz="3000" lang="es">
                <a:solidFill>
                  <a:schemeClr val="hlink"/>
                </a:solidFill>
                <a:hlinkClick r:id="rId3"/>
              </a:rPr>
              <a:t>https://www.gravitydev.com/project/51706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GitHub - </a:t>
            </a:r>
            <a:r>
              <a:rPr u="sng" sz="3000" lang="es">
                <a:solidFill>
                  <a:schemeClr val="hlink"/>
                </a:solidFill>
                <a:hlinkClick r:id="rId4"/>
              </a:rPr>
              <a:t>https://github.com/larango9/healthSOS.git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Diseño Global del Sistema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Diseño de los Prototipos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Paper Prototype</a:t>
            </a:r>
          </a:p>
          <a:p>
            <a:pPr rtl="0" lvl="1" indent="-4191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b="0" sz="3000" lang="es"/>
              <a:t>Mockups - </a:t>
            </a:r>
            <a:r>
              <a:rPr u="sng" b="0" sz="3000" lang="es">
                <a:solidFill>
                  <a:schemeClr val="hlink"/>
                </a:solidFill>
                <a:hlinkClick r:id="rId5"/>
              </a:rPr>
              <a:t>http://invis.io/G5HA7S72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Página Web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Gravity Dev</a:t>
            </a:r>
          </a:p>
        </p:txBody>
      </p:sp>
      <p:sp>
        <p:nvSpPr>
          <p:cNvPr id="82" name="Shape 82"/>
          <p:cNvSpPr/>
          <p:nvPr/>
        </p:nvSpPr>
        <p:spPr>
          <a:xfrm>
            <a:off y="2806250" x="800974"/>
            <a:ext cy="3862799" cx="7542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GitHub</a:t>
            </a:r>
          </a:p>
        </p:txBody>
      </p:sp>
      <p:sp>
        <p:nvSpPr>
          <p:cNvPr id="88" name="Shape 88"/>
          <p:cNvSpPr/>
          <p:nvPr/>
        </p:nvSpPr>
        <p:spPr>
          <a:xfrm>
            <a:off y="2716025" x="249275"/>
            <a:ext cy="3953024" cx="8645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Diseño Global del Sistema</a:t>
            </a:r>
          </a:p>
        </p:txBody>
      </p:sp>
      <p:sp>
        <p:nvSpPr>
          <p:cNvPr id="94" name="Shape 94"/>
          <p:cNvSpPr/>
          <p:nvPr/>
        </p:nvSpPr>
        <p:spPr>
          <a:xfrm>
            <a:off y="2806250" x="931962"/>
            <a:ext cy="3862800" cx="7280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Diseño de los Prototipos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2806250" x="249250"/>
            <a:ext cy="3862800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Paper Prototypes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Mockups</a:t>
            </a:r>
          </a:p>
        </p:txBody>
      </p:sp>
      <p:sp>
        <p:nvSpPr>
          <p:cNvPr id="101" name="Shape 101"/>
          <p:cNvSpPr/>
          <p:nvPr/>
        </p:nvSpPr>
        <p:spPr>
          <a:xfrm>
            <a:off y="3094925" x="4211675"/>
            <a:ext cy="3574125" cx="4683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984375" x="326625"/>
            <a:ext cy="507900" cx="8493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5000" lang="es"/>
              <a:t>Página Web</a:t>
            </a:r>
          </a:p>
        </p:txBody>
      </p:sp>
      <p:sp>
        <p:nvSpPr>
          <p:cNvPr id="107" name="Shape 107"/>
          <p:cNvSpPr/>
          <p:nvPr/>
        </p:nvSpPr>
        <p:spPr>
          <a:xfrm>
            <a:off y="2620125" x="1052775"/>
            <a:ext cy="3831350" cx="7038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989150" x="249279"/>
            <a:ext cy="649199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buNone/>
            </a:pPr>
            <a:r>
              <a:rPr sz="5000" lang="es"/>
              <a:t>Consideraciones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2806250" x="249250"/>
            <a:ext cy="3862800" cx="864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Pruebas de Concepto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s"/>
              <a:t>Alcance del Sprint 1</a:t>
            </a:r>
          </a:p>
        </p:txBody>
      </p:sp>
      <p:sp>
        <p:nvSpPr>
          <p:cNvPr id="114" name="Shape 114"/>
          <p:cNvSpPr/>
          <p:nvPr/>
        </p:nvSpPr>
        <p:spPr>
          <a:xfrm>
            <a:off y="3303650" x="4408200"/>
            <a:ext cy="3365400" cx="4486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template 3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33CCFF"/>
      </a:accent1>
      <a:accent2>
        <a:srgbClr val="6699FF"/>
      </a:accent2>
      <a:accent3>
        <a:srgbClr val="FFFFFF"/>
      </a:accent3>
      <a:accent4>
        <a:srgbClr val="404040"/>
      </a:accent4>
      <a:accent5>
        <a:srgbClr val="ADE2FF"/>
      </a:accent5>
      <a:accent6>
        <a:srgbClr val="5C8AE7"/>
      </a:accent6>
      <a:hlink>
        <a:srgbClr val="0066CC"/>
      </a:hlink>
      <a:folHlink>
        <a:srgbClr val="DDDDDD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