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5" r:id="rId1"/>
  </p:sldMasterIdLst>
  <p:sldIdLst>
    <p:sldId id="256" r:id="rId2"/>
    <p:sldId id="271" r:id="rId3"/>
    <p:sldId id="257" r:id="rId4"/>
    <p:sldId id="260" r:id="rId5"/>
    <p:sldId id="270" r:id="rId6"/>
    <p:sldId id="259" r:id="rId7"/>
    <p:sldId id="262" r:id="rId8"/>
    <p:sldId id="272" r:id="rId9"/>
    <p:sldId id="27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76" autoAdjust="0"/>
    <p:restoredTop sz="94660"/>
  </p:normalViewPr>
  <p:slideViewPr>
    <p:cSldViewPr snapToGrid="0">
      <p:cViewPr varScale="1">
        <p:scale>
          <a:sx n="141" d="100"/>
          <a:sy n="141" d="100"/>
        </p:scale>
        <p:origin x="14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5/5/21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9954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5/5/21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002693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5/5/21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6635403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5/5/21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555627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5/5/21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9774689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5/5/21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018702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5/5/21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558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5/5/21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5339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5/5/21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0043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5/5/21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2739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5/5/21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3790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5/5/21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5830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5/5/21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2142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5/5/21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6107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5/5/21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7010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5/5/21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68360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B482E8-6E0E-1B4F-B1FD-C69DB9E858D9}" type="datetimeFigureOut">
              <a:rPr lang="en-US" smtClean="0"/>
              <a:pPr/>
              <a:t>5/5/21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5230113"/>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xd.adobe.com/view/696cb19c-a628-4d2b-9e84-5f1184fa93e5-3c3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EE9EA-9362-424A-BC79-89230F113855}"/>
              </a:ext>
            </a:extLst>
          </p:cNvPr>
          <p:cNvSpPr>
            <a:spLocks noGrp="1"/>
          </p:cNvSpPr>
          <p:nvPr>
            <p:ph type="ctrTitle"/>
          </p:nvPr>
        </p:nvSpPr>
        <p:spPr>
          <a:xfrm>
            <a:off x="1507067" y="3119756"/>
            <a:ext cx="7766936" cy="1616809"/>
          </a:xfrm>
        </p:spPr>
        <p:txBody>
          <a:bodyPr/>
          <a:lstStyle/>
          <a:p>
            <a:pPr algn="ctr"/>
            <a:r>
              <a:rPr lang="en-US" dirty="0"/>
              <a:t>MOBILNA APLIKACIJA </a:t>
            </a:r>
            <a:r>
              <a:rPr lang="en-US" dirty="0" err="1"/>
              <a:t>CoNo</a:t>
            </a:r>
            <a:endParaRPr lang="en-US" dirty="0"/>
          </a:p>
        </p:txBody>
      </p:sp>
      <p:sp>
        <p:nvSpPr>
          <p:cNvPr id="3" name="Subtitle 2">
            <a:extLst>
              <a:ext uri="{FF2B5EF4-FFF2-40B4-BE49-F238E27FC236}">
                <a16:creationId xmlns:a16="http://schemas.microsoft.com/office/drawing/2014/main" id="{336753D9-59D1-4DCA-BF6D-9D52BA7D3E46}"/>
              </a:ext>
            </a:extLst>
          </p:cNvPr>
          <p:cNvSpPr>
            <a:spLocks noGrp="1"/>
          </p:cNvSpPr>
          <p:nvPr>
            <p:ph type="subTitle" idx="1"/>
          </p:nvPr>
        </p:nvSpPr>
        <p:spPr>
          <a:xfrm>
            <a:off x="117694" y="5280846"/>
            <a:ext cx="12004895" cy="1235363"/>
          </a:xfrm>
        </p:spPr>
        <p:txBody>
          <a:bodyPr>
            <a:normAutofit fontScale="92500"/>
          </a:bodyPr>
          <a:lstStyle/>
          <a:p>
            <a:r>
              <a:rPr lang="en-US" dirty="0" err="1">
                <a:solidFill>
                  <a:schemeClr val="tx1">
                    <a:lumMod val="75000"/>
                    <a:lumOff val="25000"/>
                  </a:schemeClr>
                </a:solidFill>
              </a:rPr>
              <a:t>Avtorji</a:t>
            </a:r>
            <a:r>
              <a:rPr lang="en-US" dirty="0">
                <a:solidFill>
                  <a:schemeClr val="tx1">
                    <a:lumMod val="75000"/>
                    <a:lumOff val="25000"/>
                  </a:schemeClr>
                </a:solidFill>
              </a:rPr>
              <a:t>: Alek Ora</a:t>
            </a:r>
            <a:r>
              <a:rPr lang="sl-SI" dirty="0">
                <a:solidFill>
                  <a:schemeClr val="tx1">
                    <a:lumMod val="75000"/>
                    <a:lumOff val="25000"/>
                  </a:schemeClr>
                </a:solidFill>
              </a:rPr>
              <a:t>žem, Kristjan Pirc Baloh, Lara Ničetin, Marijo Markovič, Benjamin Bosnič, Rok Javornik,  Patricija Radelj</a:t>
            </a:r>
          </a:p>
          <a:p>
            <a:r>
              <a:rPr lang="sl-SI" dirty="0">
                <a:solidFill>
                  <a:schemeClr val="tx1">
                    <a:lumMod val="75000"/>
                    <a:lumOff val="25000"/>
                  </a:schemeClr>
                </a:solidFill>
              </a:rPr>
              <a:t>Predmet</a:t>
            </a:r>
            <a:r>
              <a:rPr lang="en-US" dirty="0">
                <a:solidFill>
                  <a:schemeClr val="tx1">
                    <a:lumMod val="75000"/>
                    <a:lumOff val="25000"/>
                  </a:schemeClr>
                </a:solidFill>
              </a:rPr>
              <a:t>: NTE (</a:t>
            </a:r>
            <a:r>
              <a:rPr lang="en-US" dirty="0" err="1">
                <a:solidFill>
                  <a:schemeClr val="tx1">
                    <a:lumMod val="75000"/>
                    <a:lumOff val="25000"/>
                  </a:schemeClr>
                </a:solidFill>
              </a:rPr>
              <a:t>aplikacija</a:t>
            </a:r>
            <a:r>
              <a:rPr lang="en-US" dirty="0">
                <a:solidFill>
                  <a:schemeClr val="tx1">
                    <a:lumMod val="75000"/>
                    <a:lumOff val="25000"/>
                  </a:schemeClr>
                </a:solidFill>
              </a:rPr>
              <a:t>)</a:t>
            </a:r>
          </a:p>
          <a:p>
            <a:r>
              <a:rPr lang="en-US" dirty="0" err="1">
                <a:solidFill>
                  <a:schemeClr val="tx1">
                    <a:lumMod val="75000"/>
                    <a:lumOff val="25000"/>
                  </a:schemeClr>
                </a:solidFill>
              </a:rPr>
              <a:t>Mentorica</a:t>
            </a:r>
            <a:r>
              <a:rPr lang="en-US" dirty="0">
                <a:solidFill>
                  <a:schemeClr val="tx1">
                    <a:lumMod val="75000"/>
                    <a:lumOff val="25000"/>
                  </a:schemeClr>
                </a:solidFill>
              </a:rPr>
              <a:t>: prof. Veronika Tr</a:t>
            </a:r>
            <a:r>
              <a:rPr lang="sl-SI" dirty="0">
                <a:solidFill>
                  <a:schemeClr val="tx1">
                    <a:lumMod val="75000"/>
                    <a:lumOff val="25000"/>
                  </a:schemeClr>
                </a:solidFill>
              </a:rPr>
              <a:t>ček</a:t>
            </a:r>
            <a:endParaRPr lang="en-US" dirty="0">
              <a:solidFill>
                <a:schemeClr val="tx1">
                  <a:lumMod val="75000"/>
                  <a:lumOff val="25000"/>
                </a:schemeClr>
              </a:solidFill>
            </a:endParaRPr>
          </a:p>
        </p:txBody>
      </p:sp>
      <p:pic>
        <p:nvPicPr>
          <p:cNvPr id="4" name="Picture 3">
            <a:extLst>
              <a:ext uri="{FF2B5EF4-FFF2-40B4-BE49-F238E27FC236}">
                <a16:creationId xmlns:a16="http://schemas.microsoft.com/office/drawing/2014/main" id="{FB91B295-BE32-AE45-B7AA-B65244751F74}"/>
              </a:ext>
            </a:extLst>
          </p:cNvPr>
          <p:cNvPicPr>
            <a:picLocks noChangeAspect="1"/>
          </p:cNvPicPr>
          <p:nvPr/>
        </p:nvPicPr>
        <p:blipFill>
          <a:blip r:embed="rId2"/>
          <a:stretch>
            <a:fillRect/>
          </a:stretch>
        </p:blipFill>
        <p:spPr>
          <a:xfrm>
            <a:off x="4257594" y="515582"/>
            <a:ext cx="2265882" cy="2332033"/>
          </a:xfrm>
          <a:prstGeom prst="rect">
            <a:avLst/>
          </a:prstGeom>
        </p:spPr>
      </p:pic>
    </p:spTree>
    <p:extLst>
      <p:ext uri="{BB962C8B-B14F-4D97-AF65-F5344CB8AC3E}">
        <p14:creationId xmlns:p14="http://schemas.microsoft.com/office/powerpoint/2010/main" val="2809022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8E592-67C5-4717-B3F3-88AB8FFD5683}"/>
              </a:ext>
            </a:extLst>
          </p:cNvPr>
          <p:cNvSpPr>
            <a:spLocks noGrp="1"/>
          </p:cNvSpPr>
          <p:nvPr>
            <p:ph type="title"/>
          </p:nvPr>
        </p:nvSpPr>
        <p:spPr/>
        <p:txBody>
          <a:bodyPr/>
          <a:lstStyle/>
          <a:p>
            <a:r>
              <a:rPr lang="sl-SI" dirty="0"/>
              <a:t>ČLANI SKUPINE</a:t>
            </a:r>
            <a:endParaRPr lang="en-US" dirty="0"/>
          </a:p>
        </p:txBody>
      </p:sp>
      <p:sp>
        <p:nvSpPr>
          <p:cNvPr id="3" name="Content Placeholder 2">
            <a:extLst>
              <a:ext uri="{FF2B5EF4-FFF2-40B4-BE49-F238E27FC236}">
                <a16:creationId xmlns:a16="http://schemas.microsoft.com/office/drawing/2014/main" id="{31BFE069-C4BA-43BD-81E1-482B873F093D}"/>
              </a:ext>
            </a:extLst>
          </p:cNvPr>
          <p:cNvSpPr>
            <a:spLocks noGrp="1"/>
          </p:cNvSpPr>
          <p:nvPr>
            <p:ph idx="1"/>
          </p:nvPr>
        </p:nvSpPr>
        <p:spPr/>
        <p:txBody>
          <a:bodyPr/>
          <a:lstStyle/>
          <a:p>
            <a:pPr marL="0" indent="0">
              <a:buNone/>
            </a:pPr>
            <a:r>
              <a:rPr lang="sl-SI" dirty="0"/>
              <a:t>Lara Ničetin</a:t>
            </a:r>
            <a:r>
              <a:rPr lang="en-US" dirty="0"/>
              <a:t> </a:t>
            </a:r>
            <a:r>
              <a:rPr lang="sl-SI" dirty="0"/>
              <a:t>(vodja)</a:t>
            </a:r>
          </a:p>
          <a:p>
            <a:pPr marL="0" indent="0">
              <a:buNone/>
            </a:pPr>
            <a:r>
              <a:rPr lang="sl-SI" dirty="0"/>
              <a:t>Alek Oražem (stiki z javnostjo)</a:t>
            </a:r>
          </a:p>
          <a:p>
            <a:pPr marL="0" indent="0">
              <a:buNone/>
            </a:pPr>
            <a:r>
              <a:rPr lang="sl-SI" dirty="0"/>
              <a:t>Marijo Markovič (oblikovalec besedil in vsebine)</a:t>
            </a:r>
          </a:p>
          <a:p>
            <a:pPr marL="0" indent="0">
              <a:buNone/>
            </a:pPr>
            <a:r>
              <a:rPr lang="sl-SI" dirty="0"/>
              <a:t>Rok Javornik (grafični oblikovalec)</a:t>
            </a:r>
          </a:p>
          <a:p>
            <a:pPr marL="0" indent="0">
              <a:buNone/>
            </a:pPr>
            <a:r>
              <a:rPr lang="sl-SI" dirty="0"/>
              <a:t>Kristjan Pirc Baloh (načrtovalec uporabniške izkušnje)</a:t>
            </a:r>
          </a:p>
          <a:p>
            <a:pPr marL="0" indent="0">
              <a:buNone/>
            </a:pPr>
            <a:r>
              <a:rPr lang="sl-SI" dirty="0"/>
              <a:t>Benjamin Bosnič (razvijalec aplikacije)</a:t>
            </a:r>
          </a:p>
          <a:p>
            <a:pPr marL="0" indent="0">
              <a:buNone/>
            </a:pPr>
            <a:r>
              <a:rPr lang="sl-SI" dirty="0"/>
              <a:t>Patricija Radelj (oblikovalka kataloga)</a:t>
            </a:r>
          </a:p>
        </p:txBody>
      </p:sp>
    </p:spTree>
    <p:extLst>
      <p:ext uri="{BB962C8B-B14F-4D97-AF65-F5344CB8AC3E}">
        <p14:creationId xmlns:p14="http://schemas.microsoft.com/office/powerpoint/2010/main" val="2475474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D0AE2-8CB9-433A-93EA-7A8BA4F0ECB6}"/>
              </a:ext>
            </a:extLst>
          </p:cNvPr>
          <p:cNvSpPr>
            <a:spLocks noGrp="1"/>
          </p:cNvSpPr>
          <p:nvPr>
            <p:ph type="title"/>
          </p:nvPr>
        </p:nvSpPr>
        <p:spPr/>
        <p:txBody>
          <a:bodyPr/>
          <a:lstStyle/>
          <a:p>
            <a:r>
              <a:rPr lang="sl-SI" dirty="0"/>
              <a:t>O APLIKACIJI (IDEJA)</a:t>
            </a:r>
            <a:endParaRPr lang="en-US" dirty="0"/>
          </a:p>
        </p:txBody>
      </p:sp>
      <p:sp>
        <p:nvSpPr>
          <p:cNvPr id="3" name="Content Placeholder 2">
            <a:extLst>
              <a:ext uri="{FF2B5EF4-FFF2-40B4-BE49-F238E27FC236}">
                <a16:creationId xmlns:a16="http://schemas.microsoft.com/office/drawing/2014/main" id="{12A274C4-0BD3-44DD-8E0A-36467E6EA760}"/>
              </a:ext>
            </a:extLst>
          </p:cNvPr>
          <p:cNvSpPr>
            <a:spLocks noGrp="1"/>
          </p:cNvSpPr>
          <p:nvPr>
            <p:ph idx="1"/>
          </p:nvPr>
        </p:nvSpPr>
        <p:spPr/>
        <p:txBody>
          <a:bodyPr/>
          <a:lstStyle/>
          <a:p>
            <a:r>
              <a:rPr lang="sl-SI" dirty="0"/>
              <a:t>Časi epidemije,</a:t>
            </a:r>
          </a:p>
          <a:p>
            <a:r>
              <a:rPr lang="sl-SI" dirty="0"/>
              <a:t>Aplikacija v povezavi s Covidom 19</a:t>
            </a:r>
          </a:p>
          <a:p>
            <a:r>
              <a:rPr lang="sl-SI" dirty="0"/>
              <a:t>Navdih</a:t>
            </a:r>
            <a:r>
              <a:rPr lang="en-US" dirty="0"/>
              <a:t>: </a:t>
            </a:r>
            <a:r>
              <a:rPr lang="en-US" dirty="0" err="1"/>
              <a:t>aplikacija</a:t>
            </a:r>
            <a:r>
              <a:rPr lang="sl-SI" dirty="0"/>
              <a:t> #</a:t>
            </a:r>
            <a:r>
              <a:rPr lang="en-US" dirty="0" err="1"/>
              <a:t>OstaniZdrav</a:t>
            </a:r>
            <a:endParaRPr lang="en-US" dirty="0"/>
          </a:p>
          <a:p>
            <a:r>
              <a:rPr lang="en-US" dirty="0" err="1"/>
              <a:t>Preprosta</a:t>
            </a:r>
            <a:r>
              <a:rPr lang="en-US" dirty="0"/>
              <a:t> in </a:t>
            </a:r>
            <a:r>
              <a:rPr lang="en-US" dirty="0" err="1"/>
              <a:t>uporabna</a:t>
            </a:r>
            <a:r>
              <a:rPr lang="en-US" dirty="0"/>
              <a:t> </a:t>
            </a:r>
            <a:r>
              <a:rPr lang="en-US" dirty="0" err="1"/>
              <a:t>aplikacija</a:t>
            </a:r>
            <a:r>
              <a:rPr lang="en-US" dirty="0"/>
              <a:t>, </a:t>
            </a:r>
            <a:r>
              <a:rPr lang="en-US" dirty="0" err="1"/>
              <a:t>ki</a:t>
            </a:r>
            <a:r>
              <a:rPr lang="en-US" dirty="0"/>
              <a:t> bi </a:t>
            </a:r>
            <a:r>
              <a:rPr lang="en-US" dirty="0" err="1"/>
              <a:t>pomagala</a:t>
            </a:r>
            <a:r>
              <a:rPr lang="en-US" dirty="0"/>
              <a:t> </a:t>
            </a:r>
            <a:r>
              <a:rPr lang="en-US" dirty="0" err="1"/>
              <a:t>ljudem</a:t>
            </a:r>
            <a:r>
              <a:rPr lang="en-US" dirty="0"/>
              <a:t> </a:t>
            </a:r>
            <a:r>
              <a:rPr lang="en-US" dirty="0" err="1"/>
              <a:t>pri</a:t>
            </a:r>
            <a:r>
              <a:rPr lang="en-US" dirty="0"/>
              <a:t> </a:t>
            </a:r>
            <a:r>
              <a:rPr lang="en-US" dirty="0" err="1"/>
              <a:t>pregledu</a:t>
            </a:r>
            <a:r>
              <a:rPr lang="en-US" dirty="0"/>
              <a:t> </a:t>
            </a:r>
            <a:r>
              <a:rPr lang="en-US" dirty="0" err="1"/>
              <a:t>nad</a:t>
            </a:r>
            <a:r>
              <a:rPr lang="en-US" dirty="0"/>
              <a:t> </a:t>
            </a:r>
            <a:r>
              <a:rPr lang="en-US" dirty="0" err="1"/>
              <a:t>Covidom</a:t>
            </a:r>
            <a:r>
              <a:rPr lang="en-US" dirty="0"/>
              <a:t> 19 </a:t>
            </a:r>
            <a:r>
              <a:rPr lang="en-US" dirty="0" err="1"/>
              <a:t>ter</a:t>
            </a:r>
            <a:r>
              <a:rPr lang="en-US" dirty="0"/>
              <a:t> </a:t>
            </a:r>
            <a:r>
              <a:rPr lang="en-US" dirty="0" err="1"/>
              <a:t>samim</a:t>
            </a:r>
            <a:r>
              <a:rPr lang="en-US" dirty="0"/>
              <a:t> </a:t>
            </a:r>
            <a:r>
              <a:rPr lang="en-US" dirty="0" err="1"/>
              <a:t>spopadom</a:t>
            </a:r>
            <a:r>
              <a:rPr lang="en-US" dirty="0"/>
              <a:t> </a:t>
            </a:r>
            <a:r>
              <a:rPr lang="sl-SI" dirty="0"/>
              <a:t>z virusom</a:t>
            </a:r>
            <a:endParaRPr lang="en-US" dirty="0"/>
          </a:p>
          <a:p>
            <a:r>
              <a:rPr lang="en-US" dirty="0" err="1"/>
              <a:t>Hoteli</a:t>
            </a:r>
            <a:r>
              <a:rPr lang="en-US" dirty="0"/>
              <a:t> </a:t>
            </a:r>
            <a:r>
              <a:rPr lang="en-US" dirty="0" err="1"/>
              <a:t>smo</a:t>
            </a:r>
            <a:r>
              <a:rPr lang="en-US" dirty="0"/>
              <a:t> </a:t>
            </a:r>
            <a:r>
              <a:rPr lang="en-US" dirty="0" err="1"/>
              <a:t>narediti</a:t>
            </a:r>
            <a:r>
              <a:rPr lang="en-US" dirty="0"/>
              <a:t> </a:t>
            </a:r>
            <a:r>
              <a:rPr lang="en-US" dirty="0" err="1"/>
              <a:t>bol</a:t>
            </a:r>
            <a:r>
              <a:rPr lang="sl-SI" dirty="0"/>
              <a:t>jšo aplikacijo kot je #OstaniZdrav</a:t>
            </a:r>
            <a:endParaRPr lang="en-US" dirty="0"/>
          </a:p>
          <a:p>
            <a:r>
              <a:rPr lang="en-US" dirty="0" err="1"/>
              <a:t>Zbrali</a:t>
            </a:r>
            <a:r>
              <a:rPr lang="en-US" dirty="0"/>
              <a:t> </a:t>
            </a:r>
            <a:r>
              <a:rPr lang="en-US" dirty="0" err="1"/>
              <a:t>smo</a:t>
            </a:r>
            <a:r>
              <a:rPr lang="en-US" dirty="0"/>
              <a:t> </a:t>
            </a:r>
            <a:r>
              <a:rPr lang="en-US" dirty="0" err="1"/>
              <a:t>ideje</a:t>
            </a:r>
            <a:r>
              <a:rPr lang="en-US" dirty="0"/>
              <a:t> </a:t>
            </a:r>
            <a:r>
              <a:rPr lang="en-US" dirty="0" err="1"/>
              <a:t>ter</a:t>
            </a:r>
            <a:r>
              <a:rPr lang="en-US" dirty="0"/>
              <a:t> </a:t>
            </a:r>
            <a:r>
              <a:rPr lang="en-US" dirty="0" err="1"/>
              <a:t>si</a:t>
            </a:r>
            <a:r>
              <a:rPr lang="en-US" dirty="0"/>
              <a:t> </a:t>
            </a:r>
            <a:r>
              <a:rPr lang="en-US" dirty="0" err="1"/>
              <a:t>razdelili</a:t>
            </a:r>
            <a:r>
              <a:rPr lang="en-US" dirty="0"/>
              <a:t> </a:t>
            </a:r>
            <a:r>
              <a:rPr lang="en-US" dirty="0" err="1"/>
              <a:t>delo</a:t>
            </a:r>
            <a:r>
              <a:rPr lang="en-US" dirty="0"/>
              <a:t>…</a:t>
            </a:r>
          </a:p>
        </p:txBody>
      </p:sp>
    </p:spTree>
    <p:extLst>
      <p:ext uri="{BB962C8B-B14F-4D97-AF65-F5344CB8AC3E}">
        <p14:creationId xmlns:p14="http://schemas.microsoft.com/office/powerpoint/2010/main" val="3879881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AAA68-F926-4BFF-B576-22AC51CBEC2C}"/>
              </a:ext>
            </a:extLst>
          </p:cNvPr>
          <p:cNvSpPr>
            <a:spLocks noGrp="1"/>
          </p:cNvSpPr>
          <p:nvPr>
            <p:ph type="title"/>
          </p:nvPr>
        </p:nvSpPr>
        <p:spPr/>
        <p:txBody>
          <a:bodyPr/>
          <a:lstStyle/>
          <a:p>
            <a:r>
              <a:rPr lang="en-US" dirty="0"/>
              <a:t>O APLIKACIJI (ZA</a:t>
            </a:r>
            <a:r>
              <a:rPr lang="sl-SI" dirty="0"/>
              <a:t>ČETEK)</a:t>
            </a:r>
            <a:endParaRPr lang="en-US" dirty="0"/>
          </a:p>
        </p:txBody>
      </p:sp>
      <p:sp>
        <p:nvSpPr>
          <p:cNvPr id="3" name="Content Placeholder 2">
            <a:extLst>
              <a:ext uri="{FF2B5EF4-FFF2-40B4-BE49-F238E27FC236}">
                <a16:creationId xmlns:a16="http://schemas.microsoft.com/office/drawing/2014/main" id="{038775D1-50D9-4CCB-984C-B807E3D41454}"/>
              </a:ext>
            </a:extLst>
          </p:cNvPr>
          <p:cNvSpPr>
            <a:spLocks noGrp="1"/>
          </p:cNvSpPr>
          <p:nvPr>
            <p:ph idx="1"/>
          </p:nvPr>
        </p:nvSpPr>
        <p:spPr/>
        <p:txBody>
          <a:bodyPr/>
          <a:lstStyle/>
          <a:p>
            <a:r>
              <a:rPr lang="sl-SI" sz="1800" dirty="0">
                <a:effectLst/>
                <a:ea typeface="Calibri" panose="020F0502020204030204" pitchFamily="34" charset="0"/>
                <a:cs typeface="Times New Roman" panose="02020603050405020304" pitchFamily="18" charset="0"/>
              </a:rPr>
              <a:t>Navdih smo iskali pri podbonih aplikacijah. Primerjali smo tri aplikaicje različnih proizvajalcev in jih analizirali. Te tri aplikacije so bile: #OstaniZdrav (NIJZ), Covid-19! (Nemocnice Miosrdych bratri p.o.) in COVID-19 (Electronic Health Administration)</a:t>
            </a:r>
            <a:r>
              <a:rPr lang="en-US" dirty="0">
                <a:ea typeface="Calibri" panose="020F0502020204030204" pitchFamily="34" charset="0"/>
                <a:cs typeface="Times New Roman" panose="02020603050405020304" pitchFamily="18" charset="0"/>
              </a:rPr>
              <a:t>.</a:t>
            </a:r>
            <a:endParaRPr lang="en-US" sz="1800" dirty="0">
              <a:effectLst/>
              <a:ea typeface="Calibri" panose="020F0502020204030204" pitchFamily="34" charset="0"/>
              <a:cs typeface="Times New Roman" panose="02020603050405020304" pitchFamily="18" charset="0"/>
            </a:endParaRPr>
          </a:p>
          <a:p>
            <a:r>
              <a:rPr lang="sl-SI" sz="1800" dirty="0">
                <a:effectLst/>
                <a:ea typeface="Calibri" panose="020F0502020204030204" pitchFamily="34" charset="0"/>
                <a:cs typeface="Times New Roman" panose="02020603050405020304" pitchFamily="18" charset="0"/>
              </a:rPr>
              <a:t>Izdelali smo anketo, kjer smo uporabnike spraševali po njihovih navadah spremljanja okužb ter kaj bi si želeli videti pri aplikaciji. Ugotovili smo, da je večina anketirancev ženskega spola in starih med 13 in 18 let, smo tudi sam dizajn aplikacije namenili tej ciljni skupini</a:t>
            </a:r>
            <a:r>
              <a:rPr lang="en-US" dirty="0">
                <a:ea typeface="Calibri" panose="020F0502020204030204" pitchFamily="34" charset="0"/>
                <a:cs typeface="Times New Roman" panose="02020603050405020304" pitchFamily="18" charset="0"/>
              </a:rPr>
              <a:t>.</a:t>
            </a:r>
            <a:endParaRPr lang="en-US" sz="1800" dirty="0">
              <a:effectLst/>
              <a:ea typeface="Calibri" panose="020F0502020204030204" pitchFamily="34" charset="0"/>
              <a:cs typeface="Times New Roman" panose="02020603050405020304" pitchFamily="18" charset="0"/>
            </a:endParaRPr>
          </a:p>
          <a:p>
            <a:r>
              <a:rPr lang="en-US" sz="1800" dirty="0" err="1">
                <a:effectLst/>
                <a:ea typeface="Calibri" panose="020F0502020204030204" pitchFamily="34" charset="0"/>
                <a:cs typeface="Times New Roman" panose="02020603050405020304" pitchFamily="18" charset="0"/>
              </a:rPr>
              <a:t>Delo</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ter</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vse</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skupaj</a:t>
            </a:r>
            <a:r>
              <a:rPr lang="en-US" sz="1800" dirty="0">
                <a:effectLst/>
                <a:ea typeface="Calibri" panose="020F0502020204030204" pitchFamily="34" charset="0"/>
                <a:cs typeface="Times New Roman" panose="02020603050405020304" pitchFamily="18" charset="0"/>
              </a:rPr>
              <a:t> je </a:t>
            </a:r>
            <a:r>
              <a:rPr lang="en-US" sz="1800" dirty="0" err="1">
                <a:effectLst/>
                <a:ea typeface="Calibri" panose="020F0502020204030204" pitchFamily="34" charset="0"/>
                <a:cs typeface="Times New Roman" panose="02020603050405020304" pitchFamily="18" charset="0"/>
              </a:rPr>
              <a:t>potekalo</a:t>
            </a:r>
            <a:r>
              <a:rPr lang="en-US" sz="1800" dirty="0">
                <a:effectLst/>
                <a:ea typeface="Calibri" panose="020F0502020204030204" pitchFamily="34" charset="0"/>
                <a:cs typeface="Times New Roman" panose="02020603050405020304" pitchFamily="18" charset="0"/>
              </a:rPr>
              <a:t> v </a:t>
            </a:r>
            <a:r>
              <a:rPr lang="en-US" sz="1800" dirty="0" err="1">
                <a:effectLst/>
                <a:ea typeface="Calibri" panose="020F0502020204030204" pitchFamily="34" charset="0"/>
                <a:cs typeface="Times New Roman" panose="02020603050405020304" pitchFamily="18" charset="0"/>
              </a:rPr>
              <a:t>skupini</a:t>
            </a:r>
            <a:r>
              <a:rPr lang="en-US" sz="1800" dirty="0">
                <a:effectLst/>
                <a:ea typeface="Calibri" panose="020F0502020204030204" pitchFamily="34" charset="0"/>
                <a:cs typeface="Times New Roman" panose="02020603050405020304" pitchFamily="18" charset="0"/>
              </a:rPr>
              <a:t> in </a:t>
            </a:r>
            <a:r>
              <a:rPr lang="en-US" sz="1800" dirty="0" err="1">
                <a:effectLst/>
                <a:ea typeface="Calibri" panose="020F0502020204030204" pitchFamily="34" charset="0"/>
                <a:cs typeface="Times New Roman" panose="02020603050405020304" pitchFamily="18" charset="0"/>
              </a:rPr>
              <a:t>vsak</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član</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skupine</a:t>
            </a:r>
            <a:r>
              <a:rPr lang="en-US" sz="1800" dirty="0">
                <a:effectLst/>
                <a:ea typeface="Calibri" panose="020F0502020204030204" pitchFamily="34" charset="0"/>
                <a:cs typeface="Times New Roman" panose="02020603050405020304" pitchFamily="18" charset="0"/>
              </a:rPr>
              <a:t> je </a:t>
            </a:r>
            <a:r>
              <a:rPr lang="en-US" sz="1800" dirty="0" err="1">
                <a:effectLst/>
                <a:ea typeface="Calibri" panose="020F0502020204030204" pitchFamily="34" charset="0"/>
                <a:cs typeface="Times New Roman" panose="02020603050405020304" pitchFamily="18" charset="0"/>
              </a:rPr>
              <a:t>dobil</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svoje</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zadolžitve</a:t>
            </a:r>
            <a:r>
              <a:rPr lang="en-US" sz="1800" dirty="0">
                <a:effectLst/>
                <a:ea typeface="Calibri" panose="020F0502020204030204" pitchFamily="34" charset="0"/>
                <a:cs typeface="Times New Roman" panose="02020603050405020304" pitchFamily="18" charset="0"/>
              </a:rPr>
              <a:t> za </a:t>
            </a:r>
            <a:r>
              <a:rPr lang="en-US" sz="1800" dirty="0" err="1">
                <a:effectLst/>
                <a:ea typeface="Calibri" panose="020F0502020204030204" pitchFamily="34" charset="0"/>
                <a:cs typeface="Times New Roman" panose="02020603050405020304" pitchFamily="18" charset="0"/>
              </a:rPr>
              <a:t>vsak</a:t>
            </a:r>
            <a:r>
              <a:rPr lang="en-US" sz="1800" dirty="0">
                <a:effectLst/>
                <a:ea typeface="Calibri" panose="020F0502020204030204" pitchFamily="34" charset="0"/>
                <a:cs typeface="Times New Roman" panose="02020603050405020304" pitchFamily="18" charset="0"/>
              </a:rPr>
              <a:t> del </a:t>
            </a:r>
            <a:r>
              <a:rPr lang="en-US" sz="1800" dirty="0" err="1">
                <a:effectLst/>
                <a:ea typeface="Calibri" panose="020F0502020204030204" pitchFamily="34" charset="0"/>
                <a:cs typeface="Times New Roman" panose="02020603050405020304" pitchFamily="18" charset="0"/>
              </a:rPr>
              <a:t>aplikacije</a:t>
            </a:r>
            <a:r>
              <a:rPr lang="en-US" sz="1800" dirty="0">
                <a:effectLst/>
                <a:ea typeface="Calibri" panose="020F0502020204030204" pitchFamily="34" charset="0"/>
                <a:cs typeface="Times New Roman" panose="02020603050405020304" pitchFamily="18" charset="0"/>
              </a:rPr>
              <a:t>. </a:t>
            </a:r>
            <a:endParaRPr lang="en-US" dirty="0"/>
          </a:p>
        </p:txBody>
      </p:sp>
    </p:spTree>
    <p:extLst>
      <p:ext uri="{BB962C8B-B14F-4D97-AF65-F5344CB8AC3E}">
        <p14:creationId xmlns:p14="http://schemas.microsoft.com/office/powerpoint/2010/main" val="371545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CA566-133F-4A8A-9A14-4C3E123A09B3}"/>
              </a:ext>
            </a:extLst>
          </p:cNvPr>
          <p:cNvSpPr>
            <a:spLocks noGrp="1"/>
          </p:cNvSpPr>
          <p:nvPr>
            <p:ph type="title"/>
          </p:nvPr>
        </p:nvSpPr>
        <p:spPr/>
        <p:txBody>
          <a:bodyPr/>
          <a:lstStyle/>
          <a:p>
            <a:r>
              <a:rPr lang="sl-SI" dirty="0"/>
              <a:t>O APLIKACIJI (RAZISKAVA TRŽIŠČA)</a:t>
            </a:r>
            <a:endParaRPr lang="en-US" dirty="0"/>
          </a:p>
        </p:txBody>
      </p:sp>
      <p:sp>
        <p:nvSpPr>
          <p:cNvPr id="3" name="Content Placeholder 2">
            <a:extLst>
              <a:ext uri="{FF2B5EF4-FFF2-40B4-BE49-F238E27FC236}">
                <a16:creationId xmlns:a16="http://schemas.microsoft.com/office/drawing/2014/main" id="{01723579-C43F-40D1-BCCF-7E4195DAD14C}"/>
              </a:ext>
            </a:extLst>
          </p:cNvPr>
          <p:cNvSpPr>
            <a:spLocks noGrp="1"/>
          </p:cNvSpPr>
          <p:nvPr>
            <p:ph idx="1"/>
          </p:nvPr>
        </p:nvSpPr>
        <p:spPr>
          <a:xfrm>
            <a:off x="381739" y="1930400"/>
            <a:ext cx="11638625" cy="4710097"/>
          </a:xfrm>
        </p:spPr>
        <p:txBody>
          <a:bodyPr>
            <a:normAutofit/>
          </a:bodyPr>
          <a:lstStyle/>
          <a:p>
            <a:pPr marL="0" marR="0">
              <a:lnSpc>
                <a:spcPct val="107000"/>
              </a:lnSpc>
              <a:spcBef>
                <a:spcPts val="0"/>
              </a:spcBef>
              <a:spcAft>
                <a:spcPts val="800"/>
              </a:spcAft>
            </a:pPr>
            <a:r>
              <a:rPr lang="sl-SI" sz="1800" dirty="0">
                <a:effectLst/>
                <a:ea typeface="Arial" panose="020B0604020202020204" pitchFamily="34" charset="0"/>
                <a:cs typeface="Times New Roman" panose="02020603050405020304" pitchFamily="18" charset="0"/>
              </a:rPr>
              <a:t>Aplikacij v zvezi s corono je veliko, zanimivo je, da so skoraj vse narejene na podoben način npr. pri vseh aplikacijah so funkcije kot so: število okuženih v različnih državah, mestih, krajih, regijah…, kaj narediti v primeru potrjene okužbe, kako se zaščititi pred virusom. Ena od aplikacij je #OstaniZdrav, ki</a:t>
            </a:r>
            <a:r>
              <a:rPr lang="sl-SI" sz="1800" dirty="0">
                <a:solidFill>
                  <a:srgbClr val="111111"/>
                </a:solidFill>
                <a:effectLst/>
                <a:ea typeface="Arial" panose="020B0604020202020204" pitchFamily="34" charset="0"/>
                <a:cs typeface="Times New Roman" panose="02020603050405020304" pitchFamily="18" charset="0"/>
              </a:rPr>
              <a:t> </a:t>
            </a:r>
            <a:r>
              <a:rPr lang="sl-SI" sz="1800" dirty="0">
                <a:effectLst/>
                <a:ea typeface="Arial" panose="020B0604020202020204" pitchFamily="34" charset="0"/>
                <a:cs typeface="Times New Roman" panose="02020603050405020304" pitchFamily="18" charset="0"/>
              </a:rPr>
              <a:t>je namenjena beleženju stikov med osebami, ki imajo nameščeno aplikacijo. Namen mobilne aplikacije je olajšati delo epidemiologom pri sledenju stikov, še posebej tistih, za katere ne vemo, da so se zgodili. Z aplikacijo so uporabniki na varen in anonimen način opozorjeni, da so bili izpostavljeni rizičnemu stiku. To opozorilo uporabnika obvesti, da je njegovo tveganje za okužbo povečano in ga spodbudi k še bolj odgovornemu ravnanju. </a:t>
            </a:r>
            <a:endParaRPr lang="en-US" sz="18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sl-SI" sz="1800" dirty="0">
                <a:effectLst/>
                <a:ea typeface="Arial" panose="020B0604020202020204" pitchFamily="34" charset="0"/>
                <a:cs typeface="Times New Roman" panose="02020603050405020304" pitchFamily="18" charset="0"/>
              </a:rPr>
              <a:t>Ta je ena od aplikaciji, ki je slovenska, analizirali pasmo tudi tuje aplikacije, ki so predvsem samo v angleščini. Primeri aplikacij:</a:t>
            </a:r>
            <a:endParaRPr lang="en-US" sz="18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sl-SI" sz="1800" dirty="0">
                <a:effectLst/>
                <a:ea typeface="Arial" panose="020B0604020202020204" pitchFamily="34" charset="0"/>
                <a:cs typeface="Times New Roman" panose="02020603050405020304" pitchFamily="18" charset="0"/>
              </a:rPr>
              <a:t>COVID-19!</a:t>
            </a:r>
            <a:endParaRPr lang="en-US" sz="18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sl-SI" sz="1800" dirty="0">
                <a:effectLst/>
                <a:ea typeface="Arial" panose="020B0604020202020204" pitchFamily="34" charset="0"/>
                <a:cs typeface="Times New Roman" panose="02020603050405020304" pitchFamily="18" charset="0"/>
              </a:rPr>
              <a:t>COVID-19</a:t>
            </a:r>
            <a:endParaRPr lang="en-US" sz="18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sl-SI" sz="1800" dirty="0">
                <a:effectLst/>
                <a:ea typeface="Arial" panose="020B0604020202020204" pitchFamily="34" charset="0"/>
                <a:cs typeface="Times New Roman" panose="02020603050405020304" pitchFamily="18" charset="0"/>
              </a:rPr>
              <a:t>Covid-19 Advisor</a:t>
            </a:r>
            <a:endParaRPr lang="en-US" sz="18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sl-SI" sz="1800" dirty="0">
                <a:effectLst/>
                <a:ea typeface="Arial" panose="020B0604020202020204" pitchFamily="34" charset="0"/>
                <a:cs typeface="Times New Roman" panose="02020603050405020304" pitchFamily="18" charset="0"/>
              </a:rPr>
              <a:t>HEALTHLYNKED COVID-19 Tracker</a:t>
            </a:r>
            <a:endParaRPr lang="en-US" sz="18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15857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B6E94-1F1C-4D8F-A5D3-D34365EFB2AF}"/>
              </a:ext>
            </a:extLst>
          </p:cNvPr>
          <p:cNvSpPr>
            <a:spLocks noGrp="1"/>
          </p:cNvSpPr>
          <p:nvPr>
            <p:ph type="title"/>
          </p:nvPr>
        </p:nvSpPr>
        <p:spPr/>
        <p:txBody>
          <a:bodyPr/>
          <a:lstStyle/>
          <a:p>
            <a:r>
              <a:rPr lang="sl-SI" dirty="0"/>
              <a:t>O APLIKACIJI (ZAŠČITNI ZNAK</a:t>
            </a:r>
            <a:r>
              <a:rPr lang="en-US" dirty="0"/>
              <a:t> IN BARVE</a:t>
            </a:r>
            <a:r>
              <a:rPr lang="sl-SI" dirty="0"/>
              <a:t>)</a:t>
            </a:r>
            <a:endParaRPr lang="en-US" dirty="0"/>
          </a:p>
        </p:txBody>
      </p:sp>
      <p:sp>
        <p:nvSpPr>
          <p:cNvPr id="3" name="Content Placeholder 2">
            <a:extLst>
              <a:ext uri="{FF2B5EF4-FFF2-40B4-BE49-F238E27FC236}">
                <a16:creationId xmlns:a16="http://schemas.microsoft.com/office/drawing/2014/main" id="{9DBE0125-CBE1-4A61-B77B-D2EC5BD560FC}"/>
              </a:ext>
            </a:extLst>
          </p:cNvPr>
          <p:cNvSpPr>
            <a:spLocks noGrp="1"/>
          </p:cNvSpPr>
          <p:nvPr>
            <p:ph idx="1"/>
          </p:nvPr>
        </p:nvSpPr>
        <p:spPr>
          <a:xfrm>
            <a:off x="294929" y="1775533"/>
            <a:ext cx="11689926" cy="2885243"/>
          </a:xfrm>
        </p:spPr>
        <p:txBody>
          <a:bodyPr/>
          <a:lstStyle/>
          <a:p>
            <a:r>
              <a:rPr lang="sl-SI" sz="1800" dirty="0">
                <a:effectLst/>
                <a:ea typeface="Calibri" panose="020F0502020204030204" pitchFamily="34" charset="0"/>
                <a:cs typeface="Times New Roman" panose="02020603050405020304" pitchFamily="18" charset="0"/>
              </a:rPr>
              <a:t>Zaščitni znak aplikacije predstavlja njeno ime. Možno je razbrati črki C in N, obroč okoli pa prestavlja črko O, ki se v imenu dvakrat ponovi. Tako skupaj sestavljajo ime CoNo</a:t>
            </a:r>
            <a:r>
              <a:rPr lang="en-US" sz="1800" dirty="0">
                <a:effectLst/>
                <a:ea typeface="Calibri" panose="020F0502020204030204" pitchFamily="34" charset="0"/>
                <a:cs typeface="Times New Roman" panose="02020603050405020304" pitchFamily="18" charset="0"/>
              </a:rPr>
              <a:t>,</a:t>
            </a:r>
          </a:p>
          <a:p>
            <a:r>
              <a:rPr lang="sl-SI" dirty="0"/>
              <a:t>Barve smo izbrali po principu neke logike, torej bolj zelene, modre barve, ki se navezujejo na zdravje, boljše počutje, optimizem, naravo itd</a:t>
            </a:r>
            <a:r>
              <a:rPr lang="en-US" dirty="0"/>
              <a:t>.</a:t>
            </a:r>
            <a:endParaRPr lang="sl-SI" dirty="0"/>
          </a:p>
          <a:p>
            <a:r>
              <a:rPr lang="sl-SI" dirty="0"/>
              <a:t>Uporabljenih je 6 osnovnih barv ter dodatna bela in črna</a:t>
            </a:r>
            <a:endParaRPr lang="en-US" dirty="0"/>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53A3FB87-B7C6-467A-B733-68C0565F9742}"/>
              </a:ext>
            </a:extLst>
          </p:cNvPr>
          <p:cNvPicPr>
            <a:picLocks noChangeAspect="1"/>
          </p:cNvPicPr>
          <p:nvPr/>
        </p:nvPicPr>
        <p:blipFill>
          <a:blip r:embed="rId2"/>
          <a:stretch>
            <a:fillRect/>
          </a:stretch>
        </p:blipFill>
        <p:spPr>
          <a:xfrm>
            <a:off x="592728" y="4190260"/>
            <a:ext cx="2265882" cy="2332033"/>
          </a:xfrm>
          <a:prstGeom prst="rect">
            <a:avLst/>
          </a:prstGeom>
        </p:spPr>
      </p:pic>
      <p:pic>
        <p:nvPicPr>
          <p:cNvPr id="5" name="Picture 4">
            <a:extLst>
              <a:ext uri="{FF2B5EF4-FFF2-40B4-BE49-F238E27FC236}">
                <a16:creationId xmlns:a16="http://schemas.microsoft.com/office/drawing/2014/main" id="{41D70204-ED05-4276-86E9-94AA504B419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885990" y="4416191"/>
            <a:ext cx="6507804" cy="1678437"/>
          </a:xfrm>
          <a:prstGeom prst="rect">
            <a:avLst/>
          </a:prstGeom>
        </p:spPr>
      </p:pic>
    </p:spTree>
    <p:extLst>
      <p:ext uri="{BB962C8B-B14F-4D97-AF65-F5344CB8AC3E}">
        <p14:creationId xmlns:p14="http://schemas.microsoft.com/office/powerpoint/2010/main" val="1107052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B739A-EB9B-46D6-AE6F-BA8D663DBBF2}"/>
              </a:ext>
            </a:extLst>
          </p:cNvPr>
          <p:cNvSpPr>
            <a:spLocks noGrp="1"/>
          </p:cNvSpPr>
          <p:nvPr>
            <p:ph type="title"/>
          </p:nvPr>
        </p:nvSpPr>
        <p:spPr/>
        <p:txBody>
          <a:bodyPr/>
          <a:lstStyle/>
          <a:p>
            <a:r>
              <a:rPr lang="en-US" dirty="0"/>
              <a:t>O APLIKACIJI (OPIS)</a:t>
            </a:r>
          </a:p>
        </p:txBody>
      </p:sp>
      <p:sp>
        <p:nvSpPr>
          <p:cNvPr id="3" name="Content Placeholder 2">
            <a:extLst>
              <a:ext uri="{FF2B5EF4-FFF2-40B4-BE49-F238E27FC236}">
                <a16:creationId xmlns:a16="http://schemas.microsoft.com/office/drawing/2014/main" id="{5F5975BB-A394-45E5-B6C6-2F37A8272970}"/>
              </a:ext>
            </a:extLst>
          </p:cNvPr>
          <p:cNvSpPr>
            <a:spLocks noGrp="1"/>
          </p:cNvSpPr>
          <p:nvPr>
            <p:ph idx="1"/>
          </p:nvPr>
        </p:nvSpPr>
        <p:spPr>
          <a:xfrm>
            <a:off x="266330" y="2325950"/>
            <a:ext cx="11106956" cy="3532848"/>
          </a:xfrm>
        </p:spPr>
        <p:txBody>
          <a:bodyPr/>
          <a:lstStyle/>
          <a:p>
            <a:r>
              <a:rPr lang="sl-SI" sz="1800" dirty="0">
                <a:effectLst/>
                <a:ea typeface="Calibri" panose="020F0502020204030204" pitchFamily="34" charset="0"/>
                <a:cs typeface="Times New Roman" panose="02020603050405020304" pitchFamily="18" charset="0"/>
              </a:rPr>
              <a:t>Aplikacija ima 5 menijev:</a:t>
            </a:r>
            <a:r>
              <a:rPr lang="sl-SI" dirty="0">
                <a:ea typeface="Calibri" panose="020F0502020204030204" pitchFamily="34" charset="0"/>
                <a:cs typeface="Times New Roman" panose="02020603050405020304" pitchFamily="18" charset="0"/>
              </a:rPr>
              <a:t> </a:t>
            </a:r>
            <a:r>
              <a:rPr lang="en-US" dirty="0">
                <a:ea typeface="Calibri" panose="020F0502020204030204" pitchFamily="34" charset="0"/>
                <a:cs typeface="Times New Roman" panose="02020603050405020304" pitchFamily="18" charset="0"/>
              </a:rPr>
              <a:t>z</a:t>
            </a:r>
            <a:r>
              <a:rPr lang="sl-SI" sz="1800" dirty="0">
                <a:effectLst/>
                <a:ea typeface="Calibri" panose="020F0502020204030204" pitchFamily="34" charset="0"/>
                <a:cs typeface="Times New Roman" panose="02020603050405020304" pitchFamily="18" charset="0"/>
              </a:rPr>
              <a:t>emljevid, novice, podatke o aplikaciji, ukrepe ter pomoč</a:t>
            </a:r>
          </a:p>
          <a:p>
            <a:r>
              <a:rPr lang="sl-SI" sz="1800" dirty="0">
                <a:effectLst/>
                <a:ea typeface="Calibri" panose="020F0502020204030204" pitchFamily="34" charset="0"/>
                <a:cs typeface="Times New Roman" panose="02020603050405020304" pitchFamily="18" charset="0"/>
              </a:rPr>
              <a:t>Aplikacija je namenjena vsem uporabnikom, ki si želijo imeti informacije o okužbah na enem mestu. </a:t>
            </a:r>
          </a:p>
          <a:p>
            <a:r>
              <a:rPr lang="sl-SI" sz="1800" dirty="0">
                <a:effectLst/>
                <a:ea typeface="Calibri" panose="020F0502020204030204" pitchFamily="34" charset="0"/>
                <a:cs typeface="Times New Roman" panose="02020603050405020304" pitchFamily="18" charset="0"/>
              </a:rPr>
              <a:t>Omogoča enostaven pregled statističnih podatkov, najnovejših novic, stanju v posameznih regijah, zaščitnih ukrepih</a:t>
            </a:r>
            <a:r>
              <a:rPr lang="sl-SI" dirty="0">
                <a:ea typeface="Calibri" panose="020F0502020204030204" pitchFamily="34" charset="0"/>
                <a:cs typeface="Times New Roman" panose="02020603050405020304" pitchFamily="18" charset="0"/>
              </a:rPr>
              <a:t>, priporočilih, informacije o testiranjih, cepljenjih...</a:t>
            </a:r>
            <a:endParaRPr lang="sl-SI" sz="1800" dirty="0">
              <a:effectLst/>
              <a:ea typeface="Calibri" panose="020F0502020204030204" pitchFamily="34" charset="0"/>
              <a:cs typeface="Times New Roman" panose="02020603050405020304" pitchFamily="18" charset="0"/>
            </a:endParaRPr>
          </a:p>
          <a:p>
            <a:r>
              <a:rPr lang="sl-SI" sz="1800" dirty="0">
                <a:effectLst/>
                <a:ea typeface="Calibri" panose="020F0502020204030204" pitchFamily="34" charset="0"/>
                <a:cs typeface="Times New Roman" panose="02020603050405020304" pitchFamily="18" charset="0"/>
              </a:rPr>
              <a:t>Njen dizajn je preprost in minimalističen</a:t>
            </a:r>
          </a:p>
          <a:p>
            <a:r>
              <a:rPr lang="sl-SI" sz="1800" dirty="0">
                <a:effectLst/>
                <a:ea typeface="Calibri" panose="020F0502020204030204" pitchFamily="34" charset="0"/>
                <a:cs typeface="Times New Roman" panose="02020603050405020304" pitchFamily="18" charset="0"/>
              </a:rPr>
              <a:t>Ogromne količine besedila so zamenjale preproste </a:t>
            </a:r>
            <a:r>
              <a:rPr lang="sl-SI" dirty="0">
                <a:ea typeface="Calibri" panose="020F0502020204030204" pitchFamily="34" charset="0"/>
                <a:cs typeface="Times New Roman" panose="02020603050405020304" pitchFamily="18" charset="0"/>
              </a:rPr>
              <a:t>ikone </a:t>
            </a:r>
            <a:r>
              <a:rPr lang="sl-SI" sz="1800" dirty="0">
                <a:effectLst/>
                <a:ea typeface="Calibri" panose="020F0502020204030204" pitchFamily="34" charset="0"/>
                <a:cs typeface="Times New Roman" panose="02020603050405020304" pitchFamily="18" charset="0"/>
              </a:rPr>
              <a:t>za lažjo preglednost</a:t>
            </a:r>
          </a:p>
          <a:p>
            <a:r>
              <a:rPr lang="sl-SI" dirty="0">
                <a:ea typeface="Calibri" panose="020F0502020204030204" pitchFamily="34" charset="0"/>
                <a:cs typeface="Times New Roman" panose="02020603050405020304" pitchFamily="18" charset="0"/>
              </a:rPr>
              <a:t>Uporaba aplikacije ne zahteva prijave uporabnika</a:t>
            </a:r>
          </a:p>
          <a:p>
            <a:r>
              <a:rPr lang="sl-SI" dirty="0">
                <a:ea typeface="Calibri" panose="020F0502020204030204" pitchFamily="34" charset="0"/>
                <a:cs typeface="Times New Roman" panose="02020603050405020304" pitchFamily="18" charset="0"/>
              </a:rPr>
              <a:t>Prodajno geslo</a:t>
            </a:r>
            <a:r>
              <a:rPr lang="en-US" dirty="0">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Bi </a:t>
            </a:r>
            <a:r>
              <a:rPr lang="en-US" sz="1800" dirty="0" err="1">
                <a:effectLst/>
                <a:ea typeface="Calibri" panose="020F0502020204030204" pitchFamily="34" charset="0"/>
                <a:cs typeface="Times New Roman" panose="02020603050405020304" pitchFamily="18" charset="0"/>
              </a:rPr>
              <a:t>radi</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vedeli</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več</a:t>
            </a:r>
            <a:r>
              <a:rPr lang="en-US" sz="1800" dirty="0">
                <a:effectLst/>
                <a:ea typeface="Calibri" panose="020F0502020204030204" pitchFamily="34" charset="0"/>
                <a:cs typeface="Times New Roman" panose="02020603050405020304" pitchFamily="18" charset="0"/>
              </a:rPr>
              <a:t> o </a:t>
            </a:r>
            <a:r>
              <a:rPr lang="en-US" sz="1800" dirty="0" err="1">
                <a:effectLst/>
                <a:ea typeface="Calibri" panose="020F0502020204030204" pitchFamily="34" charset="0"/>
                <a:cs typeface="Times New Roman" panose="02020603050405020304" pitchFamily="18" charset="0"/>
              </a:rPr>
              <a:t>Koroni</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kot</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ona</a:t>
            </a:r>
            <a:r>
              <a:rPr lang="en-US" sz="1800" dirty="0">
                <a:effectLst/>
                <a:ea typeface="Calibri" panose="020F0502020204030204" pitchFamily="34" charset="0"/>
                <a:cs typeface="Times New Roman" panose="02020603050405020304" pitchFamily="18" charset="0"/>
              </a:rPr>
              <a:t> o vas? Nalo</a:t>
            </a:r>
            <a:r>
              <a:rPr lang="sl-SI" sz="1800" dirty="0">
                <a:effectLst/>
                <a:ea typeface="Calibri" panose="020F0502020204030204" pitchFamily="34" charset="0"/>
                <a:cs typeface="Times New Roman" panose="02020603050405020304" pitchFamily="18" charset="0"/>
              </a:rPr>
              <a:t>žite si aplikacijo CoNo!</a:t>
            </a:r>
            <a:endParaRPr lang="en-US" sz="1800" dirty="0">
              <a:effectLst/>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06732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B2302-76C8-40E9-B921-03EA2529CA29}"/>
              </a:ext>
            </a:extLst>
          </p:cNvPr>
          <p:cNvSpPr>
            <a:spLocks noGrp="1"/>
          </p:cNvSpPr>
          <p:nvPr>
            <p:ph type="title"/>
          </p:nvPr>
        </p:nvSpPr>
        <p:spPr/>
        <p:txBody>
          <a:bodyPr/>
          <a:lstStyle/>
          <a:p>
            <a:r>
              <a:rPr lang="sl-SI" dirty="0"/>
              <a:t>PROTOTIP</a:t>
            </a:r>
            <a:endParaRPr lang="en-US" dirty="0"/>
          </a:p>
        </p:txBody>
      </p:sp>
      <p:sp>
        <p:nvSpPr>
          <p:cNvPr id="5" name="Content Placeholder 4">
            <a:extLst>
              <a:ext uri="{FF2B5EF4-FFF2-40B4-BE49-F238E27FC236}">
                <a16:creationId xmlns:a16="http://schemas.microsoft.com/office/drawing/2014/main" id="{6D45D368-3258-0449-859E-040AECADC04A}"/>
              </a:ext>
            </a:extLst>
          </p:cNvPr>
          <p:cNvSpPr>
            <a:spLocks noGrp="1"/>
          </p:cNvSpPr>
          <p:nvPr>
            <p:ph idx="1"/>
          </p:nvPr>
        </p:nvSpPr>
        <p:spPr/>
        <p:txBody>
          <a:bodyPr/>
          <a:lstStyle/>
          <a:p>
            <a:r>
              <a:rPr lang="en-SI" dirty="0">
                <a:hlinkClick r:id="rId2"/>
              </a:rPr>
              <a:t>Prototip aplikacije CoNo</a:t>
            </a:r>
            <a:endParaRPr lang="en-SI" dirty="0"/>
          </a:p>
        </p:txBody>
      </p:sp>
    </p:spTree>
    <p:extLst>
      <p:ext uri="{BB962C8B-B14F-4D97-AF65-F5344CB8AC3E}">
        <p14:creationId xmlns:p14="http://schemas.microsoft.com/office/powerpoint/2010/main" val="1652081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DA8D2-7F54-482A-A63B-B121671F5152}"/>
              </a:ext>
            </a:extLst>
          </p:cNvPr>
          <p:cNvSpPr>
            <a:spLocks noGrp="1"/>
          </p:cNvSpPr>
          <p:nvPr>
            <p:ph type="title"/>
          </p:nvPr>
        </p:nvSpPr>
        <p:spPr/>
        <p:txBody>
          <a:bodyPr/>
          <a:lstStyle/>
          <a:p>
            <a:r>
              <a:rPr lang="sl-SI" dirty="0"/>
              <a:t>HVALA ZA VAŠO POZORNOST !!!</a:t>
            </a:r>
            <a:endParaRPr lang="en-US" dirty="0"/>
          </a:p>
        </p:txBody>
      </p:sp>
      <p:sp>
        <p:nvSpPr>
          <p:cNvPr id="3" name="Content Placeholder 2">
            <a:extLst>
              <a:ext uri="{FF2B5EF4-FFF2-40B4-BE49-F238E27FC236}">
                <a16:creationId xmlns:a16="http://schemas.microsoft.com/office/drawing/2014/main" id="{DD3F1829-1734-43B8-9128-134C72AF0D1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71259310"/>
      </p:ext>
    </p:extLst>
  </p:cSld>
  <p:clrMapOvr>
    <a:masterClrMapping/>
  </p:clrMapOvr>
</p:sld>
</file>

<file path=ppt/theme/theme1.xml><?xml version="1.0" encoding="utf-8"?>
<a:theme xmlns:a="http://schemas.openxmlformats.org/drawingml/2006/main" name="Facet">
  <a:themeElements>
    <a:clrScheme name="CoNo">
      <a:dk1>
        <a:srgbClr val="000000"/>
      </a:dk1>
      <a:lt1>
        <a:srgbClr val="FFFFFF"/>
      </a:lt1>
      <a:dk2>
        <a:srgbClr val="2C3C43"/>
      </a:dk2>
      <a:lt2>
        <a:srgbClr val="EBEBEB"/>
      </a:lt2>
      <a:accent1>
        <a:srgbClr val="4DB96B"/>
      </a:accent1>
      <a:accent2>
        <a:srgbClr val="0DB14C"/>
      </a:accent2>
      <a:accent3>
        <a:srgbClr val="01B0B0"/>
      </a:accent3>
      <a:accent4>
        <a:srgbClr val="0199D2"/>
      </a:accent4>
      <a:accent5>
        <a:srgbClr val="02ACD7"/>
      </a:accent5>
      <a:accent6>
        <a:srgbClr val="125D2E"/>
      </a:accent6>
      <a:hlink>
        <a:srgbClr val="0DB14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{175B763E-8301-DA45-B369-5752763DDFB9}tf10001060</Template>
  <TotalTime>129</TotalTime>
  <Words>641</Words>
  <Application>Microsoft Macintosh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Wingdings 3</vt:lpstr>
      <vt:lpstr>Facet</vt:lpstr>
      <vt:lpstr>MOBILNA APLIKACIJA CoNo</vt:lpstr>
      <vt:lpstr>ČLANI SKUPINE</vt:lpstr>
      <vt:lpstr>O APLIKACIJI (IDEJA)</vt:lpstr>
      <vt:lpstr>O APLIKACIJI (ZAČETEK)</vt:lpstr>
      <vt:lpstr>O APLIKACIJI (RAZISKAVA TRŽIŠČA)</vt:lpstr>
      <vt:lpstr>O APLIKACIJI (ZAŠČITNI ZNAK IN BARVE)</vt:lpstr>
      <vt:lpstr>O APLIKACIJI (OPIS)</vt:lpstr>
      <vt:lpstr>PROTOTIP</vt:lpstr>
      <vt:lpstr>HVALA ZA VAŠO POZORNOST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MOBILNA APLIKACIJA CoNo</dc:title>
  <dc:creator>Romano Motors</dc:creator>
  <cp:lastModifiedBy>Microsoft Office User</cp:lastModifiedBy>
  <cp:revision>36</cp:revision>
  <dcterms:created xsi:type="dcterms:W3CDTF">2021-05-02T13:30:08Z</dcterms:created>
  <dcterms:modified xsi:type="dcterms:W3CDTF">2021-05-05T20:46:41Z</dcterms:modified>
</cp:coreProperties>
</file>