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4"/>
  </p:notesMasterIdLst>
  <p:handoutMasterIdLst>
    <p:handoutMasterId r:id="rId65"/>
  </p:handoutMasterIdLst>
  <p:sldIdLst>
    <p:sldId id="1444" r:id="rId6"/>
    <p:sldId id="1367" r:id="rId7"/>
    <p:sldId id="1409" r:id="rId8"/>
    <p:sldId id="1411" r:id="rId9"/>
    <p:sldId id="1464" r:id="rId10"/>
    <p:sldId id="1450" r:id="rId11"/>
    <p:sldId id="1451" r:id="rId12"/>
    <p:sldId id="1459" r:id="rId13"/>
    <p:sldId id="1457" r:id="rId14"/>
    <p:sldId id="1452" r:id="rId15"/>
    <p:sldId id="1453" r:id="rId16"/>
    <p:sldId id="1460" r:id="rId17"/>
    <p:sldId id="1461" r:id="rId18"/>
    <p:sldId id="1462" r:id="rId19"/>
    <p:sldId id="1463" r:id="rId20"/>
    <p:sldId id="1455" r:id="rId21"/>
    <p:sldId id="1458" r:id="rId22"/>
    <p:sldId id="1413" r:id="rId23"/>
    <p:sldId id="1445" r:id="rId24"/>
    <p:sldId id="1446" r:id="rId25"/>
    <p:sldId id="1447" r:id="rId26"/>
    <p:sldId id="1448" r:id="rId27"/>
    <p:sldId id="1449" r:id="rId28"/>
    <p:sldId id="1377" r:id="rId29"/>
    <p:sldId id="1364" r:id="rId30"/>
    <p:sldId id="1323" r:id="rId31"/>
    <p:sldId id="1378" r:id="rId32"/>
    <p:sldId id="1365" r:id="rId33"/>
    <p:sldId id="1370" r:id="rId34"/>
    <p:sldId id="1438" r:id="rId35"/>
    <p:sldId id="1324" r:id="rId36"/>
    <p:sldId id="1325" r:id="rId37"/>
    <p:sldId id="1414" r:id="rId38"/>
    <p:sldId id="1416" r:id="rId39"/>
    <p:sldId id="1417" r:id="rId40"/>
    <p:sldId id="1326" r:id="rId41"/>
    <p:sldId id="1419" r:id="rId42"/>
    <p:sldId id="1420" r:id="rId43"/>
    <p:sldId id="1421" r:id="rId44"/>
    <p:sldId id="1435" r:id="rId45"/>
    <p:sldId id="1436" r:id="rId46"/>
    <p:sldId id="1423" r:id="rId47"/>
    <p:sldId id="1424" r:id="rId48"/>
    <p:sldId id="1425" r:id="rId49"/>
    <p:sldId id="1426" r:id="rId50"/>
    <p:sldId id="1427" r:id="rId51"/>
    <p:sldId id="1428" r:id="rId52"/>
    <p:sldId id="1429" r:id="rId53"/>
    <p:sldId id="1430" r:id="rId54"/>
    <p:sldId id="1437" r:id="rId55"/>
    <p:sldId id="1431" r:id="rId56"/>
    <p:sldId id="1432" r:id="rId57"/>
    <p:sldId id="1433" r:id="rId58"/>
    <p:sldId id="1434" r:id="rId59"/>
    <p:sldId id="1439" r:id="rId60"/>
    <p:sldId id="1441" r:id="rId61"/>
    <p:sldId id="1442" r:id="rId62"/>
    <p:sldId id="1443"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3E95C9D-3DD4-45B7-BFD9-4AE9F68B7B97}">
          <p14:sldIdLst>
            <p14:sldId id="1444"/>
            <p14:sldId id="1367"/>
            <p14:sldId id="1409"/>
            <p14:sldId id="1411"/>
          </p14:sldIdLst>
        </p14:section>
        <p14:section name="Walkthrough" id="{BCC4E6A2-4D20-4FB9-A197-7604865E28F8}">
          <p14:sldIdLst>
            <p14:sldId id="1464"/>
            <p14:sldId id="1450"/>
            <p14:sldId id="1451"/>
            <p14:sldId id="1459"/>
            <p14:sldId id="1457"/>
            <p14:sldId id="1452"/>
            <p14:sldId id="1453"/>
            <p14:sldId id="1460"/>
            <p14:sldId id="1461"/>
            <p14:sldId id="1462"/>
            <p14:sldId id="1463"/>
            <p14:sldId id="1455"/>
            <p14:sldId id="1458"/>
          </p14:sldIdLst>
        </p14:section>
        <p14:section name="Guidelines" id="{1F1A6BD0-CBD3-4300-8C3F-B9E9B167C79F}">
          <p14:sldIdLst>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 id="1326"/>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001" autoAdjust="0"/>
  </p:normalViewPr>
  <p:slideViewPr>
    <p:cSldViewPr>
      <p:cViewPr varScale="1">
        <p:scale>
          <a:sx n="87" d="100"/>
          <a:sy n="87" d="100"/>
        </p:scale>
        <p:origin x="245" y="7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8293381696155997E-2"/>
          <c:y val="0"/>
          <c:w val="0.58501467396844697"/>
          <c:h val="0.88213438509245801"/>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CB74-433B-AB54-18230E6CFA56}"/>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CB74-433B-AB54-18230E6CFA56}"/>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CB74-433B-AB54-18230E6CFA56}"/>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CB74-433B-AB54-18230E6CFA56}"/>
              </c:ext>
            </c:extLst>
          </c:dPt>
          <c:dLbls>
            <c:dLbl>
              <c:idx val="0"/>
              <c:layout>
                <c:manualLayout>
                  <c:x val="0.13734567901234568"/>
                  <c:y val="4.6309691870989947E-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CB74-433B-AB54-18230E6CFA56}"/>
                </c:ext>
                <c:ext xmlns:c15="http://schemas.microsoft.com/office/drawing/2012/chart" uri="{CE6537A1-D6FC-4f65-9D91-7224C49458BB}"/>
              </c:extLst>
            </c:dLbl>
            <c:dLbl>
              <c:idx val="1"/>
              <c:layout>
                <c:manualLayout>
                  <c:x val="-0.10030864197530864"/>
                  <c:y val="0.1319826218323213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CB74-433B-AB54-18230E6CFA56}"/>
                </c:ext>
                <c:ext xmlns:c15="http://schemas.microsoft.com/office/drawing/2012/chart" uri="{CE6537A1-D6FC-4f65-9D91-7224C49458BB}"/>
              </c:extLst>
            </c:dLbl>
            <c:dLbl>
              <c:idx val="2"/>
              <c:layout>
                <c:manualLayout>
                  <c:x val="-0.10185185185185186"/>
                  <c:y val="6.9464537806484504E-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CB74-433B-AB54-18230E6CFA56}"/>
                </c:ext>
                <c:ext xmlns:c15="http://schemas.microsoft.com/office/drawing/2012/chart" uri="{CE6537A1-D6FC-4f65-9D91-7224C49458BB}"/>
              </c:extLst>
            </c:dLbl>
            <c:dLbl>
              <c:idx val="3"/>
              <c:layout>
                <c:manualLayout>
                  <c:x val="-0.12808641975308643"/>
                  <c:y val="-9.4934868335529402E-2"/>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CB74-433B-AB54-18230E6CFA56}"/>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CB74-433B-AB54-18230E6CFA56}"/>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097"/>
          <c:y val="0.73783869665438195"/>
          <c:w val="0.177293694541374"/>
          <c:h val="0.17182307879616701"/>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7.7091960727131328E-2"/>
          <c:y val="0.16235216934941099"/>
          <c:w val="0.74600770389812388"/>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2018-4503-AC7A-0B7AC6D6E752}"/>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2.2999999999999998</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2018-4503-AC7A-0B7AC6D6E752}"/>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2018-4503-AC7A-0B7AC6D6E752}"/>
            </c:ext>
          </c:extLst>
        </c:ser>
        <c:dLbls>
          <c:showLegendKey val="0"/>
          <c:showVal val="0"/>
          <c:showCatName val="0"/>
          <c:showSerName val="0"/>
          <c:showPercent val="0"/>
          <c:showBubbleSize val="0"/>
        </c:dLbls>
        <c:gapWidth val="120"/>
        <c:axId val="-735251552"/>
        <c:axId val="-735243392"/>
      </c:barChart>
      <c:catAx>
        <c:axId val="-735251552"/>
        <c:scaling>
          <c:orientation val="minMax"/>
        </c:scaling>
        <c:delete val="0"/>
        <c:axPos val="b"/>
        <c:numFmt formatCode="General" sourceLinked="0"/>
        <c:majorTickMark val="out"/>
        <c:minorTickMark val="none"/>
        <c:tickLblPos val="nextTo"/>
        <c:crossAx val="-735243392"/>
        <c:crosses val="autoZero"/>
        <c:auto val="1"/>
        <c:lblAlgn val="ctr"/>
        <c:lblOffset val="100"/>
        <c:noMultiLvlLbl val="0"/>
      </c:catAx>
      <c:valAx>
        <c:axId val="-735243392"/>
        <c:scaling>
          <c:orientation val="minMax"/>
          <c:max val="5"/>
        </c:scaling>
        <c:delete val="0"/>
        <c:axPos val="l"/>
        <c:majorGridlines/>
        <c:numFmt formatCode="General" sourceLinked="1"/>
        <c:majorTickMark val="out"/>
        <c:minorTickMark val="none"/>
        <c:tickLblPos val="nextTo"/>
        <c:crossAx val="-735251552"/>
        <c:crosses val="autoZero"/>
        <c:crossBetween val="between"/>
        <c:minorUnit val="1"/>
      </c:valAx>
    </c:plotArea>
    <c:legend>
      <c:legendPos val="r"/>
      <c:layout>
        <c:manualLayout>
          <c:xMode val="edge"/>
          <c:yMode val="edge"/>
          <c:x val="0.84138135510838907"/>
          <c:y val="0.63329153305528074"/>
          <c:w val="0.15227848255079227"/>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8293381696155997E-2"/>
          <c:y val="0"/>
          <c:w val="0.58501467396844697"/>
          <c:h val="0.88213438509245801"/>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BFBB-48BF-B2DD-C00780B61ADE}"/>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BFBB-48BF-B2DD-C00780B61ADE}"/>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BFBB-48BF-B2DD-C00780B61ADE}"/>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BFBB-48BF-B2DD-C00780B61ADE}"/>
              </c:ext>
            </c:extLst>
          </c:dPt>
          <c:dLbls>
            <c:dLbl>
              <c:idx val="0"/>
              <c:layout>
                <c:manualLayout>
                  <c:x val="0.13734567901234568"/>
                  <c:y val="4.6309691870989947E-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BFBB-48BF-B2DD-C00780B61ADE}"/>
                </c:ext>
                <c:ext xmlns:c15="http://schemas.microsoft.com/office/drawing/2012/chart" uri="{CE6537A1-D6FC-4f65-9D91-7224C49458BB}"/>
              </c:extLst>
            </c:dLbl>
            <c:dLbl>
              <c:idx val="1"/>
              <c:layout>
                <c:manualLayout>
                  <c:x val="-0.10030864197530864"/>
                  <c:y val="0.1319826218323213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BFBB-48BF-B2DD-C00780B61ADE}"/>
                </c:ext>
                <c:ext xmlns:c15="http://schemas.microsoft.com/office/drawing/2012/chart" uri="{CE6537A1-D6FC-4f65-9D91-7224C49458BB}"/>
              </c:extLst>
            </c:dLbl>
            <c:dLbl>
              <c:idx val="2"/>
              <c:layout>
                <c:manualLayout>
                  <c:x val="-0.10185185185185186"/>
                  <c:y val="6.9464537806484504E-3"/>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BFBB-48BF-B2DD-C00780B61ADE}"/>
                </c:ext>
                <c:ext xmlns:c15="http://schemas.microsoft.com/office/drawing/2012/chart" uri="{CE6537A1-D6FC-4f65-9D91-7224C49458BB}"/>
              </c:extLst>
            </c:dLbl>
            <c:dLbl>
              <c:idx val="3"/>
              <c:layout>
                <c:manualLayout>
                  <c:x val="-0.12808641975308643"/>
                  <c:y val="-9.4934868335529402E-2"/>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BFBB-48BF-B2DD-C00780B61ADE}"/>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BFBB-48BF-B2DD-C00780B61ADE}"/>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097"/>
          <c:y val="0.73783869665438195"/>
          <c:w val="0.177293694541374"/>
          <c:h val="0.17182307879616701"/>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7.7091960727131328E-2"/>
          <c:y val="0.16235216934941099"/>
          <c:w val="0.74600770389812388"/>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CFF3-4978-84DF-F64CCC2C29EE}"/>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2.2999999999999998</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CFF3-4978-84DF-F64CCC2C29EE}"/>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CFF3-4978-84DF-F64CCC2C29EE}"/>
            </c:ext>
          </c:extLst>
        </c:ser>
        <c:dLbls>
          <c:showLegendKey val="0"/>
          <c:showVal val="0"/>
          <c:showCatName val="0"/>
          <c:showSerName val="0"/>
          <c:showPercent val="0"/>
          <c:showBubbleSize val="0"/>
        </c:dLbls>
        <c:gapWidth val="120"/>
        <c:axId val="-735248288"/>
        <c:axId val="-735250464"/>
      </c:barChart>
      <c:catAx>
        <c:axId val="-735248288"/>
        <c:scaling>
          <c:orientation val="minMax"/>
        </c:scaling>
        <c:delete val="0"/>
        <c:axPos val="b"/>
        <c:numFmt formatCode="General" sourceLinked="0"/>
        <c:majorTickMark val="out"/>
        <c:minorTickMark val="none"/>
        <c:tickLblPos val="nextTo"/>
        <c:crossAx val="-735250464"/>
        <c:crosses val="autoZero"/>
        <c:auto val="1"/>
        <c:lblAlgn val="ctr"/>
        <c:lblOffset val="100"/>
        <c:noMultiLvlLbl val="0"/>
      </c:catAx>
      <c:valAx>
        <c:axId val="-735250464"/>
        <c:scaling>
          <c:orientation val="minMax"/>
          <c:max val="5"/>
        </c:scaling>
        <c:delete val="0"/>
        <c:axPos val="l"/>
        <c:majorGridlines/>
        <c:numFmt formatCode="General" sourceLinked="1"/>
        <c:majorTickMark val="out"/>
        <c:minorTickMark val="none"/>
        <c:tickLblPos val="nextTo"/>
        <c:crossAx val="-735248288"/>
        <c:crosses val="autoZero"/>
        <c:crossBetween val="between"/>
        <c:minorUnit val="1"/>
      </c:valAx>
    </c:plotArea>
    <c:legend>
      <c:legendPos val="r"/>
      <c:layout>
        <c:manualLayout>
          <c:xMode val="edge"/>
          <c:yMode val="edge"/>
          <c:x val="0.84138135510838907"/>
          <c:y val="0.63329153305528074"/>
          <c:w val="0.15227848255079227"/>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Build 2016</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3/31/2016 9:20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Build 2016</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3/31/2016 9:20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text</a:t>
            </a:r>
            <a:r>
              <a:rPr lang="en-US" baseline="0" dirty="0" smtClean="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3/31/2016 9:20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3/31/2016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Dark gray background.</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3/31/2016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3/31/2016 9:20 PM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40</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3/31/2016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developer type photo.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text</a:t>
            </a:r>
            <a:r>
              <a:rPr lang="en-US" baseline="0" dirty="0" smtClean="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3/31/2016 9:20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3/31/2016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Dark gray background.</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3/31/2016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3/31/2016 9:20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2016 </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4469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3/31/2016 9:20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developer type photo.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3/31/2016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3/31/2016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431190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977451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67622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254255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17480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529360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6639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0 G:120 B:215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smtClean="0">
                    <a:gradFill>
                      <a:gsLst>
                        <a:gs pos="7965">
                          <a:srgbClr val="000000"/>
                        </a:gs>
                        <a:gs pos="28319">
                          <a:srgbClr val="000000"/>
                        </a:gs>
                      </a:gsLst>
                      <a:lin ang="5400000" scaled="0"/>
                    </a:gradFill>
                    <a:ea typeface="Segoe UI" pitchFamily="34" charset="0"/>
                    <a:cs typeface="Segoe UI" pitchFamily="34" charset="0"/>
                  </a:rPr>
                  <a:t>R:</a:t>
                </a:r>
                <a:r>
                  <a:rPr lang="en-US" sz="500" baseline="0" dirty="0" smtClean="0">
                    <a:gradFill>
                      <a:gsLst>
                        <a:gs pos="7965">
                          <a:srgbClr val="000000"/>
                        </a:gs>
                        <a:gs pos="28319">
                          <a:srgbClr val="000000"/>
                        </a:gs>
                      </a:gsLst>
                      <a:lin ang="5400000" scaled="0"/>
                    </a:gradFill>
                    <a:ea typeface="Segoe UI" pitchFamily="34" charset="0"/>
                    <a:cs typeface="Segoe UI" pitchFamily="34" charset="0"/>
                  </a:rPr>
                  <a:t>0 G:188 B:242</a:t>
                </a:r>
                <a:endParaRPr lang="en-US" sz="500" dirty="0" smtClean="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smtClean="0">
                    <a:gradFill>
                      <a:gsLst>
                        <a:gs pos="92035">
                          <a:srgbClr val="505050"/>
                        </a:gs>
                        <a:gs pos="27000">
                          <a:srgbClr val="505050"/>
                        </a:gs>
                      </a:gsLst>
                      <a:lin ang="5400000" scaled="0"/>
                    </a:gradFill>
                    <a:ea typeface="Segoe UI" pitchFamily="34" charset="0"/>
                    <a:cs typeface="Segoe UI" pitchFamily="34" charset="0"/>
                  </a:rPr>
                  <a:t>R:</a:t>
                </a:r>
                <a:r>
                  <a:rPr lang="en-US" sz="500" baseline="0" dirty="0" smtClean="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smtClean="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smtClean="0">
                    <a:gradFill>
                      <a:gsLst>
                        <a:gs pos="0">
                          <a:srgbClr val="FFFFFF"/>
                        </a:gs>
                        <a:gs pos="100000">
                          <a:srgbClr val="FFFFFF"/>
                        </a:gs>
                      </a:gsLst>
                      <a:lin ang="5400000" scaled="0"/>
                    </a:gradFill>
                    <a:ea typeface="Segoe UI" pitchFamily="34" charset="0"/>
                    <a:cs typeface="Segoe UI" pitchFamily="34" charset="0"/>
                  </a:rPr>
                  <a:t>R:</a:t>
                </a:r>
                <a:r>
                  <a:rPr lang="en-US" sz="500" baseline="0" dirty="0" smtClean="0">
                    <a:gradFill>
                      <a:gsLst>
                        <a:gs pos="0">
                          <a:srgbClr val="FFFFFF"/>
                        </a:gs>
                        <a:gs pos="100000">
                          <a:srgbClr val="FFFFFF"/>
                        </a:gs>
                      </a:gsLst>
                      <a:lin ang="5400000" scaled="0"/>
                    </a:gradFill>
                    <a:ea typeface="Segoe UI" pitchFamily="34" charset="0"/>
                    <a:cs typeface="Segoe UI" pitchFamily="34" charset="0"/>
                  </a:rPr>
                  <a:t>0 G:32 B:80</a:t>
                </a:r>
                <a:endParaRPr lang="en-US" sz="5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80 G:80 B:80</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115 G:115 B:115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smtClean="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16 G:124 B:16</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Secondary colors (use only when</a:t>
              </a:r>
              <a:r>
                <a:rPr lang="en-US" sz="1000" baseline="0" dirty="0" smtClean="0">
                  <a:gradFill>
                    <a:gsLst>
                      <a:gs pos="2917">
                        <a:schemeClr val="tx1"/>
                      </a:gs>
                      <a:gs pos="30000">
                        <a:schemeClr val="tx1"/>
                      </a:gs>
                    </a:gsLst>
                    <a:lin ang="5400000" scaled="0"/>
                  </a:gradFill>
                </a:rPr>
                <a:t> necessary)</a:t>
              </a:r>
              <a:endParaRPr lang="en-US" sz="1000" dirty="0" smtClean="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smtClean="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microsoft.sharepoint.com/teams/BrandCentral/Pages/Presentations.aspx"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hyperlink" Target="http://microsoftvirtualacademy.com/" TargetMode="External"/><Relationship Id="rId2" Type="http://schemas.openxmlformats.org/officeDocument/2006/relationships/hyperlink" Target="https://channel9.msdn.com/Events/Build/2016"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1.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55.xml.rels><?xml version="1.0" encoding="UTF-8" standalone="yes"?>
<Relationships xmlns="http://schemas.openxmlformats.org/package/2006/relationships"><Relationship Id="rId3" Type="http://schemas.openxmlformats.org/officeDocument/2006/relationships/hyperlink" Target="http://microsoftvirtualacademy.com/" TargetMode="External"/><Relationship Id="rId2" Type="http://schemas.openxmlformats.org/officeDocument/2006/relationships/hyperlink" Target="https://channel9.msdn.com/Events/Build/2016" TargetMode="Externa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1.xml"/><Relationship Id="rId5" Type="http://schemas.openxmlformats.org/officeDocument/2006/relationships/image" Target="../media/image9.pn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hyperlink" Target="https://portal.azure.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smtClean="0"/>
              <a:t>Create Tables &amp; Stored Procedure</a:t>
            </a:r>
          </a:p>
          <a:p>
            <a:pPr marL="0" indent="0">
              <a:buNone/>
            </a:pP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SQL Data Warehouse</a:t>
            </a:r>
            <a:endParaRPr lang="en-US" dirty="0"/>
          </a:p>
        </p:txBody>
      </p:sp>
      <p:pic>
        <p:nvPicPr>
          <p:cNvPr id="4" name="Picture 3"/>
          <p:cNvPicPr>
            <a:picLocks noChangeAspect="1"/>
          </p:cNvPicPr>
          <p:nvPr/>
        </p:nvPicPr>
        <p:blipFill>
          <a:blip r:embed="rId2"/>
          <a:stretch>
            <a:fillRect/>
          </a:stretch>
        </p:blipFill>
        <p:spPr>
          <a:xfrm>
            <a:off x="1722437" y="1874131"/>
            <a:ext cx="8839200" cy="4966407"/>
          </a:xfrm>
          <a:prstGeom prst="rect">
            <a:avLst/>
          </a:prstGeom>
        </p:spPr>
      </p:pic>
    </p:spTree>
    <p:extLst>
      <p:ext uri="{BB962C8B-B14F-4D97-AF65-F5344CB8AC3E}">
        <p14:creationId xmlns:p14="http://schemas.microsoft.com/office/powerpoint/2010/main" val="358403361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05411"/>
          </a:xfrm>
        </p:spPr>
        <p:txBody>
          <a:bodyPr/>
          <a:lstStyle/>
          <a:p>
            <a:r>
              <a:rPr lang="en-US" dirty="0" smtClean="0"/>
              <a:t>Create Linked Services</a:t>
            </a:r>
            <a:endParaRPr lang="en-US" dirty="0"/>
          </a:p>
          <a:p>
            <a:pPr lvl="1"/>
            <a:r>
              <a:rPr lang="en-US" dirty="0" smtClean="0"/>
              <a:t>Azure Storage Linked Service</a:t>
            </a:r>
          </a:p>
          <a:p>
            <a:pPr lvl="1"/>
            <a:r>
              <a:rPr lang="en-US" dirty="0" smtClean="0"/>
              <a:t>HDInsight Linked Service</a:t>
            </a:r>
            <a:endParaRPr lang="en-US" dirty="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Azure Data Factory</a:t>
            </a:r>
            <a:endParaRPr lang="en-US" dirty="0"/>
          </a:p>
        </p:txBody>
      </p:sp>
    </p:spTree>
    <p:extLst>
      <p:ext uri="{BB962C8B-B14F-4D97-AF65-F5344CB8AC3E}">
        <p14:creationId xmlns:p14="http://schemas.microsoft.com/office/powerpoint/2010/main" val="11671259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243965"/>
          </a:xfrm>
        </p:spPr>
        <p:txBody>
          <a:bodyPr/>
          <a:lstStyle/>
          <a:p>
            <a:r>
              <a:rPr lang="en-US" dirty="0" smtClean="0"/>
              <a:t>Create Datasets</a:t>
            </a:r>
            <a:endParaRPr lang="en-US" dirty="0"/>
          </a:p>
          <a:p>
            <a:pPr lvl="1"/>
            <a:r>
              <a:rPr lang="en-US" dirty="0" smtClean="0"/>
              <a:t>Azure Storage Raw Dataset</a:t>
            </a:r>
          </a:p>
          <a:p>
            <a:pPr lvl="1"/>
            <a:r>
              <a:rPr lang="en-US" dirty="0" smtClean="0"/>
              <a:t>Azure Storage Dummy Dataset</a:t>
            </a:r>
          </a:p>
          <a:p>
            <a:pPr lvl="2"/>
            <a:endParaRPr lang="en-US" dirty="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Azure Data Factory</a:t>
            </a:r>
            <a:endParaRPr lang="en-US" dirty="0"/>
          </a:p>
        </p:txBody>
      </p:sp>
    </p:spTree>
    <p:extLst>
      <p:ext uri="{BB962C8B-B14F-4D97-AF65-F5344CB8AC3E}">
        <p14:creationId xmlns:p14="http://schemas.microsoft.com/office/powerpoint/2010/main" val="17530941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05411"/>
          </a:xfrm>
        </p:spPr>
        <p:txBody>
          <a:bodyPr/>
          <a:lstStyle/>
          <a:p>
            <a:r>
              <a:rPr lang="en-US" dirty="0" smtClean="0"/>
              <a:t>Create Pipeline</a:t>
            </a:r>
            <a:endParaRPr lang="en-US" dirty="0"/>
          </a:p>
          <a:p>
            <a:pPr lvl="1"/>
            <a:r>
              <a:rPr lang="en-US" dirty="0" smtClean="0"/>
              <a:t>Adding Partitions for Hive</a:t>
            </a:r>
          </a:p>
          <a:p>
            <a:pPr lvl="2"/>
            <a:endParaRPr lang="en-US" dirty="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Azure Data Factory</a:t>
            </a:r>
            <a:endParaRPr lang="en-US" dirty="0"/>
          </a:p>
        </p:txBody>
      </p:sp>
    </p:spTree>
    <p:extLst>
      <p:ext uri="{BB962C8B-B14F-4D97-AF65-F5344CB8AC3E}">
        <p14:creationId xmlns:p14="http://schemas.microsoft.com/office/powerpoint/2010/main" val="25031117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909310"/>
          </a:xfrm>
        </p:spPr>
        <p:txBody>
          <a:bodyPr/>
          <a:lstStyle/>
          <a:p>
            <a:r>
              <a:rPr lang="en-US" dirty="0" smtClean="0"/>
              <a:t>Enable SSH on your Cluster through the Azure Portal</a:t>
            </a:r>
          </a:p>
          <a:p>
            <a:r>
              <a:rPr lang="en-US" dirty="0" err="1" smtClean="0"/>
              <a:t>Ssh</a:t>
            </a:r>
            <a:r>
              <a:rPr lang="en-US" dirty="0" smtClean="0"/>
              <a:t> into your cluster</a:t>
            </a:r>
          </a:p>
          <a:p>
            <a:r>
              <a:rPr lang="en-US" dirty="0" smtClean="0"/>
              <a:t>Putty is located under </a:t>
            </a:r>
            <a:r>
              <a:rPr lang="en-US" b="1" dirty="0" smtClean="0"/>
              <a:t>C:\CodeLabs-Data\putty.exe</a:t>
            </a:r>
          </a:p>
          <a:p>
            <a:r>
              <a:rPr lang="en-US" dirty="0" smtClean="0"/>
              <a:t>Enter the following Link in Putty: </a:t>
            </a:r>
          </a:p>
          <a:p>
            <a:pPr marL="0" indent="0">
              <a:buNone/>
            </a:pPr>
            <a:r>
              <a:rPr lang="en-US" dirty="0"/>
              <a:t>		</a:t>
            </a:r>
            <a:r>
              <a:rPr lang="en-US" b="1" dirty="0" smtClean="0"/>
              <a:t>{Cluster Name}-ssh.azurehdinsight.net</a:t>
            </a:r>
            <a:endParaRPr lang="en-US" dirty="0" smtClean="0"/>
          </a:p>
          <a:p>
            <a:r>
              <a:rPr lang="en-US" dirty="0" smtClean="0"/>
              <a:t>Open the script ‘</a:t>
            </a:r>
            <a:r>
              <a:rPr lang="en-US" b="1" dirty="0" err="1" smtClean="0"/>
              <a:t>createtables.hql</a:t>
            </a:r>
            <a:r>
              <a:rPr lang="en-US" dirty="0" smtClean="0"/>
              <a:t>’ located in the ‘</a:t>
            </a:r>
            <a:r>
              <a:rPr lang="en-US" b="1" dirty="0" smtClean="0"/>
              <a:t>Scripts</a:t>
            </a:r>
            <a:r>
              <a:rPr lang="en-US" dirty="0" smtClean="0"/>
              <a:t>’ folder</a:t>
            </a:r>
          </a:p>
          <a:p>
            <a:r>
              <a:rPr lang="en-US" dirty="0" smtClean="0"/>
              <a:t>Replace the Hive variables with your storage account name and execute!</a:t>
            </a:r>
            <a:endParaRPr lang="en-US" dirty="0"/>
          </a:p>
        </p:txBody>
      </p:sp>
      <p:sp>
        <p:nvSpPr>
          <p:cNvPr id="3" name="Title 2"/>
          <p:cNvSpPr>
            <a:spLocks noGrp="1"/>
          </p:cNvSpPr>
          <p:nvPr>
            <p:ph type="title"/>
          </p:nvPr>
        </p:nvSpPr>
        <p:spPr/>
        <p:txBody>
          <a:bodyPr/>
          <a:lstStyle/>
          <a:p>
            <a:r>
              <a:rPr lang="en-US" dirty="0" smtClean="0"/>
              <a:t>HDInsight</a:t>
            </a:r>
            <a:endParaRPr lang="en-US" dirty="0"/>
          </a:p>
        </p:txBody>
      </p:sp>
    </p:spTree>
    <p:extLst>
      <p:ext uri="{BB962C8B-B14F-4D97-AF65-F5344CB8AC3E}">
        <p14:creationId xmlns:p14="http://schemas.microsoft.com/office/powerpoint/2010/main" val="2422842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01095"/>
          </a:xfrm>
        </p:spPr>
        <p:txBody>
          <a:bodyPr/>
          <a:lstStyle/>
          <a:p>
            <a:r>
              <a:rPr lang="en-US" dirty="0" smtClean="0"/>
              <a:t>Open Command Prompt (Start -&gt; Type “</a:t>
            </a:r>
            <a:r>
              <a:rPr lang="en-US" dirty="0" err="1" smtClean="0"/>
              <a:t>cmd</a:t>
            </a:r>
            <a:r>
              <a:rPr lang="en-US" dirty="0" smtClean="0"/>
              <a:t>”)</a:t>
            </a:r>
          </a:p>
          <a:p>
            <a:r>
              <a:rPr lang="en-US" dirty="0" smtClean="0"/>
              <a:t>Go to: </a:t>
            </a:r>
            <a:r>
              <a:rPr lang="en-US" b="1" dirty="0" smtClean="0"/>
              <a:t>C:\CodeLabs-Data\Tools\ADFSetup</a:t>
            </a:r>
            <a:endParaRPr lang="en-US" b="1" dirty="0" smtClean="0"/>
          </a:p>
          <a:p>
            <a:r>
              <a:rPr lang="en-US" dirty="0" smtClean="0"/>
              <a:t>Type the following:</a:t>
            </a:r>
          </a:p>
          <a:p>
            <a:pPr marL="0" indent="0">
              <a:buNone/>
            </a:pPr>
            <a:r>
              <a:rPr lang="en-US" dirty="0" smtClean="0"/>
              <a:t>	</a:t>
            </a:r>
            <a:r>
              <a:rPr lang="en-US" b="1" dirty="0" smtClean="0"/>
              <a:t>ADFSetup.exe &lt;</a:t>
            </a:r>
            <a:r>
              <a:rPr lang="en-US" b="1" dirty="0" err="1" smtClean="0"/>
              <a:t>SubscriptionID</a:t>
            </a:r>
            <a:r>
              <a:rPr lang="en-US" b="1" dirty="0" smtClean="0"/>
              <a:t>&gt; &lt;Resource Group Name&gt; &lt;</a:t>
            </a:r>
            <a:r>
              <a:rPr lang="en-US" b="1" dirty="0" err="1" smtClean="0"/>
              <a:t>DataFactoryName</a:t>
            </a:r>
            <a:r>
              <a:rPr lang="en-US" b="1" dirty="0" smtClean="0"/>
              <a:t>&gt; &lt;part1/part2/all&gt;</a:t>
            </a:r>
            <a:endParaRPr lang="en-US" b="1" dirty="0" smtClean="0"/>
          </a:p>
          <a:p>
            <a:r>
              <a:rPr lang="en-US" dirty="0" smtClean="0"/>
              <a:t>Follow the Prompts…</a:t>
            </a:r>
            <a:endParaRPr lang="en-US" dirty="0"/>
          </a:p>
        </p:txBody>
      </p:sp>
      <p:sp>
        <p:nvSpPr>
          <p:cNvPr id="3" name="Title 2"/>
          <p:cNvSpPr>
            <a:spLocks noGrp="1"/>
          </p:cNvSpPr>
          <p:nvPr>
            <p:ph type="title"/>
          </p:nvPr>
        </p:nvSpPr>
        <p:spPr/>
        <p:txBody>
          <a:bodyPr/>
          <a:lstStyle/>
          <a:p>
            <a:r>
              <a:rPr lang="en-US" dirty="0" smtClean="0"/>
              <a:t>Data Factory Automation</a:t>
            </a:r>
            <a:endParaRPr lang="en-US" dirty="0"/>
          </a:p>
        </p:txBody>
      </p:sp>
    </p:spTree>
    <p:extLst>
      <p:ext uri="{BB962C8B-B14F-4D97-AF65-F5344CB8AC3E}">
        <p14:creationId xmlns:p14="http://schemas.microsoft.com/office/powerpoint/2010/main" val="9479009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0" y="295274"/>
            <a:ext cx="4114818" cy="917575"/>
          </a:xfrm>
        </p:spPr>
        <p:txBody>
          <a:bodyPr/>
          <a:lstStyle/>
          <a:p>
            <a:r>
              <a:rPr lang="en-US" dirty="0" smtClean="0"/>
              <a:t>Architecture Across The Data Modules</a:t>
            </a:r>
            <a:endParaRPr lang="en-US" dirty="0"/>
          </a:p>
        </p:txBody>
      </p:sp>
      <p:pic>
        <p:nvPicPr>
          <p:cNvPr id="7" name="Picture 6"/>
          <p:cNvPicPr>
            <a:picLocks noChangeAspect="1"/>
          </p:cNvPicPr>
          <p:nvPr/>
        </p:nvPicPr>
        <p:blipFill>
          <a:blip r:embed="rId2"/>
          <a:stretch>
            <a:fillRect/>
          </a:stretch>
        </p:blipFill>
        <p:spPr>
          <a:xfrm>
            <a:off x="4115140" y="325061"/>
            <a:ext cx="7688401" cy="6594167"/>
          </a:xfrm>
          <a:prstGeom prst="rect">
            <a:avLst/>
          </a:prstGeom>
        </p:spPr>
      </p:pic>
    </p:spTree>
    <p:extLst>
      <p:ext uri="{BB962C8B-B14F-4D97-AF65-F5344CB8AC3E}">
        <p14:creationId xmlns:p14="http://schemas.microsoft.com/office/powerpoint/2010/main" val="77065376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4"/>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4"/>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4"/>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4"/>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4"/>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3237" y="2735262"/>
            <a:ext cx="3856038" cy="3856038"/>
          </a:xfrm>
          <a:prstGeom prst="rect">
            <a:avLst/>
          </a:prstGeom>
        </p:spPr>
      </p:pic>
    </p:spTree>
    <p:extLst>
      <p:ext uri="{BB962C8B-B14F-4D97-AF65-F5344CB8AC3E}">
        <p14:creationId xmlns:p14="http://schemas.microsoft.com/office/powerpoint/2010/main" val="3152949751"/>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smtClean="0"/>
              <a:t>Slide palette info</a:t>
            </a:r>
            <a:endParaRPr lang="en-US" dirty="0"/>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smtClean="0">
                <a:gradFill>
                  <a:gsLst>
                    <a:gs pos="0">
                      <a:schemeClr val="bg1"/>
                    </a:gs>
                    <a:gs pos="100000">
                      <a:schemeClr val="bg1"/>
                    </a:gs>
                  </a:gsLst>
                  <a:lin ang="5400000" scaled="0"/>
                </a:gradFill>
              </a:rPr>
              <a:t>Dark 2</a:t>
            </a:r>
            <a:endParaRPr lang="en-US" sz="1400" dirty="0">
              <a:gradFill>
                <a:gsLst>
                  <a:gs pos="0">
                    <a:schemeClr val="bg1"/>
                  </a:gs>
                  <a:gs pos="100000">
                    <a:schemeClr val="bg1"/>
                  </a:gs>
                </a:gsLst>
                <a:lin ang="5400000" scaled="0"/>
              </a:gradFill>
            </a:endParaRP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smtClean="0">
                <a:gradFill>
                  <a:gsLst>
                    <a:gs pos="2917">
                      <a:schemeClr val="tx1"/>
                    </a:gs>
                    <a:gs pos="30000">
                      <a:schemeClr val="tx1"/>
                    </a:gs>
                  </a:gsLst>
                  <a:lin ang="5400000" scaled="0"/>
                </a:gradFill>
              </a:rPr>
              <a:t>Select the 4</a:t>
            </a:r>
            <a:r>
              <a:rPr lang="en-US" baseline="30000" dirty="0" smtClean="0">
                <a:gradFill>
                  <a:gsLst>
                    <a:gs pos="2917">
                      <a:schemeClr val="tx1"/>
                    </a:gs>
                    <a:gs pos="30000">
                      <a:schemeClr val="tx1"/>
                    </a:gs>
                  </a:gsLst>
                  <a:lin ang="5400000" scaled="0"/>
                </a:gradFill>
              </a:rPr>
              <a:t>th</a:t>
            </a:r>
            <a:r>
              <a:rPr lang="en-US" dirty="0" smtClean="0">
                <a:gradFill>
                  <a:gsLst>
                    <a:gs pos="2917">
                      <a:schemeClr val="tx1"/>
                    </a:gs>
                    <a:gs pos="30000">
                      <a:schemeClr val="tx1"/>
                    </a:gs>
                  </a:gsLst>
                  <a:lin ang="5400000" scaled="0"/>
                </a:gradFill>
              </a:rPr>
              <a:t> color from the left for subheads and 1</a:t>
            </a:r>
            <a:r>
              <a:rPr lang="en-US" baseline="30000" dirty="0" smtClean="0">
                <a:gradFill>
                  <a:gsLst>
                    <a:gs pos="2917">
                      <a:schemeClr val="tx1"/>
                    </a:gs>
                    <a:gs pos="30000">
                      <a:schemeClr val="tx1"/>
                    </a:gs>
                  </a:gsLst>
                  <a:lin ang="5400000" scaled="0"/>
                </a:gradFill>
              </a:rPr>
              <a:t>st</a:t>
            </a:r>
            <a:r>
              <a:rPr lang="en-US" dirty="0" smtClean="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a:t>
            </a:r>
            <a:r>
              <a:rPr lang="en-US" sz="2400" dirty="0" smtClean="0">
                <a:gradFill>
                  <a:gsLst>
                    <a:gs pos="14159">
                      <a:schemeClr val="tx1"/>
                    </a:gs>
                    <a:gs pos="54000">
                      <a:schemeClr val="tx1"/>
                    </a:gs>
                  </a:gsLst>
                  <a:lin ang="5400000" scaled="0"/>
                </a:gradFill>
                <a:latin typeface="+mn-lt"/>
                <a:ea typeface="+mj-ea"/>
                <a:cs typeface="+mj-cs"/>
              </a:rPr>
              <a:t>content:</a:t>
            </a:r>
            <a:br>
              <a:rPr lang="en-US" sz="2400" dirty="0" smtClean="0">
                <a:gradFill>
                  <a:gsLst>
                    <a:gs pos="14159">
                      <a:schemeClr val="tx1"/>
                    </a:gs>
                    <a:gs pos="54000">
                      <a:schemeClr val="tx1"/>
                    </a:gs>
                  </a:gsLst>
                  <a:lin ang="5400000" scaled="0"/>
                </a:gradFill>
                <a:latin typeface="+mn-lt"/>
                <a:ea typeface="+mj-ea"/>
                <a:cs typeface="+mj-cs"/>
              </a:rPr>
            </a:br>
            <a:r>
              <a:rPr lang="en-US" sz="2400" dirty="0" smtClean="0">
                <a:gradFill>
                  <a:gsLst>
                    <a:gs pos="14159">
                      <a:schemeClr val="tx1"/>
                    </a:gs>
                    <a:gs pos="54000">
                      <a:schemeClr val="tx1"/>
                    </a:gs>
                  </a:gsLst>
                  <a:lin ang="5400000" scaled="0"/>
                </a:gradFill>
                <a:latin typeface="+mn-lt"/>
                <a:ea typeface="+mj-ea"/>
                <a:cs typeface="+mj-cs"/>
              </a:rPr>
              <a:t>Type </a:t>
            </a:r>
            <a:r>
              <a:rPr lang="en-US" sz="2400" dirty="0">
                <a:gradFill>
                  <a:gsLst>
                    <a:gs pos="14159">
                      <a:schemeClr val="tx1"/>
                    </a:gs>
                    <a:gs pos="54000">
                      <a:schemeClr val="tx1"/>
                    </a:gs>
                  </a:gsLst>
                  <a:lin ang="5400000" scaled="0"/>
                </a:gradFill>
                <a:latin typeface="+mn-lt"/>
                <a:ea typeface="+mj-ea"/>
                <a:cs typeface="+mj-cs"/>
              </a:rPr>
              <a:t>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a:t>
            </a:r>
            <a:r>
              <a:rPr lang="en-US" dirty="0" err="1" smtClean="0"/>
              <a:t>CodeLabs</a:t>
            </a:r>
            <a:r>
              <a:rPr lang="en-US" dirty="0" smtClean="0"/>
              <a:t/>
            </a:r>
            <a:br>
              <a:rPr lang="en-US" dirty="0" smtClean="0"/>
            </a:br>
            <a:r>
              <a:rPr lang="en-US" dirty="0" smtClean="0"/>
              <a:t>Module 2 </a:t>
            </a:r>
            <a:r>
              <a:rPr lang="en-US" dirty="0"/>
              <a:t>– High-Scale Data Processing in Azure</a:t>
            </a:r>
          </a:p>
        </p:txBody>
      </p:sp>
      <p:sp>
        <p:nvSpPr>
          <p:cNvPr id="5" name="Text Placeholder 4"/>
          <p:cNvSpPr>
            <a:spLocks noGrp="1"/>
          </p:cNvSpPr>
          <p:nvPr>
            <p:ph type="body" sz="quarter" idx="12"/>
          </p:nvPr>
        </p:nvSpPr>
        <p:spPr>
          <a:xfrm>
            <a:off x="274702" y="4594530"/>
            <a:ext cx="10058337" cy="1828007"/>
          </a:xfrm>
        </p:spPr>
        <p:txBody>
          <a:bodyPr/>
          <a:lstStyle/>
          <a:p>
            <a:r>
              <a:rPr lang="en-US" dirty="0" smtClean="0"/>
              <a:t>Romit Girdhar</a:t>
            </a:r>
          </a:p>
          <a:p>
            <a:r>
              <a:rPr lang="en-US" dirty="0" smtClean="0"/>
              <a:t>Software Engineer – Developer Experience Group</a:t>
            </a:r>
            <a:endParaRPr lang="en-US" dirty="0"/>
          </a:p>
        </p:txBody>
      </p:sp>
      <p:sp>
        <p:nvSpPr>
          <p:cNvPr id="6" name="Text Placeholder 5"/>
          <p:cNvSpPr>
            <a:spLocks noGrp="1"/>
          </p:cNvSpPr>
          <p:nvPr>
            <p:ph type="body" sz="quarter" idx="13"/>
          </p:nvPr>
        </p:nvSpPr>
        <p:spPr/>
        <p:txBody>
          <a:bodyPr/>
          <a:lstStyle/>
          <a:p>
            <a:r>
              <a:rPr lang="en-US" dirty="0" smtClean="0"/>
              <a:t>L705</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Charts</a:t>
            </a:r>
            <a:endParaRPr lang="en-US" dirty="0"/>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a:t>
            </a:r>
            <a:r>
              <a:rPr lang="en-US" sz="2400" dirty="0" smtClean="0">
                <a:gradFill>
                  <a:gsLst>
                    <a:gs pos="99115">
                      <a:schemeClr val="tx1"/>
                    </a:gs>
                    <a:gs pos="68000">
                      <a:schemeClr val="tx1"/>
                    </a:gs>
                  </a:gsLst>
                  <a:lin ang="5400000" scaled="0"/>
                </a:gradFill>
                <a:latin typeface="+mn-lt"/>
                <a:ea typeface="+mj-ea"/>
                <a:cs typeface="+mj-cs"/>
              </a:rPr>
              <a:t>content:</a:t>
            </a:r>
            <a:br>
              <a:rPr lang="en-US" sz="2400" dirty="0" smtClean="0">
                <a:gradFill>
                  <a:gsLst>
                    <a:gs pos="99115">
                      <a:schemeClr val="tx1"/>
                    </a:gs>
                    <a:gs pos="68000">
                      <a:schemeClr val="tx1"/>
                    </a:gs>
                  </a:gsLst>
                  <a:lin ang="5400000" scaled="0"/>
                </a:gradFill>
                <a:latin typeface="+mn-lt"/>
                <a:ea typeface="+mj-ea"/>
                <a:cs typeface="+mj-cs"/>
              </a:rPr>
            </a:br>
            <a:r>
              <a:rPr lang="en-US" sz="2400" dirty="0" smtClean="0">
                <a:gradFill>
                  <a:gsLst>
                    <a:gs pos="99115">
                      <a:schemeClr val="tx1"/>
                    </a:gs>
                    <a:gs pos="68000">
                      <a:schemeClr val="tx1"/>
                    </a:gs>
                  </a:gsLst>
                  <a:lin ang="5400000" scaled="0"/>
                </a:gradFill>
                <a:latin typeface="+mn-lt"/>
                <a:ea typeface="+mj-ea"/>
                <a:cs typeface="+mj-cs"/>
              </a:rPr>
              <a:t>Type is </a:t>
            </a:r>
            <a:r>
              <a:rPr lang="en-US" sz="2400" dirty="0">
                <a:gradFill>
                  <a:gsLst>
                    <a:gs pos="99115">
                      <a:schemeClr val="tx1"/>
                    </a:gs>
                    <a:gs pos="68000">
                      <a:schemeClr val="tx1"/>
                    </a:gs>
                  </a:gsLst>
                  <a:lin ang="5400000" scaled="0"/>
                </a:gradFill>
                <a:latin typeface="+mn-lt"/>
                <a:ea typeface="+mj-ea"/>
                <a:cs typeface="+mj-cs"/>
              </a:rPr>
              <a:t>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Table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smtClean="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smtClean="0"/>
              <a:t>Diagram with text</a:t>
            </a:r>
            <a:endParaRPr lang="en-US" dirty="0"/>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Diagram without text </a:t>
            </a:r>
            <a:endParaRPr lang="en-US" dirty="0"/>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Video</a:t>
            </a:r>
            <a:endParaRPr lang="en-US" dirty="0"/>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2"/>
          </p:nvPr>
        </p:nvSpPr>
        <p:spPr/>
        <p:txBody>
          <a:bodyPr/>
          <a:lstStyle/>
          <a:p>
            <a:r>
              <a:rPr lang="en-US" dirty="0" smtClean="0"/>
              <a:t>Speaker name</a:t>
            </a:r>
            <a:endParaRPr lang="en-US" dirty="0"/>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layout 1</a:t>
            </a:r>
            <a:endParaRPr lang="en-US" dirty="0"/>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smtClean="0"/>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smtClean="0">
                <a:gradFill>
                  <a:gsLst>
                    <a:gs pos="1255">
                      <a:schemeClr val="tx1"/>
                    </a:gs>
                    <a:gs pos="11000">
                      <a:schemeClr val="tx1"/>
                    </a:gs>
                  </a:gsLst>
                  <a:lin ang="5400000" scaled="0"/>
                </a:gradFill>
              </a:rPr>
              <a:t>Looking for more slide resources?</a:t>
            </a:r>
          </a:p>
          <a:p>
            <a:pPr>
              <a:spcAft>
                <a:spcPts val="600"/>
              </a:spcAft>
            </a:pPr>
            <a:r>
              <a:rPr lang="en-US" sz="2200" b="1" dirty="0" smtClean="0">
                <a:gradFill>
                  <a:gsLst>
                    <a:gs pos="1255">
                      <a:schemeClr val="tx1"/>
                    </a:gs>
                    <a:gs pos="11000">
                      <a:schemeClr val="tx1"/>
                    </a:gs>
                  </a:gsLst>
                  <a:lin ang="5400000" scaled="0"/>
                </a:gradFill>
              </a:rPr>
              <a:t>Brand guidelines</a:t>
            </a:r>
            <a:r>
              <a:rPr lang="en-US" sz="2200" b="1" dirty="0">
                <a:gradFill>
                  <a:gsLst>
                    <a:gs pos="1255">
                      <a:schemeClr val="tx1"/>
                    </a:gs>
                    <a:gs pos="11000">
                      <a:schemeClr val="tx1"/>
                    </a:gs>
                  </a:gsLst>
                  <a:lin ang="5400000" scaled="0"/>
                </a:gradFill>
              </a:rPr>
              <a:t> </a:t>
            </a:r>
            <a:r>
              <a:rPr lang="en-US" sz="2200" dirty="0" smtClean="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a:t>
            </a:r>
            <a:r>
              <a:rPr lang="en-US" sz="2200" dirty="0" smtClean="0">
                <a:gradFill>
                  <a:gsLst>
                    <a:gs pos="1255">
                      <a:schemeClr val="tx1"/>
                    </a:gs>
                    <a:gs pos="11000">
                      <a:schemeClr val="tx1"/>
                    </a:gs>
                  </a:gsLst>
                  <a:lin ang="5400000" scaled="0"/>
                </a:gradFill>
              </a:rPr>
              <a:t> few of the slides are shown </a:t>
            </a:r>
            <a:br>
              <a:rPr lang="en-US" sz="2200" dirty="0" smtClean="0">
                <a:gradFill>
                  <a:gsLst>
                    <a:gs pos="1255">
                      <a:schemeClr val="tx1"/>
                    </a:gs>
                    <a:gs pos="11000">
                      <a:schemeClr val="tx1"/>
                    </a:gs>
                  </a:gsLst>
                  <a:lin ang="5400000" scaled="0"/>
                </a:gradFill>
              </a:rPr>
            </a:br>
            <a:r>
              <a:rPr lang="en-US" sz="2200" dirty="0" smtClean="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Section title</a:t>
            </a:r>
            <a:endParaRPr lang="en-US" sz="7200" dirty="0"/>
          </a:p>
        </p:txBody>
      </p:sp>
    </p:spTree>
    <p:extLst>
      <p:ext uri="{BB962C8B-B14F-4D97-AF65-F5344CB8AC3E}">
        <p14:creationId xmlns:p14="http://schemas.microsoft.com/office/powerpoint/2010/main" val="369070997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Section title</a:t>
            </a:r>
            <a:endParaRPr lang="en-US" sz="7200" dirty="0"/>
          </a:p>
        </p:txBody>
      </p:sp>
    </p:spTree>
    <p:extLst>
      <p:ext uri="{BB962C8B-B14F-4D97-AF65-F5344CB8AC3E}">
        <p14:creationId xmlns:p14="http://schemas.microsoft.com/office/powerpoint/2010/main" val="21327738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Key Takeaways</a:t>
            </a:r>
            <a:endParaRPr lang="en-US" dirty="0"/>
          </a:p>
        </p:txBody>
      </p:sp>
      <p:sp>
        <p:nvSpPr>
          <p:cNvPr id="6" name="Text Placeholder 5"/>
          <p:cNvSpPr>
            <a:spLocks noGrp="1"/>
          </p:cNvSpPr>
          <p:nvPr>
            <p:ph type="body" sz="quarter" idx="10"/>
          </p:nvPr>
        </p:nvSpPr>
        <p:spPr>
          <a:xfrm>
            <a:off x="277003" y="1592262"/>
            <a:ext cx="11887200" cy="4339650"/>
          </a:xfrm>
        </p:spPr>
        <p:txBody>
          <a:bodyPr/>
          <a:lstStyle/>
          <a:p>
            <a:r>
              <a:rPr lang="en-US" dirty="0" smtClean="0"/>
              <a:t>Understand how to process Big data in Azure</a:t>
            </a:r>
          </a:p>
          <a:p>
            <a:pPr marL="342900" lvl="1" indent="-342900">
              <a:buFont typeface="Arial" panose="020B0604020202020204" pitchFamily="34" charset="0"/>
              <a:buChar char="•"/>
            </a:pPr>
            <a:r>
              <a:rPr lang="en-US" dirty="0" smtClean="0"/>
              <a:t>Analyze terabytes and petabytes of data to identify patterns, understand your audience better or perform complex computations to improve your business.</a:t>
            </a:r>
            <a:endParaRPr lang="en-US" dirty="0"/>
          </a:p>
          <a:p>
            <a:pPr marL="342900" lvl="1" indent="-342900">
              <a:buFont typeface="Arial" panose="020B0604020202020204" pitchFamily="34" charset="0"/>
              <a:buChar char="•"/>
            </a:pPr>
            <a:endParaRPr lang="en-US" dirty="0" smtClean="0"/>
          </a:p>
          <a:p>
            <a:r>
              <a:rPr lang="en-US" dirty="0" smtClean="0"/>
              <a:t>Learn about the tools available to process your data</a:t>
            </a:r>
          </a:p>
          <a:p>
            <a:pPr marL="342900" lvl="1" indent="-342900">
              <a:buFont typeface="Arial" panose="020B0604020202020204" pitchFamily="34" charset="0"/>
              <a:buChar char="•"/>
            </a:pPr>
            <a:r>
              <a:rPr lang="en-US" dirty="0" smtClean="0"/>
              <a:t>From HDInsight (Apache Hadoop) to Azure SQL Data Warehouse, learn about the different tools available for you to process your data.</a:t>
            </a:r>
          </a:p>
          <a:p>
            <a:pPr marL="342900" lvl="1" indent="-342900">
              <a:buFont typeface="Arial" panose="020B0604020202020204" pitchFamily="34" charset="0"/>
              <a:buChar char="•"/>
            </a:pPr>
            <a:endParaRPr lang="en-US" dirty="0"/>
          </a:p>
          <a:p>
            <a:r>
              <a:rPr lang="en-US" dirty="0" smtClean="0"/>
              <a:t>Orchestrate your Data Processing Workloads</a:t>
            </a:r>
          </a:p>
          <a:p>
            <a:pPr marL="342900" lvl="1" indent="-342900">
              <a:buFont typeface="Arial" panose="020B0604020202020204" pitchFamily="34" charset="0"/>
              <a:buChar char="•"/>
            </a:pPr>
            <a:r>
              <a:rPr lang="en-US" dirty="0" smtClean="0"/>
              <a:t>Using Azure Data Factory</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smtClean="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endParaRPr lang="en-US" sz="3200" spc="-120" dirty="0">
              <a:gradFill>
                <a:gsLst>
                  <a:gs pos="1250">
                    <a:schemeClr val="tx1"/>
                  </a:gs>
                  <a:gs pos="100000">
                    <a:schemeClr val="tx1"/>
                  </a:gs>
                </a:gsLst>
                <a:lin ang="5400000" scaled="0"/>
              </a:gradFill>
            </a:endParaRP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code slide</a:t>
            </a:r>
            <a:endParaRPr lang="en-US" dirty="0"/>
          </a:p>
        </p:txBody>
      </p:sp>
      <p:sp>
        <p:nvSpPr>
          <p:cNvPr id="5" name="Text Placeholder 4"/>
          <p:cNvSpPr>
            <a:spLocks noGrp="1"/>
          </p:cNvSpPr>
          <p:nvPr>
            <p:ph type="body" sz="quarter" idx="10"/>
          </p:nvPr>
        </p:nvSpPr>
        <p:spPr/>
        <p:txBody>
          <a:bodyPr/>
          <a:lstStyle/>
          <a:p>
            <a:r>
              <a:rPr lang="en-US" dirty="0" smtClean="0"/>
              <a:t>This slide layout uses Consolas, a monotype font which is ideal for showing software code. </a:t>
            </a:r>
            <a:endParaRPr lang="en-US" dirty="0"/>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Some speakers at Microsoft like to use this slide for hidden “notes slides”. </a:t>
            </a:r>
          </a:p>
          <a:p>
            <a:r>
              <a:rPr lang="en-US" dirty="0" smtClean="0"/>
              <a:t>Delete it if you don’t want to use it.</a:t>
            </a:r>
            <a:endParaRPr lang="en-US" dirty="0"/>
          </a:p>
        </p:txBody>
      </p:sp>
      <p:sp>
        <p:nvSpPr>
          <p:cNvPr id="7" name="Text Placeholder 6"/>
          <p:cNvSpPr>
            <a:spLocks noGrp="1"/>
          </p:cNvSpPr>
          <p:nvPr>
            <p:ph type="body" sz="quarter" idx="11"/>
          </p:nvPr>
        </p:nvSpPr>
        <p:spPr/>
        <p:txBody>
          <a:bodyPr/>
          <a:lstStyle/>
          <a:p>
            <a:r>
              <a:rPr lang="en-US" dirty="0" smtClean="0"/>
              <a:t>NEXT: &lt;next slide title&gt;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smtClean="0"/>
              <a:t>Call to Action</a:t>
            </a:r>
            <a:endParaRPr lang="en-US" dirty="0"/>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smtClean="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smtClean="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Presentation title </a:t>
            </a:r>
            <a:br>
              <a:rPr lang="en-US" smtClean="0"/>
            </a:br>
            <a:r>
              <a:rPr lang="en-US" smtClean="0"/>
              <a:t>goes here</a:t>
            </a:r>
            <a:endParaRPr lang="en-US" dirty="0"/>
          </a:p>
        </p:txBody>
      </p:sp>
      <p:sp>
        <p:nvSpPr>
          <p:cNvPr id="5" name="Text Placeholder 4"/>
          <p:cNvSpPr>
            <a:spLocks noGrp="1"/>
          </p:cNvSpPr>
          <p:nvPr>
            <p:ph type="body" sz="quarter" idx="12"/>
          </p:nvPr>
        </p:nvSpPr>
        <p:spPr/>
        <p:txBody>
          <a:bodyPr/>
          <a:lstStyle/>
          <a:p>
            <a:r>
              <a:rPr lang="en-US" smtClean="0"/>
              <a:t>Speaker name</a:t>
            </a:r>
          </a:p>
          <a:p>
            <a:r>
              <a:rPr lang="en-US" smtClean="0"/>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mtClean="0"/>
              <a:t>Preferred text layout (no bullets)</a:t>
            </a:r>
            <a:endParaRPr lang="en-US" dirty="0"/>
          </a:p>
        </p:txBody>
      </p:sp>
      <p:sp>
        <p:nvSpPr>
          <p:cNvPr id="6" name="Text Placeholder 5"/>
          <p:cNvSpPr>
            <a:spLocks noGrp="1"/>
          </p:cNvSpPr>
          <p:nvPr>
            <p:ph type="body" sz="quarter" idx="10"/>
          </p:nvPr>
        </p:nvSpPr>
        <p:spPr/>
        <p:txBody>
          <a:bodyPr/>
          <a:lstStyle/>
          <a:p>
            <a:r>
              <a:rPr lang="en-US" smtClean="0"/>
              <a:t>Main topic 1: size 40pt</a:t>
            </a:r>
          </a:p>
          <a:p>
            <a:pPr lvl="1"/>
            <a:r>
              <a:rPr lang="en-US" smtClean="0"/>
              <a:t>Size 20pt for the subtopics</a:t>
            </a:r>
          </a:p>
          <a:p>
            <a:pPr lvl="1"/>
            <a:r>
              <a:rPr lang="en-US" smtClean="0"/>
              <a:t>Size 20pt for the subtopics</a:t>
            </a:r>
          </a:p>
          <a:p>
            <a:r>
              <a:rPr lang="en-US" smtClean="0"/>
              <a:t>Main topic 2: size 40pt</a:t>
            </a:r>
          </a:p>
          <a:p>
            <a:pPr lvl="1"/>
            <a:r>
              <a:rPr lang="en-US" smtClean="0"/>
              <a:t>Size 20pt for the subtopics</a:t>
            </a:r>
          </a:p>
          <a:p>
            <a:pPr lvl="1"/>
            <a:r>
              <a:rPr lang="en-US" smtClean="0"/>
              <a:t>Size 20pt for the subtopics</a:t>
            </a:r>
          </a:p>
          <a:p>
            <a:r>
              <a:rPr lang="en-US" smtClean="0"/>
              <a:t>Main topic 3: size 40pt</a:t>
            </a:r>
          </a:p>
          <a:p>
            <a:pPr lvl="1"/>
            <a:r>
              <a:rPr lang="en-US" smtClean="0"/>
              <a:t>Size 20pt for the subtopics</a:t>
            </a:r>
          </a:p>
          <a:p>
            <a:pPr lvl="1"/>
            <a:r>
              <a:rPr lang="en-US" smtClean="0"/>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Solution Overview</a:t>
            </a:r>
            <a:endParaRPr lang="en-US" dirty="0"/>
          </a:p>
        </p:txBody>
      </p:sp>
      <p:sp>
        <p:nvSpPr>
          <p:cNvPr id="10" name="Text Placeholder 2"/>
          <p:cNvSpPr txBox="1">
            <a:spLocks/>
          </p:cNvSpPr>
          <p:nvPr/>
        </p:nvSpPr>
        <p:spPr>
          <a:xfrm>
            <a:off x="283148" y="1668463"/>
            <a:ext cx="364909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gradFill>
                  <a:gsLst>
                    <a:gs pos="14159">
                      <a:schemeClr val="tx1"/>
                    </a:gs>
                    <a:gs pos="54000">
                      <a:schemeClr val="tx1"/>
                    </a:gs>
                  </a:gsLst>
                  <a:lin ang="5400000" scaled="0"/>
                </a:gradFill>
                <a:latin typeface="+mn-lt"/>
                <a:ea typeface="+mj-ea"/>
                <a:cs typeface="+mj-cs"/>
              </a:rPr>
              <a:t>Data stored in a cheap No-SQL storage gets picked up by your compute engine.</a:t>
            </a:r>
          </a:p>
          <a:p>
            <a:r>
              <a:rPr lang="en-US" sz="2400" dirty="0" smtClean="0">
                <a:gradFill>
                  <a:gsLst>
                    <a:gs pos="14159">
                      <a:schemeClr val="tx1"/>
                    </a:gs>
                    <a:gs pos="54000">
                      <a:schemeClr val="tx1"/>
                    </a:gs>
                  </a:gsLst>
                  <a:lin ang="5400000" scaled="0"/>
                </a:gradFill>
                <a:latin typeface="+mn-lt"/>
                <a:ea typeface="+mj-ea"/>
                <a:cs typeface="+mj-cs"/>
              </a:rPr>
              <a:t>The aggregated data gets moved to a “staging” data store</a:t>
            </a:r>
          </a:p>
          <a:p>
            <a:r>
              <a:rPr lang="en-US" sz="2400" dirty="0">
                <a:gradFill>
                  <a:gsLst>
                    <a:gs pos="14159">
                      <a:schemeClr val="tx1"/>
                    </a:gs>
                    <a:gs pos="54000">
                      <a:schemeClr val="tx1"/>
                    </a:gs>
                  </a:gsLst>
                  <a:lin ang="5400000" scaled="0"/>
                </a:gradFill>
                <a:latin typeface="+mn-lt"/>
                <a:ea typeface="+mj-ea"/>
                <a:cs typeface="+mj-cs"/>
              </a:rPr>
              <a:t>PowerBI (or any other visualization tool) is used for visualization of </a:t>
            </a:r>
            <a:r>
              <a:rPr lang="en-US" sz="2400" dirty="0" smtClean="0">
                <a:gradFill>
                  <a:gsLst>
                    <a:gs pos="14159">
                      <a:schemeClr val="tx1"/>
                    </a:gs>
                    <a:gs pos="54000">
                      <a:schemeClr val="tx1"/>
                    </a:gs>
                  </a:gsLst>
                  <a:lin ang="5400000" scaled="0"/>
                </a:gradFill>
                <a:latin typeface="+mn-lt"/>
                <a:ea typeface="+mj-ea"/>
                <a:cs typeface="+mj-cs"/>
              </a:rPr>
              <a:t>data stored in the “staging” store.</a:t>
            </a:r>
          </a:p>
        </p:txBody>
      </p:sp>
      <p:pic>
        <p:nvPicPr>
          <p:cNvPr id="3" name="Picture 2"/>
          <p:cNvPicPr>
            <a:picLocks noChangeAspect="1"/>
          </p:cNvPicPr>
          <p:nvPr/>
        </p:nvPicPr>
        <p:blipFill>
          <a:blip r:embed="rId3"/>
          <a:stretch>
            <a:fillRect/>
          </a:stretch>
        </p:blipFill>
        <p:spPr>
          <a:xfrm>
            <a:off x="4511675" y="68262"/>
            <a:ext cx="7467600" cy="7000765"/>
          </a:xfrm>
          <a:prstGeom prst="rect">
            <a:avLst/>
          </a:prstGeom>
        </p:spPr>
      </p:pic>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smtClean="0"/>
              <a:t>Example of a bulleted slide with a subhead</a:t>
            </a:r>
          </a:p>
          <a:p>
            <a:pPr lvl="1"/>
            <a:r>
              <a:rPr lang="en-US" dirty="0" smtClean="0"/>
              <a:t>Set the slide title to “Sentence case”</a:t>
            </a:r>
          </a:p>
          <a:p>
            <a:pPr lvl="1"/>
            <a:r>
              <a:rPr lang="en-US" dirty="0" smtClean="0"/>
              <a:t>Set subheads to “Sentence case”</a:t>
            </a:r>
          </a:p>
          <a:p>
            <a:pPr lvl="0"/>
            <a:r>
              <a:rPr lang="en-US" dirty="0" smtClean="0"/>
              <a:t>Hyperlink style</a:t>
            </a:r>
          </a:p>
          <a:p>
            <a:pPr lvl="1"/>
            <a:r>
              <a:rPr lang="en-US" dirty="0" smtClean="0">
                <a:hlinkClick r:id="rId3"/>
              </a:rPr>
              <a:t>www.microsoft.com</a:t>
            </a:r>
            <a:r>
              <a:rPr lang="en-US" dirty="0" smtClean="0"/>
              <a:t> </a:t>
            </a:r>
          </a:p>
        </p:txBody>
      </p:sp>
      <p:sp>
        <p:nvSpPr>
          <p:cNvPr id="2" name="Title 1"/>
          <p:cNvSpPr>
            <a:spLocks noGrp="1"/>
          </p:cNvSpPr>
          <p:nvPr>
            <p:ph type="title"/>
          </p:nvPr>
        </p:nvSpPr>
        <p:spPr/>
        <p:txBody>
          <a:bodyPr/>
          <a:lstStyle/>
          <a:p>
            <a:r>
              <a:rPr lang="en-US" dirty="0" smtClean="0"/>
              <a:t>Bullet points layout with subtitle</a:t>
            </a:r>
            <a:br>
              <a:rPr lang="en-US" dirty="0" smtClean="0"/>
            </a:br>
            <a:r>
              <a:rPr lang="en-US" sz="4000" dirty="0" smtClean="0">
                <a:gradFill>
                  <a:gsLst>
                    <a:gs pos="10101">
                      <a:schemeClr val="tx1"/>
                    </a:gs>
                    <a:gs pos="54000">
                      <a:schemeClr val="tx1"/>
                    </a:gs>
                  </a:gsLst>
                  <a:lin ang="5400000" scaled="0"/>
                </a:gradFill>
              </a:rPr>
              <a:t>Subtitle</a:t>
            </a:r>
            <a:endParaRPr lang="en-US" sz="4000" dirty="0">
              <a:gradFill>
                <a:gsLst>
                  <a:gs pos="10101">
                    <a:schemeClr val="tx1"/>
                  </a:gs>
                  <a:gs pos="54000">
                    <a:schemeClr val="tx1"/>
                  </a:gs>
                </a:gsLst>
                <a:lin ang="5400000" scaled="0"/>
              </a:gradFill>
            </a:endParaRP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a:t>
            </a:r>
            <a:r>
              <a:rPr lang="en-US" dirty="0" smtClean="0"/>
              <a:t>palette info</a:t>
            </a:r>
            <a:endParaRPr lang="en-US" dirty="0"/>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a:t>
            </a:r>
            <a:r>
              <a:rPr lang="en-US" sz="2400" dirty="0" smtClean="0">
                <a:gradFill>
                  <a:gsLst>
                    <a:gs pos="14159">
                      <a:schemeClr val="tx1"/>
                    </a:gs>
                    <a:gs pos="54000">
                      <a:schemeClr val="tx1"/>
                    </a:gs>
                  </a:gsLst>
                  <a:lin ang="5400000" scaled="0"/>
                </a:gradFill>
                <a:latin typeface="+mn-lt"/>
                <a:ea typeface="+mj-ea"/>
                <a:cs typeface="+mj-cs"/>
              </a:rPr>
              <a:t>content:</a:t>
            </a:r>
            <a:br>
              <a:rPr lang="en-US" sz="2400" dirty="0" smtClean="0">
                <a:gradFill>
                  <a:gsLst>
                    <a:gs pos="14159">
                      <a:schemeClr val="tx1"/>
                    </a:gs>
                    <a:gs pos="54000">
                      <a:schemeClr val="tx1"/>
                    </a:gs>
                  </a:gsLst>
                  <a:lin ang="5400000" scaled="0"/>
                </a:gradFill>
                <a:latin typeface="+mn-lt"/>
                <a:ea typeface="+mj-ea"/>
                <a:cs typeface="+mj-cs"/>
              </a:rPr>
            </a:br>
            <a:r>
              <a:rPr lang="en-US" sz="2400" dirty="0" smtClean="0">
                <a:gradFill>
                  <a:gsLst>
                    <a:gs pos="14159">
                      <a:schemeClr val="tx1"/>
                    </a:gs>
                    <a:gs pos="54000">
                      <a:schemeClr val="tx1"/>
                    </a:gs>
                  </a:gsLst>
                  <a:lin ang="5400000" scaled="0"/>
                </a:gradFill>
                <a:latin typeface="+mn-lt"/>
                <a:ea typeface="+mj-ea"/>
                <a:cs typeface="+mj-cs"/>
              </a:rPr>
              <a:t>Type </a:t>
            </a:r>
            <a:r>
              <a:rPr lang="en-US" sz="2400" dirty="0">
                <a:gradFill>
                  <a:gsLst>
                    <a:gs pos="14159">
                      <a:schemeClr val="tx1"/>
                    </a:gs>
                    <a:gs pos="54000">
                      <a:schemeClr val="tx1"/>
                    </a:gs>
                  </a:gsLst>
                  <a:lin ang="5400000" scaled="0"/>
                </a:gradFill>
                <a:latin typeface="+mn-lt"/>
                <a:ea typeface="+mj-ea"/>
                <a:cs typeface="+mj-cs"/>
              </a:rPr>
              <a:t>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Charts</a:t>
            </a:r>
            <a:endParaRPr lang="en-US" dirty="0"/>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a:t>
            </a:r>
            <a:r>
              <a:rPr lang="en-US" sz="2400" dirty="0" smtClean="0">
                <a:gradFill>
                  <a:gsLst>
                    <a:gs pos="99115">
                      <a:schemeClr val="tx1"/>
                    </a:gs>
                    <a:gs pos="68000">
                      <a:schemeClr val="tx1"/>
                    </a:gs>
                  </a:gsLst>
                  <a:lin ang="5400000" scaled="0"/>
                </a:gradFill>
                <a:latin typeface="+mn-lt"/>
                <a:ea typeface="+mj-ea"/>
                <a:cs typeface="+mj-cs"/>
              </a:rPr>
              <a:t>content:</a:t>
            </a:r>
            <a:br>
              <a:rPr lang="en-US" sz="2400" dirty="0" smtClean="0">
                <a:gradFill>
                  <a:gsLst>
                    <a:gs pos="99115">
                      <a:schemeClr val="tx1"/>
                    </a:gs>
                    <a:gs pos="68000">
                      <a:schemeClr val="tx1"/>
                    </a:gs>
                  </a:gsLst>
                  <a:lin ang="5400000" scaled="0"/>
                </a:gradFill>
                <a:latin typeface="+mn-lt"/>
                <a:ea typeface="+mj-ea"/>
                <a:cs typeface="+mj-cs"/>
              </a:rPr>
            </a:br>
            <a:r>
              <a:rPr lang="en-US" sz="2400" dirty="0" smtClean="0">
                <a:gradFill>
                  <a:gsLst>
                    <a:gs pos="99115">
                      <a:schemeClr val="tx1"/>
                    </a:gs>
                    <a:gs pos="68000">
                      <a:schemeClr val="tx1"/>
                    </a:gs>
                  </a:gsLst>
                  <a:lin ang="5400000" scaled="0"/>
                </a:gradFill>
                <a:latin typeface="+mn-lt"/>
                <a:ea typeface="+mj-ea"/>
                <a:cs typeface="+mj-cs"/>
              </a:rPr>
              <a:t>Type is </a:t>
            </a:r>
            <a:r>
              <a:rPr lang="en-US" sz="2400" dirty="0">
                <a:gradFill>
                  <a:gsLst>
                    <a:gs pos="99115">
                      <a:schemeClr val="tx1"/>
                    </a:gs>
                    <a:gs pos="68000">
                      <a:schemeClr val="tx1"/>
                    </a:gs>
                  </a:gsLst>
                  <a:lin ang="5400000" scaled="0"/>
                </a:gradFill>
                <a:latin typeface="+mn-lt"/>
                <a:ea typeface="+mj-ea"/>
                <a:cs typeface="+mj-cs"/>
              </a:rPr>
              <a:t>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Table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smtClean="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Text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smtClean="0"/>
              <a:t>Diagram with text</a:t>
            </a:r>
            <a:endParaRPr lang="en-US" dirty="0"/>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Diagram without text </a:t>
            </a:r>
            <a:endParaRPr lang="en-US" dirty="0"/>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Video</a:t>
            </a:r>
            <a:endParaRPr lang="en-US" dirty="0"/>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2"/>
          </p:nvPr>
        </p:nvSpPr>
        <p:spPr/>
        <p:txBody>
          <a:bodyPr/>
          <a:lstStyle/>
          <a:p>
            <a:r>
              <a:rPr lang="en-US" dirty="0" smtClean="0"/>
              <a:t>Speaker name</a:t>
            </a:r>
            <a:endParaRPr lang="en-US" dirty="0"/>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layout 1</a:t>
            </a:r>
            <a:endParaRPr lang="en-US" dirty="0"/>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smtClean="0"/>
              <a:t>Go through Steps 1, 2 &amp; 3</a:t>
            </a:r>
          </a:p>
          <a:p>
            <a:pPr marL="0" indent="0">
              <a:buNone/>
            </a:pPr>
            <a:endParaRPr lang="en-US" dirty="0" smtClean="0"/>
          </a:p>
          <a:p>
            <a:r>
              <a:rPr lang="en-US" dirty="0" smtClean="0"/>
              <a:t>Open another Setup.cmd</a:t>
            </a:r>
          </a:p>
          <a:p>
            <a:r>
              <a:rPr lang="en-US" dirty="0" smtClean="0"/>
              <a:t>Go through Step #4</a:t>
            </a:r>
          </a:p>
          <a:p>
            <a:endParaRPr lang="en-US" dirty="0"/>
          </a:p>
          <a:p>
            <a:r>
              <a:rPr lang="en-US" dirty="0" smtClean="0"/>
              <a:t>1</a:t>
            </a:r>
            <a:r>
              <a:rPr lang="en-US" baseline="30000" dirty="0" smtClean="0"/>
              <a:t>st</a:t>
            </a:r>
            <a:r>
              <a:rPr lang="en-US" dirty="0" smtClean="0"/>
              <a:t> Three rows: East US</a:t>
            </a:r>
          </a:p>
          <a:p>
            <a:r>
              <a:rPr lang="en-US" dirty="0" smtClean="0"/>
              <a:t>2</a:t>
            </a:r>
            <a:r>
              <a:rPr lang="en-US" baseline="30000" dirty="0" smtClean="0"/>
              <a:t>nd</a:t>
            </a:r>
            <a:r>
              <a:rPr lang="en-US" dirty="0" smtClean="0"/>
              <a:t> Three rows: Central US</a:t>
            </a:r>
          </a:p>
          <a:p>
            <a:r>
              <a:rPr lang="en-US" dirty="0" smtClean="0"/>
              <a:t>3</a:t>
            </a:r>
            <a:r>
              <a:rPr lang="en-US" baseline="30000" dirty="0" smtClean="0"/>
              <a:t>rd</a:t>
            </a:r>
            <a:r>
              <a:rPr lang="en-US" dirty="0" smtClean="0"/>
              <a:t> Three rows: South Central US</a:t>
            </a:r>
          </a:p>
        </p:txBody>
      </p:sp>
      <p:sp>
        <p:nvSpPr>
          <p:cNvPr id="3" name="Title 2"/>
          <p:cNvSpPr>
            <a:spLocks noGrp="1"/>
          </p:cNvSpPr>
          <p:nvPr>
            <p:ph type="title"/>
          </p:nvPr>
        </p:nvSpPr>
        <p:spPr/>
        <p:txBody>
          <a:bodyPr/>
          <a:lstStyle/>
          <a:p>
            <a:r>
              <a:rPr lang="en-US" dirty="0" smtClean="0"/>
              <a:t>Run the Setup.cmd</a:t>
            </a:r>
            <a:endParaRPr lang="en-US" dirty="0"/>
          </a:p>
        </p:txBody>
      </p:sp>
    </p:spTree>
    <p:extLst>
      <p:ext uri="{BB962C8B-B14F-4D97-AF65-F5344CB8AC3E}">
        <p14:creationId xmlns:p14="http://schemas.microsoft.com/office/powerpoint/2010/main" val="109638459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smtClean="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endParaRPr lang="en-US" sz="3200" spc="-120" dirty="0">
              <a:gradFill>
                <a:gsLst>
                  <a:gs pos="1250">
                    <a:schemeClr val="tx1"/>
                  </a:gs>
                  <a:gs pos="100000">
                    <a:schemeClr val="tx1"/>
                  </a:gs>
                </a:gsLst>
                <a:lin ang="5400000" scaled="0"/>
              </a:gradFill>
            </a:endParaRP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Section title</a:t>
            </a:r>
            <a:endParaRPr lang="en-US" sz="7200" dirty="0"/>
          </a:p>
        </p:txBody>
      </p:sp>
    </p:spTree>
    <p:extLst>
      <p:ext uri="{BB962C8B-B14F-4D97-AF65-F5344CB8AC3E}">
        <p14:creationId xmlns:p14="http://schemas.microsoft.com/office/powerpoint/2010/main" val="309949323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Section title</a:t>
            </a:r>
            <a:endParaRPr lang="en-US" sz="7200" dirty="0"/>
          </a:p>
        </p:txBody>
      </p:sp>
    </p:spTree>
    <p:extLst>
      <p:ext uri="{BB962C8B-B14F-4D97-AF65-F5344CB8AC3E}">
        <p14:creationId xmlns:p14="http://schemas.microsoft.com/office/powerpoint/2010/main" val="1274445043"/>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code slide</a:t>
            </a:r>
            <a:endParaRPr lang="en-US" dirty="0"/>
          </a:p>
        </p:txBody>
      </p:sp>
      <p:sp>
        <p:nvSpPr>
          <p:cNvPr id="5" name="Text Placeholder 4"/>
          <p:cNvSpPr>
            <a:spLocks noGrp="1"/>
          </p:cNvSpPr>
          <p:nvPr>
            <p:ph type="body" sz="quarter" idx="10"/>
          </p:nvPr>
        </p:nvSpPr>
        <p:spPr/>
        <p:txBody>
          <a:bodyPr/>
          <a:lstStyle/>
          <a:p>
            <a:r>
              <a:rPr lang="en-US" dirty="0" smtClean="0"/>
              <a:t>This slide layout uses Consolas, a monotype font which is ideal for showing software code. </a:t>
            </a:r>
            <a:endParaRPr lang="en-US"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Some speakers at Microsoft like to use this slide for hidden “notes slides”. </a:t>
            </a:r>
          </a:p>
          <a:p>
            <a:r>
              <a:rPr lang="en-US" dirty="0" smtClean="0"/>
              <a:t>Delete it if you don’t want to use it.</a:t>
            </a:r>
            <a:endParaRPr lang="en-US" dirty="0"/>
          </a:p>
        </p:txBody>
      </p:sp>
      <p:sp>
        <p:nvSpPr>
          <p:cNvPr id="7" name="Text Placeholder 6"/>
          <p:cNvSpPr>
            <a:spLocks noGrp="1"/>
          </p:cNvSpPr>
          <p:nvPr>
            <p:ph type="body" sz="quarter" idx="11"/>
          </p:nvPr>
        </p:nvSpPr>
        <p:spPr/>
        <p:txBody>
          <a:bodyPr/>
          <a:lstStyle/>
          <a:p>
            <a:r>
              <a:rPr lang="en-US" dirty="0" smtClean="0"/>
              <a:t>NEXT: &lt;next slide title&gt;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smtClean="0"/>
              <a:t>Use this slide to list resources, white papers, </a:t>
            </a:r>
            <a:br>
              <a:rPr lang="en-US" dirty="0" smtClean="0"/>
            </a:br>
            <a:r>
              <a:rPr lang="en-US" dirty="0" smtClean="0"/>
              <a:t>videos and links.</a:t>
            </a:r>
          </a:p>
          <a:p>
            <a:r>
              <a:rPr lang="en-US" dirty="0" smtClean="0"/>
              <a:t>Let attendees know their next step</a:t>
            </a:r>
            <a:br>
              <a:rPr lang="en-US" dirty="0" smtClean="0"/>
            </a:br>
            <a:r>
              <a:rPr lang="en-US" dirty="0" smtClean="0"/>
              <a:t>after seeing this session.</a:t>
            </a:r>
          </a:p>
          <a:p>
            <a:pPr lvl="0"/>
            <a:r>
              <a:rPr lang="en-US" dirty="0"/>
              <a:t>Re-visit Build on </a:t>
            </a:r>
            <a:r>
              <a:rPr lang="en-US" u="sng" dirty="0">
                <a:hlinkClick r:id="rId2"/>
              </a:rPr>
              <a:t>Channel </a:t>
            </a:r>
            <a:r>
              <a:rPr lang="en-US" u="sng" dirty="0" smtClean="0">
                <a:hlinkClick r:id="rId2"/>
              </a:rPr>
              <a:t>9</a:t>
            </a:r>
            <a:r>
              <a:rPr lang="en-US" dirty="0" smtClean="0"/>
              <a:t>.</a:t>
            </a:r>
            <a:endParaRPr lang="en-US" dirty="0"/>
          </a:p>
          <a:p>
            <a:pPr lvl="0"/>
            <a:r>
              <a:rPr lang="en-US" dirty="0"/>
              <a:t>Continue your education </a:t>
            </a:r>
            <a:r>
              <a:rPr lang="en-US" dirty="0" smtClean="0"/>
              <a:t>at</a:t>
            </a:r>
            <a:br>
              <a:rPr lang="en-US" dirty="0" smtClean="0"/>
            </a:br>
            <a:r>
              <a:rPr lang="en-US" u="sng" dirty="0" smtClean="0">
                <a:hlinkClick r:id="rId3"/>
              </a:rPr>
              <a:t>Microsoft </a:t>
            </a:r>
            <a:r>
              <a:rPr lang="en-US" u="sng" dirty="0">
                <a:hlinkClick r:id="rId3"/>
              </a:rPr>
              <a:t>Virtual Academy</a:t>
            </a:r>
            <a:r>
              <a:rPr lang="en-US" dirty="0"/>
              <a:t> </a:t>
            </a:r>
            <a:r>
              <a:rPr lang="en-US" dirty="0" smtClean="0"/>
              <a:t>online.</a:t>
            </a:r>
            <a:endParaRPr lang="en-US" dirty="0"/>
          </a:p>
        </p:txBody>
      </p:sp>
      <p:sp>
        <p:nvSpPr>
          <p:cNvPr id="2" name="Title 1"/>
          <p:cNvSpPr>
            <a:spLocks noGrp="1"/>
          </p:cNvSpPr>
          <p:nvPr>
            <p:ph type="title"/>
          </p:nvPr>
        </p:nvSpPr>
        <p:spPr/>
        <p:txBody>
          <a:bodyPr/>
          <a:lstStyle/>
          <a:p>
            <a:r>
              <a:rPr lang="en-US" dirty="0" smtClean="0"/>
              <a:t>Call to Action</a:t>
            </a:r>
            <a:endParaRPr lang="en-US" dirty="0"/>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smtClean="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smtClean="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91917"/>
          </a:xfrm>
        </p:spPr>
        <p:txBody>
          <a:bodyPr/>
          <a:lstStyle/>
          <a:p>
            <a:r>
              <a:rPr lang="en-US" dirty="0" smtClean="0"/>
              <a:t>Go to the Azure Portal -&gt; </a:t>
            </a:r>
            <a:r>
              <a:rPr lang="en-US" dirty="0" smtClean="0">
                <a:hlinkClick r:id="rId2"/>
              </a:rPr>
              <a:t>https://portal.azure.com</a:t>
            </a:r>
            <a:endParaRPr lang="en-US" dirty="0" smtClean="0"/>
          </a:p>
          <a:p>
            <a:r>
              <a:rPr lang="en-US" dirty="0" smtClean="0"/>
              <a:t>Click on New -&gt; Data &amp; Analytics -&gt; HDInsight</a:t>
            </a:r>
          </a:p>
          <a:p>
            <a:pPr lvl="1"/>
            <a:r>
              <a:rPr lang="en-US" dirty="0" smtClean="0"/>
              <a:t>Cluster Name: </a:t>
            </a:r>
            <a:r>
              <a:rPr lang="en-US" b="1" dirty="0" err="1" smtClean="0"/>
              <a:t>hdicluster</a:t>
            </a:r>
            <a:r>
              <a:rPr lang="en-US" b="1" dirty="0" smtClean="0"/>
              <a:t>-{</a:t>
            </a:r>
            <a:r>
              <a:rPr lang="en-US" b="1" dirty="0" err="1"/>
              <a:t>S</a:t>
            </a:r>
            <a:r>
              <a:rPr lang="en-US" b="1" dirty="0" err="1" smtClean="0"/>
              <a:t>uffixNumber</a:t>
            </a:r>
            <a:r>
              <a:rPr lang="en-US" b="1" dirty="0" smtClean="0"/>
              <a:t>}</a:t>
            </a:r>
          </a:p>
          <a:p>
            <a:pPr lvl="1"/>
            <a:r>
              <a:rPr lang="en-US" dirty="0" smtClean="0"/>
              <a:t>Select Cluster Type -&gt; OS: </a:t>
            </a:r>
            <a:r>
              <a:rPr lang="en-US" b="1" dirty="0" smtClean="0"/>
              <a:t>Windows/Linux</a:t>
            </a:r>
            <a:r>
              <a:rPr lang="en-US" dirty="0" smtClean="0"/>
              <a:t> &amp; Version: </a:t>
            </a:r>
            <a:r>
              <a:rPr lang="en-US" b="1" dirty="0" smtClean="0"/>
              <a:t>2.7.0</a:t>
            </a:r>
          </a:p>
          <a:p>
            <a:pPr lvl="1"/>
            <a:r>
              <a:rPr lang="en-US" dirty="0" smtClean="0"/>
              <a:t>Credentials -&gt; Username: </a:t>
            </a:r>
            <a:r>
              <a:rPr lang="en-US" b="1" dirty="0" smtClean="0"/>
              <a:t>admin</a:t>
            </a:r>
            <a:r>
              <a:rPr lang="en-US" dirty="0" smtClean="0"/>
              <a:t> ; Password: </a:t>
            </a:r>
            <a:r>
              <a:rPr lang="en-US" b="1" dirty="0" smtClean="0"/>
              <a:t>P@ssword123</a:t>
            </a:r>
            <a:r>
              <a:rPr lang="en-US" dirty="0" smtClean="0"/>
              <a:t> (or something else…)</a:t>
            </a:r>
          </a:p>
          <a:p>
            <a:pPr lvl="1"/>
            <a:r>
              <a:rPr lang="en-US" dirty="0" smtClean="0"/>
              <a:t>Data Source -&gt; Create a New Storage Account</a:t>
            </a:r>
          </a:p>
          <a:p>
            <a:pPr lvl="2"/>
            <a:r>
              <a:rPr lang="en-US" dirty="0" smtClean="0"/>
              <a:t>Location: </a:t>
            </a:r>
            <a:r>
              <a:rPr lang="en-US" b="1" dirty="0" smtClean="0"/>
              <a:t>West US</a:t>
            </a:r>
          </a:p>
          <a:p>
            <a:pPr lvl="1"/>
            <a:r>
              <a:rPr lang="en-US" dirty="0" smtClean="0"/>
              <a:t>(Optional) Configure your Node VM sizes to optimize cost</a:t>
            </a:r>
          </a:p>
          <a:p>
            <a:pPr marL="342900" lvl="1" indent="0">
              <a:buNone/>
            </a:pPr>
            <a:endParaRPr lang="en-US" dirty="0" smtClean="0"/>
          </a:p>
        </p:txBody>
      </p:sp>
      <p:sp>
        <p:nvSpPr>
          <p:cNvPr id="3" name="Title 2"/>
          <p:cNvSpPr>
            <a:spLocks noGrp="1"/>
          </p:cNvSpPr>
          <p:nvPr>
            <p:ph type="title"/>
          </p:nvPr>
        </p:nvSpPr>
        <p:spPr/>
        <p:txBody>
          <a:bodyPr/>
          <a:lstStyle/>
          <a:p>
            <a:r>
              <a:rPr lang="en-US" dirty="0" smtClean="0"/>
              <a:t>(Alternatively) Create Azure HDInsight Cluster</a:t>
            </a:r>
            <a:endParaRPr lang="en-US" dirty="0"/>
          </a:p>
        </p:txBody>
      </p:sp>
    </p:spTree>
    <p:extLst>
      <p:ext uri="{BB962C8B-B14F-4D97-AF65-F5344CB8AC3E}">
        <p14:creationId xmlns:p14="http://schemas.microsoft.com/office/powerpoint/2010/main" val="61633257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smtClean="0"/>
              <a:t>From the Azure Portal</a:t>
            </a:r>
          </a:p>
          <a:p>
            <a:r>
              <a:rPr lang="en-US" dirty="0" smtClean="0"/>
              <a:t>Click New -&gt; Data &amp; Storage -&gt; Data Warehouse</a:t>
            </a:r>
          </a:p>
          <a:p>
            <a:pPr lvl="1"/>
            <a:r>
              <a:rPr lang="en-US" dirty="0" smtClean="0"/>
              <a:t>SQL DW Server Name: </a:t>
            </a:r>
            <a:r>
              <a:rPr lang="en-US" b="1" dirty="0" err="1" smtClean="0"/>
              <a:t>buildlab</a:t>
            </a:r>
            <a:r>
              <a:rPr lang="en-US" b="1" dirty="0" smtClean="0"/>
              <a:t>-{</a:t>
            </a:r>
            <a:r>
              <a:rPr lang="en-US" b="1" dirty="0" err="1" smtClean="0"/>
              <a:t>SuffixNumber</a:t>
            </a:r>
            <a:r>
              <a:rPr lang="en-US" b="1" dirty="0" smtClean="0"/>
              <a:t>}</a:t>
            </a:r>
          </a:p>
          <a:p>
            <a:pPr lvl="1"/>
            <a:r>
              <a:rPr lang="en-US" dirty="0" smtClean="0"/>
              <a:t>SQL DW Name: </a:t>
            </a:r>
            <a:r>
              <a:rPr lang="en-US" b="1" dirty="0" err="1" smtClean="0"/>
              <a:t>buildlab-dw</a:t>
            </a:r>
            <a:endParaRPr lang="en-US" b="1" dirty="0" smtClean="0"/>
          </a:p>
          <a:p>
            <a:pPr lvl="1"/>
            <a:r>
              <a:rPr lang="en-US" dirty="0" smtClean="0"/>
              <a:t>Username: </a:t>
            </a:r>
            <a:r>
              <a:rPr lang="en-US" b="1" dirty="0" err="1" smtClean="0"/>
              <a:t>dwadmin</a:t>
            </a:r>
            <a:endParaRPr lang="en-US" b="1" dirty="0" smtClean="0"/>
          </a:p>
          <a:p>
            <a:pPr lvl="1"/>
            <a:r>
              <a:rPr lang="en-US" dirty="0" smtClean="0"/>
              <a:t>Password: </a:t>
            </a:r>
            <a:r>
              <a:rPr lang="en-US" b="1" dirty="0" smtClean="0"/>
              <a:t>P@ssword123</a:t>
            </a:r>
            <a:r>
              <a:rPr lang="en-US" dirty="0" smtClean="0"/>
              <a:t> (or anything else you’d like)</a:t>
            </a:r>
          </a:p>
          <a:p>
            <a:pPr lvl="1"/>
            <a:r>
              <a:rPr lang="en-US" dirty="0" smtClean="0"/>
              <a:t>Location: </a:t>
            </a:r>
            <a:r>
              <a:rPr lang="en-US" b="1" dirty="0" smtClean="0"/>
              <a:t>West US</a:t>
            </a:r>
          </a:p>
          <a:p>
            <a:pPr lvl="1"/>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(Alternatively) Create SQL DW Cluster</a:t>
            </a:r>
            <a:endParaRPr lang="en-US" dirty="0"/>
          </a:p>
        </p:txBody>
      </p:sp>
    </p:spTree>
    <p:extLst>
      <p:ext uri="{BB962C8B-B14F-4D97-AF65-F5344CB8AC3E}">
        <p14:creationId xmlns:p14="http://schemas.microsoft.com/office/powerpoint/2010/main" val="102687540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01095"/>
          </a:xfrm>
        </p:spPr>
        <p:txBody>
          <a:bodyPr/>
          <a:lstStyle/>
          <a:p>
            <a:r>
              <a:rPr lang="en-US" dirty="0" smtClean="0"/>
              <a:t>Run the Setup.cmd (as </a:t>
            </a:r>
            <a:r>
              <a:rPr lang="en-US" b="1" dirty="0" smtClean="0"/>
              <a:t>Administrator</a:t>
            </a:r>
            <a:r>
              <a:rPr lang="en-US" dirty="0" smtClean="0"/>
              <a:t>) located in: </a:t>
            </a:r>
          </a:p>
          <a:p>
            <a:pPr marL="0" indent="0">
              <a:buNone/>
            </a:pPr>
            <a:r>
              <a:rPr lang="en-US" dirty="0" smtClean="0"/>
              <a:t>		</a:t>
            </a:r>
            <a:r>
              <a:rPr lang="en-US" sz="3000" b="1" dirty="0" smtClean="0"/>
              <a:t>C:\CodeLabs-Data\Module2-GainInsights\Setup\Setup.cmd</a:t>
            </a:r>
          </a:p>
          <a:p>
            <a:r>
              <a:rPr lang="en-US" dirty="0" smtClean="0"/>
              <a:t>Select </a:t>
            </a:r>
            <a:r>
              <a:rPr lang="en-US" b="1" dirty="0" smtClean="0"/>
              <a:t>Option 1</a:t>
            </a:r>
          </a:p>
          <a:p>
            <a:r>
              <a:rPr lang="en-US" dirty="0" smtClean="0"/>
              <a:t>Check out the Generated data in: ..\Setup\Assets\logs folder</a:t>
            </a:r>
          </a:p>
          <a:p>
            <a:endParaRPr lang="en-US" dirty="0"/>
          </a:p>
        </p:txBody>
      </p:sp>
      <p:sp>
        <p:nvSpPr>
          <p:cNvPr id="3" name="Title 2"/>
          <p:cNvSpPr>
            <a:spLocks noGrp="1"/>
          </p:cNvSpPr>
          <p:nvPr>
            <p:ph type="title"/>
          </p:nvPr>
        </p:nvSpPr>
        <p:spPr/>
        <p:txBody>
          <a:bodyPr/>
          <a:lstStyle/>
          <a:p>
            <a:r>
              <a:rPr lang="en-US" dirty="0" smtClean="0"/>
              <a:t>Generate Some Data to play with</a:t>
            </a:r>
            <a:endParaRPr lang="en-US" dirty="0"/>
          </a:p>
        </p:txBody>
      </p:sp>
    </p:spTree>
    <p:extLst>
      <p:ext uri="{BB962C8B-B14F-4D97-AF65-F5344CB8AC3E}">
        <p14:creationId xmlns:p14="http://schemas.microsoft.com/office/powerpoint/2010/main" val="4340934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82519"/>
          </a:xfrm>
        </p:spPr>
        <p:txBody>
          <a:bodyPr/>
          <a:lstStyle/>
          <a:p>
            <a:r>
              <a:rPr lang="en-US" dirty="0" smtClean="0"/>
              <a:t>Create an Azure Data Factory</a:t>
            </a:r>
          </a:p>
          <a:p>
            <a:r>
              <a:rPr lang="en-US" dirty="0" smtClean="0"/>
              <a:t>Go to New -&gt; Data &amp; Analytics -&gt; Data Factory</a:t>
            </a:r>
          </a:p>
          <a:p>
            <a:pPr lvl="1"/>
            <a:r>
              <a:rPr lang="en-US" dirty="0" smtClean="0"/>
              <a:t>Name: </a:t>
            </a:r>
            <a:r>
              <a:rPr lang="en-US" b="1" dirty="0" err="1" smtClean="0"/>
              <a:t>datalab</a:t>
            </a:r>
            <a:r>
              <a:rPr lang="en-US" b="1" dirty="0" smtClean="0"/>
              <a:t>-factory-{Suffix Number}</a:t>
            </a:r>
          </a:p>
          <a:p>
            <a:pPr lvl="1"/>
            <a:r>
              <a:rPr lang="en-US" dirty="0" smtClean="0"/>
              <a:t>Location: </a:t>
            </a:r>
            <a:r>
              <a:rPr lang="en-US" b="1" dirty="0" smtClean="0"/>
              <a:t>West US</a:t>
            </a:r>
            <a:endParaRPr lang="en-US" b="1" dirty="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Azure Data Factory</a:t>
            </a:r>
            <a:endParaRPr lang="en-US" dirty="0"/>
          </a:p>
        </p:txBody>
      </p:sp>
    </p:spTree>
    <p:extLst>
      <p:ext uri="{BB962C8B-B14F-4D97-AF65-F5344CB8AC3E}">
        <p14:creationId xmlns:p14="http://schemas.microsoft.com/office/powerpoint/2010/main" val="220158370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2_slides" id="{8CD898AE-3A9A-40F1-BC09-EDE014D1D575}" vid="{880196A2-A52B-4C51-B846-B91AA097B256}"/>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2_slides" id="{8CD898AE-3A9A-40F1-BC09-EDE014D1D575}" vid="{31B5977F-7256-48D5-8FA0-10406D21DA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522177E0E6E045A7757E83AD918C1D" ma:contentTypeVersion="2" ma:contentTypeDescription="Create a new document." ma:contentTypeScope="" ma:versionID="4e3c2f1ceb1baafb27eee8a732297f23">
  <xsd:schema xmlns:xsd="http://www.w3.org/2001/XMLSchema" xmlns:xs="http://www.w3.org/2001/XMLSchema" xmlns:p="http://schemas.microsoft.com/office/2006/metadata/properties" xmlns:ns2="cc8e679d-051b-448c-bf69-9b3dce3c96dc" targetNamespace="http://schemas.microsoft.com/office/2006/metadata/properties" ma:root="true" ma:fieldsID="6e2ee693eaadca506b6ee4297a910971" ns2:_="">
    <xsd:import namespace="cc8e679d-051b-448c-bf69-9b3dce3c96d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8e679d-051b-448c-bf69-9b3dce3c96d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dcmitype/"/>
    <ds:schemaRef ds:uri="cc8e679d-051b-448c-bf69-9b3dce3c96dc"/>
    <ds:schemaRef ds:uri="http://schemas.microsoft.com/office/2006/documentManagement/types"/>
    <ds:schemaRef ds:uri="http://purl.org/dc/terms/"/>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4F177823-6492-427C-95B5-2B5FD34AF6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8e679d-051b-448c-bf69-9b3dce3c96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module_2_slides</Template>
  <TotalTime>513</TotalTime>
  <Words>3121</Words>
  <Application>Microsoft Office PowerPoint</Application>
  <PresentationFormat>Custom</PresentationFormat>
  <Paragraphs>539</Paragraphs>
  <Slides>58</Slides>
  <Notes>29</Notes>
  <HiddenSlides>43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Arial</vt:lpstr>
      <vt:lpstr>Consolas</vt:lpstr>
      <vt:lpstr>Segoe</vt:lpstr>
      <vt:lpstr>Segoe UI</vt:lpstr>
      <vt:lpstr>Segoe UI Light</vt:lpstr>
      <vt:lpstr>Segoe UI Semilight</vt:lpstr>
      <vt:lpstr>Wingdings</vt:lpstr>
      <vt:lpstr>5-30721_Build_2016_Template_Light</vt:lpstr>
      <vt:lpstr>5-30721_Build_2016_Template_Dark</vt:lpstr>
      <vt:lpstr>PowerPoint Presentation</vt:lpstr>
      <vt:lpstr>Data CodeLabs Module 2 – High-Scale Data Processing in Azure</vt:lpstr>
      <vt:lpstr>Key Takeaways</vt:lpstr>
      <vt:lpstr>Solution Overview</vt:lpstr>
      <vt:lpstr>Run the Setup.cmd</vt:lpstr>
      <vt:lpstr>(Alternatively) Create Azure HDInsight Cluster</vt:lpstr>
      <vt:lpstr>(Alternatively) Create SQL DW Cluster</vt:lpstr>
      <vt:lpstr>Generate Some Data to play with</vt:lpstr>
      <vt:lpstr>Azure Data Factory</vt:lpstr>
      <vt:lpstr>SQL Data Warehouse</vt:lpstr>
      <vt:lpstr>Azure Data Factory</vt:lpstr>
      <vt:lpstr>Azure Data Factory</vt:lpstr>
      <vt:lpstr>Azure Data Factory</vt:lpstr>
      <vt:lpstr>HDInsight</vt:lpstr>
      <vt:lpstr>Data Factory Automation</vt:lpstr>
      <vt:lpstr>Architecture Across The Data Modules</vt:lpstr>
      <vt:lpstr>Please Complete An Evaluation Form Your input is important!</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Romit Girdhar</dc:creator>
  <cp:keywords>Microsoft Build 2016</cp:keywords>
  <dc:description>Template: Mitchell Derrey, Silver Fox Productions
Formatting: 
Audience Type:</dc:description>
  <cp:lastModifiedBy>Romit Girdhar</cp:lastModifiedBy>
  <cp:revision>32</cp:revision>
  <dcterms:created xsi:type="dcterms:W3CDTF">2016-03-23T06:03:39Z</dcterms:created>
  <dcterms:modified xsi:type="dcterms:W3CDTF">2016-04-01T01:24:05Z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0x010100F4522177E0E6E045A7757E83AD918C1D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