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307" r:id="rId3"/>
    <p:sldId id="335" r:id="rId4"/>
    <p:sldId id="308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12" r:id="rId15"/>
    <p:sldId id="313" r:id="rId16"/>
    <p:sldId id="314" r:id="rId17"/>
    <p:sldId id="266" r:id="rId18"/>
    <p:sldId id="267" r:id="rId19"/>
    <p:sldId id="345" r:id="rId20"/>
    <p:sldId id="333" r:id="rId21"/>
    <p:sldId id="323" r:id="rId22"/>
    <p:sldId id="324" r:id="rId23"/>
    <p:sldId id="326" r:id="rId24"/>
    <p:sldId id="328" r:id="rId25"/>
    <p:sldId id="329" r:id="rId26"/>
    <p:sldId id="331" r:id="rId2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6600"/>
    <a:srgbClr val="6600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002" autoAdjust="0"/>
  </p:normalViewPr>
  <p:slideViewPr>
    <p:cSldViewPr>
      <p:cViewPr varScale="1">
        <p:scale>
          <a:sx n="71" d="100"/>
          <a:sy n="71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0FFE9B-DE68-427E-B897-C40B29166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940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322675-2135-468B-9496-8A5881800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57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d-ID" smtClean="0"/>
              <a:t>Perhatikan biasanya pecahan uang merupakan kelipatan dari uang yang lebih kecil jika tidak mungkin greedy</a:t>
            </a:r>
          </a:p>
          <a:p>
            <a:r>
              <a:rPr lang="en-US" altLang="id-ID" smtClean="0"/>
              <a:t>Tidak cocok misal uangnya 1000 pecahan yang ada 100, 500, 700 pasti yang oke 500 ada 2 dan bukan 700 dng 100 ada 3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5BC309-CA1B-4B58-9CA5-0EC318A588A9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d-ID" smtClean="0"/>
              <a:t>Di sini disebut karakter, misalnya karakter biner, toh data digital bentuknya apapun pasti representasinya</a:t>
            </a:r>
          </a:p>
          <a:p>
            <a:r>
              <a:rPr lang="en-US" altLang="id-ID" smtClean="0"/>
              <a:t>Karakter biner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A6A67EE-557A-485D-A9B8-C028B3911B0D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id-ID" smtClean="0"/>
              <a:t>karena banyak kemungkinan dan pasti ada yang teroptimalnya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F088AC2-BE86-4398-A8B2-D63796224DF2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d-ID" altLang="id-ID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376CB4-01B0-4819-BE58-E6A7006528BB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B14D9-91E2-46CC-9A4B-9FFAE11BF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1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18E95-0406-47A8-BA3E-1194BB51F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8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5DCC5-5512-4C73-8040-A531604C5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74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0283D-1C40-40F6-8B01-26EA059E0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0AB55-B99E-4932-8C2E-B94247ABF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02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68540-0D03-4EB9-80A9-434F852485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27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5B23-2A7E-4687-94D2-E0F6691EC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6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4F879-2174-4CD8-A18E-797045B82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3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BDDB9-A58D-4A4E-A6FD-767C94D37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7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B753-C661-4D9F-B76C-512A098E9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26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E539C-07E4-42CE-807F-D7675064B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35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C6824-0AAB-488B-96A2-3675EB9C4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993FC88-0CE1-44DA-B120-B836453F5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b="1" smtClean="0"/>
              <a:t>Greedy Algorithms</a:t>
            </a:r>
            <a:r>
              <a:rPr lang="en-US" altLang="en-US" sz="5400" b="1" smtClean="0"/>
              <a:t/>
            </a:r>
            <a:br>
              <a:rPr lang="en-US" altLang="en-US" sz="5400" b="1" smtClean="0"/>
            </a:br>
            <a:endParaRPr lang="en-US" altLang="en-US" sz="5400" b="1" i="1" smtClean="0">
              <a:solidFill>
                <a:srgbClr val="66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#10</a:t>
            </a:r>
            <a:endParaRPr lang="en-US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E8AEE6-71A1-460D-93C7-F26274D376BE}" type="slidenum">
              <a:rPr lang="en-US" altLang="en-US" sz="1400" smtClean="0"/>
              <a:pPr/>
              <a:t>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alokasi ruang kelas (1)</a:t>
            </a:r>
            <a:br>
              <a:rPr lang="en-US" smtClean="0"/>
            </a:br>
            <a:r>
              <a:rPr lang="en-US" sz="2000" smtClean="0">
                <a:solidFill>
                  <a:srgbClr val="FF0000"/>
                </a:solidFill>
              </a:rPr>
              <a:t>(Butuh 4 ruangan)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3143221"/>
            <a:ext cx="8229600" cy="28060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45897"/>
              </p:ext>
            </p:extLst>
          </p:nvPr>
        </p:nvGraphicFramePr>
        <p:xfrm>
          <a:off x="755576" y="1592208"/>
          <a:ext cx="76328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MK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9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3855"/>
              </p:ext>
            </p:extLst>
          </p:nvPr>
        </p:nvGraphicFramePr>
        <p:xfrm>
          <a:off x="755576" y="1592208"/>
          <a:ext cx="76328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MK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2200589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alokasi ruang kelas (2)</a:t>
            </a:r>
            <a:br>
              <a:rPr lang="en-US" smtClean="0"/>
            </a:br>
            <a:r>
              <a:rPr lang="en-US" sz="2000" smtClean="0">
                <a:solidFill>
                  <a:srgbClr val="00B050"/>
                </a:solidFill>
              </a:rPr>
              <a:t>(Butuh 3 ruangan)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pPr algn="l"/>
            <a:r>
              <a:rPr lang="en-US" smtClean="0"/>
              <a:t>Pilihan greedy</a:t>
            </a:r>
            <a:br>
              <a:rPr lang="en-US" smtClean="0"/>
            </a:br>
            <a:r>
              <a:rPr lang="en-US" smtClean="0"/>
              <a:t>optimal?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6856" y="5157192"/>
            <a:ext cx="8229600" cy="161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id-ID" sz="2800" smtClean="0"/>
              <a:t>Kesimpulan: memilih jadwal sesuai urutan “yang paling awal </a:t>
            </a:r>
            <a:r>
              <a:rPr lang="en-US" altLang="id-ID" sz="2800" b="1" smtClean="0"/>
              <a:t>mulai</a:t>
            </a:r>
            <a:r>
              <a:rPr lang="en-US" altLang="id-ID" sz="2800" smtClean="0"/>
              <a:t>” memberikan hasil optimal</a:t>
            </a:r>
            <a:endParaRPr lang="en-US" altLang="id-ID" sz="2800" smtClean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70" y="404664"/>
            <a:ext cx="3889751" cy="4525963"/>
          </a:xfrm>
        </p:spPr>
      </p:pic>
    </p:spTree>
    <p:extLst>
      <p:ext uri="{BB962C8B-B14F-4D97-AF65-F5344CB8AC3E}">
        <p14:creationId xmlns:p14="http://schemas.microsoft.com/office/powerpoint/2010/main" val="39337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Algoritme greedy untuk interval partitioning</a:t>
            </a:r>
            <a:endParaRPr lang="en-US" sz="320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69395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D34B6-26D0-4AB1-83E2-043E058EDCA3}" type="slidenum">
              <a:rPr lang="en-US" altLang="en-US" sz="1400" smtClean="0"/>
              <a:pPr/>
              <a:t>14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Contoh: knapsack problem</a:t>
            </a:r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Terdapat sejumlah barang dengan bobot dan nilai tertentu</a:t>
            </a:r>
          </a:p>
          <a:p>
            <a:pPr eaLnBrk="1" hangingPunct="1"/>
            <a:r>
              <a:rPr lang="en-US" altLang="en-US" sz="2800" smtClean="0"/>
              <a:t>Masukkan ke </a:t>
            </a:r>
            <a:br>
              <a:rPr lang="en-US" altLang="en-US" sz="2800" smtClean="0"/>
            </a:br>
            <a:r>
              <a:rPr lang="en-US" altLang="en-US" sz="2800" smtClean="0"/>
              <a:t>wadah berkapasitas </a:t>
            </a:r>
            <a:br>
              <a:rPr lang="en-US" altLang="en-US" sz="2800" smtClean="0"/>
            </a:br>
            <a:r>
              <a:rPr lang="en-US" altLang="en-US" sz="2800" smtClean="0"/>
              <a:t>terbatas dengan </a:t>
            </a:r>
            <a:br>
              <a:rPr lang="en-US" altLang="en-US" sz="2800" smtClean="0"/>
            </a:br>
            <a:r>
              <a:rPr lang="en-US" altLang="en-US" sz="2800" smtClean="0"/>
              <a:t>memaksimalkan </a:t>
            </a:r>
            <a:br>
              <a:rPr lang="en-US" altLang="en-US" sz="2800" smtClean="0"/>
            </a:br>
            <a:r>
              <a:rPr lang="en-US" altLang="en-US" sz="2800" smtClean="0"/>
              <a:t>nilai total</a:t>
            </a:r>
            <a:endParaRPr lang="en-US" altLang="en-US" sz="2400" smtClean="0"/>
          </a:p>
          <a:p>
            <a:pPr eaLnBrk="1" hangingPunct="1"/>
            <a:r>
              <a:rPr lang="en-US" altLang="en-US" sz="2800" smtClean="0"/>
              <a:t>Ada dua jenis</a:t>
            </a:r>
          </a:p>
          <a:p>
            <a:pPr lvl="1" eaLnBrk="1" hangingPunct="1"/>
            <a:r>
              <a:rPr lang="en-US" altLang="en-US" smtClean="0"/>
              <a:t>Fractional knapsack</a:t>
            </a:r>
          </a:p>
          <a:p>
            <a:pPr lvl="1" eaLnBrk="1" hangingPunct="1"/>
            <a:r>
              <a:rPr lang="en-US" altLang="en-US" smtClean="0"/>
              <a:t>0-1 knapsack</a:t>
            </a:r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8811320"/>
              </p:ext>
            </p:extLst>
          </p:nvPr>
        </p:nvGraphicFramePr>
        <p:xfrm>
          <a:off x="4534409" y="2708920"/>
          <a:ext cx="450208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Bitmap Image" r:id="rId3" imgW="4495238" imgH="2085714" progId="Paint.Picture">
                  <p:embed/>
                </p:oleObj>
              </mc:Choice>
              <mc:Fallback>
                <p:oleObj name="Bitmap Image" r:id="rId3" imgW="4495238" imgH="208571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409" y="2708920"/>
                        <a:ext cx="4502087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932A5C-647B-45FF-BA42-E6647EE4C657}" type="slidenum">
              <a:rPr lang="en-US" altLang="en-US" sz="1400" smtClean="0"/>
              <a:pPr/>
              <a:t>15</a:t>
            </a:fld>
            <a:endParaRPr lang="en-US" altLang="en-US" sz="1400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</a:t>
            </a:r>
            <a:r>
              <a:rPr lang="en-US" altLang="en-US" smtClean="0"/>
              <a:t>fractional </a:t>
            </a:r>
            <a:r>
              <a:rPr lang="en-US" altLang="en-US" smtClean="0"/>
              <a:t>knapsack: </a:t>
            </a:r>
            <a:r>
              <a:rPr lang="en-US" altLang="en-US" smtClean="0">
                <a:solidFill>
                  <a:srgbClr val="00B050"/>
                </a:solidFill>
              </a:rPr>
              <a:t>OK</a:t>
            </a:r>
            <a:endParaRPr lang="en-US" altLang="en-US" smtClean="0">
              <a:solidFill>
                <a:srgbClr val="00B050"/>
              </a:solidFill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77085"/>
              </p:ext>
            </p:extLst>
          </p:nvPr>
        </p:nvGraphicFramePr>
        <p:xfrm>
          <a:off x="3753742" y="1628800"/>
          <a:ext cx="5138738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Bitmap Image" r:id="rId3" imgW="4229690" imgH="3467584" progId="Paint.Picture">
                  <p:embed/>
                </p:oleObj>
              </mc:Choice>
              <mc:Fallback>
                <p:oleObj name="Bitmap Image" r:id="rId3" imgW="4229690" imgH="346758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742" y="1628800"/>
                        <a:ext cx="5138738" cy="421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25070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smtClean="0"/>
              <a:t>Urutkan berdasarkan rasio nilai dengan bobot dari yang terbesar</a:t>
            </a:r>
          </a:p>
          <a:p>
            <a:pPr lvl="1" eaLnBrk="1" hangingPunct="1"/>
            <a:r>
              <a:rPr lang="en-US" altLang="en-US" smtClean="0"/>
              <a:t>60/10 = 6</a:t>
            </a:r>
          </a:p>
          <a:p>
            <a:pPr lvl="1" eaLnBrk="1" hangingPunct="1"/>
            <a:r>
              <a:rPr lang="en-US" altLang="en-US" smtClean="0"/>
              <a:t>100/20 = 5</a:t>
            </a:r>
          </a:p>
          <a:p>
            <a:pPr lvl="1" eaLnBrk="1" hangingPunct="1"/>
            <a:r>
              <a:rPr lang="en-US" altLang="en-US" smtClean="0"/>
              <a:t>120/30 = 4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106DC8-DFE2-4094-8A30-5643B6C674BA}" type="slidenum">
              <a:rPr lang="en-US" altLang="en-US" sz="1400" smtClean="0"/>
              <a:pPr/>
              <a:t>16</a:t>
            </a:fld>
            <a:endParaRPr lang="en-US" altLang="en-US" sz="1400" smtClean="0"/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 </a:t>
            </a:r>
            <a:r>
              <a:rPr lang="en-US" altLang="en-US" smtClean="0"/>
              <a:t>0-1 </a:t>
            </a:r>
            <a:r>
              <a:rPr lang="en-US" altLang="en-US" smtClean="0"/>
              <a:t>knapsack: </a:t>
            </a:r>
            <a:r>
              <a:rPr lang="en-US" altLang="en-US" smtClean="0">
                <a:solidFill>
                  <a:srgbClr val="FF0000"/>
                </a:solidFill>
              </a:rPr>
              <a:t>NOPE</a:t>
            </a:r>
            <a:r>
              <a:rPr lang="en-US" altLang="en-US" smtClean="0"/>
              <a:t> </a:t>
            </a:r>
            <a:endParaRPr lang="en-US" altLang="en-US" smtClean="0"/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5359849"/>
              </p:ext>
            </p:extLst>
          </p:nvPr>
        </p:nvGraphicFramePr>
        <p:xfrm>
          <a:off x="2915617" y="3930923"/>
          <a:ext cx="518477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Bitmap Image" r:id="rId3" imgW="4219048" imgH="2228571" progId="Paint.Picture">
                  <p:embed/>
                </p:oleObj>
              </mc:Choice>
              <mc:Fallback>
                <p:oleObj name="Bitmap Image" r:id="rId3" imgW="4219048" imgH="222857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17" y="3930923"/>
                        <a:ext cx="5184775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8038471"/>
              </p:ext>
            </p:extLst>
          </p:nvPr>
        </p:nvGraphicFramePr>
        <p:xfrm>
          <a:off x="2915270" y="1557338"/>
          <a:ext cx="496887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Bitmap Image" r:id="rId5" imgW="4495238" imgH="2085714" progId="Paint.Picture">
                  <p:embed/>
                </p:oleObj>
              </mc:Choice>
              <mc:Fallback>
                <p:oleObj name="Bitmap Image" r:id="rId5" imgW="4495238" imgH="20857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70" y="1557338"/>
                        <a:ext cx="496887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Greedy solution </a:t>
            </a:r>
            <a:r>
              <a:rPr lang="en-US" smtClean="0">
                <a:sym typeface="Wingdings" pitchFamily="2" charset="2"/>
              </a:rPr>
              <a:t>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58052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Optimal solution </a:t>
            </a:r>
            <a:r>
              <a:rPr lang="en-US" smtClean="0">
                <a:sym typeface="Wingdings" pitchFamily="2" charset="2"/>
              </a:rPr>
              <a:t>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Contoh: problem “menukar koin”</a:t>
            </a:r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en-US" smtClean="0"/>
              <a:t>Koin </a:t>
            </a:r>
            <a:r>
              <a:rPr lang="en-US" altLang="en-US" smtClean="0"/>
              <a:t>yang tersedia:</a:t>
            </a:r>
          </a:p>
          <a:p>
            <a:pPr lvl="1" eaLnBrk="1" hangingPunct="1"/>
            <a:r>
              <a:rPr lang="en-US" altLang="en-US" smtClean="0"/>
              <a:t>dollar </a:t>
            </a:r>
            <a:r>
              <a:rPr lang="en-US" altLang="en-US" smtClean="0"/>
              <a:t>(</a:t>
            </a:r>
            <a:r>
              <a:rPr lang="en-US" altLang="en-US" smtClean="0"/>
              <a:t>100 </a:t>
            </a:r>
            <a:r>
              <a:rPr lang="en-US" altLang="en-US" smtClean="0"/>
              <a:t>cent)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quarter </a:t>
            </a:r>
            <a:r>
              <a:rPr lang="en-US" altLang="en-US" smtClean="0"/>
              <a:t>(</a:t>
            </a:r>
            <a:r>
              <a:rPr lang="en-US" altLang="en-US" smtClean="0"/>
              <a:t>25 </a:t>
            </a:r>
            <a:r>
              <a:rPr lang="en-US" altLang="en-US" smtClean="0"/>
              <a:t>cent)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dime </a:t>
            </a:r>
            <a:r>
              <a:rPr lang="en-US" altLang="en-US" smtClean="0"/>
              <a:t>(</a:t>
            </a:r>
            <a:r>
              <a:rPr lang="en-US" altLang="en-US" smtClean="0"/>
              <a:t>10 </a:t>
            </a:r>
            <a:r>
              <a:rPr lang="en-US" altLang="en-US" smtClean="0"/>
              <a:t>cent)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nickel </a:t>
            </a:r>
            <a:r>
              <a:rPr lang="en-US" altLang="en-US" smtClean="0"/>
              <a:t>(</a:t>
            </a:r>
            <a:r>
              <a:rPr lang="en-US" altLang="en-US" smtClean="0"/>
              <a:t>5 </a:t>
            </a:r>
            <a:r>
              <a:rPr lang="en-US" altLang="en-US" smtClean="0"/>
              <a:t>cent)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penny </a:t>
            </a:r>
            <a:r>
              <a:rPr lang="en-US" altLang="en-US" smtClean="0"/>
              <a:t>(</a:t>
            </a:r>
            <a:r>
              <a:rPr lang="en-US" altLang="en-US" smtClean="0"/>
              <a:t>1 </a:t>
            </a:r>
            <a:r>
              <a:rPr lang="en-US" altLang="en-US" smtClean="0"/>
              <a:t>cent)</a:t>
            </a:r>
            <a:r>
              <a:rPr lang="en-US" altLang="en-US" sz="2400" smtClean="0"/>
              <a:t> </a:t>
            </a:r>
            <a:endParaRPr lang="en-US" altLang="en-US" sz="2400" smtClean="0"/>
          </a:p>
          <a:p>
            <a:pPr algn="l" eaLnBrk="1" hangingPunct="1"/>
            <a:r>
              <a:rPr lang="en-US" altLang="en-US" sz="900" smtClean="0"/>
              <a:t> </a:t>
            </a:r>
            <a:endParaRPr lang="en-US" altLang="en-US" sz="900" b="1" smtClean="0"/>
          </a:p>
          <a:p>
            <a:pPr algn="l" eaLnBrk="1" hangingPunct="1"/>
            <a:r>
              <a:rPr lang="en-US" altLang="en-US" smtClean="0"/>
              <a:t>Goal</a:t>
            </a:r>
            <a:r>
              <a:rPr lang="en-US" altLang="en-US" b="1" smtClean="0"/>
              <a:t>: </a:t>
            </a:r>
            <a:r>
              <a:rPr lang="en-US" altLang="en-US" smtClean="0"/>
              <a:t>Menukarkan </a:t>
            </a:r>
            <a:r>
              <a:rPr lang="en-US" altLang="en-US" smtClean="0"/>
              <a:t>sejumlah uang menggunakan  jumlah koin paling sedikit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2D384C3-9CC1-437F-A650-3637FB51BDDD}" type="slidenum">
              <a:rPr lang="en-US" altLang="en-US" sz="1400" smtClean="0"/>
              <a:pPr/>
              <a:t>17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Algoritme kasir</a:t>
            </a: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mtClean="0"/>
              <a:t>Mulai </a:t>
            </a:r>
            <a:r>
              <a:rPr lang="en-US" altLang="en-US" smtClean="0"/>
              <a:t>dengan himpunan kosong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mtClean="0"/>
              <a:t>Pada setiap tahap, tanpa melebihi nilai yang diberikan 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altLang="en-US" smtClean="0"/>
              <a:t>Tambahkan koin yang terbesar ke himpunan koin yang sudah terpilih </a:t>
            </a:r>
          </a:p>
          <a:p>
            <a:pPr algn="l" eaLnBrk="1" hangingPunct="1">
              <a:lnSpc>
                <a:spcPct val="90000"/>
              </a:lnSpc>
            </a:pPr>
            <a:endParaRPr lang="en-US" altLang="en-US" sz="1000" smtClean="0"/>
          </a:p>
          <a:p>
            <a:pPr algn="l" eaLnBrk="1" hangingPunct="1">
              <a:lnSpc>
                <a:spcPct val="90000"/>
              </a:lnSpc>
            </a:pPr>
            <a:r>
              <a:rPr lang="en-US" altLang="en-US" smtClean="0"/>
              <a:t>Contoh:</a:t>
            </a:r>
            <a:r>
              <a:rPr lang="en-US" altLang="en-US"/>
              <a:t> </a:t>
            </a:r>
            <a:r>
              <a:rPr lang="en-US" altLang="en-US" smtClean="0"/>
              <a:t>Ingin </a:t>
            </a:r>
            <a:r>
              <a:rPr lang="en-US" altLang="en-US" smtClean="0"/>
              <a:t>menukar 289 sen. Berapa koin yang paling sedikit jumlahnya?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mtClean="0"/>
              <a:t>Jawab</a:t>
            </a:r>
            <a:r>
              <a:rPr lang="en-US" altLang="en-US" smtClean="0"/>
              <a:t>: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800" smtClean="0"/>
              <a:t>2 dollar, </a:t>
            </a:r>
            <a:r>
              <a:rPr lang="en-US" altLang="en-US" sz="2800" smtClean="0"/>
              <a:t>3 </a:t>
            </a:r>
            <a:r>
              <a:rPr lang="en-US" altLang="en-US" sz="2800" smtClean="0"/>
              <a:t>quarter, </a:t>
            </a:r>
            <a:r>
              <a:rPr lang="en-US" altLang="en-US" sz="2800" smtClean="0"/>
              <a:t>1 </a:t>
            </a:r>
            <a:r>
              <a:rPr lang="en-US" altLang="en-US" sz="2800" smtClean="0"/>
              <a:t>dime </a:t>
            </a:r>
            <a:r>
              <a:rPr lang="en-US" altLang="en-US" sz="2800" smtClean="0"/>
              <a:t>dan </a:t>
            </a:r>
            <a:r>
              <a:rPr lang="en-US" altLang="en-US" sz="2800" smtClean="0"/>
              <a:t>4 </a:t>
            </a:r>
            <a:r>
              <a:rPr lang="en-US" altLang="en-US" sz="2800" smtClean="0"/>
              <a:t>penny</a:t>
            </a:r>
            <a:endParaRPr lang="en-US" altLang="en-US" sz="280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A1D2BC8-B4F0-4A28-AF81-90914DCE12E2}" type="slidenum">
              <a:rPr lang="en-US" altLang="en-US" sz="1400" smtClean="0"/>
              <a:pPr/>
              <a:t>18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Algoritme kasir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98" y="1600200"/>
            <a:ext cx="598480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CBB4BA-EEE6-46A4-AC0F-B833CBF89717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Greedy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eaLnBrk="1" hangingPunct="1"/>
            <a:r>
              <a:rPr lang="en-US" altLang="en-US" smtClean="0"/>
              <a:t>Konsep </a:t>
            </a:r>
            <a:r>
              <a:rPr lang="en-US" altLang="en-US" smtClean="0"/>
              <a:t>greedy: </a:t>
            </a:r>
            <a:r>
              <a:rPr lang="en-US" altLang="en-US" smtClean="0"/>
              <a:t>mengambil </a:t>
            </a:r>
            <a:r>
              <a:rPr lang="en-US" altLang="en-US" smtClean="0"/>
              <a:t>pilihan </a:t>
            </a:r>
            <a:r>
              <a:rPr lang="en-US" altLang="en-US" smtClean="0"/>
              <a:t>terbaik </a:t>
            </a:r>
            <a:r>
              <a:rPr lang="en-US" altLang="en-US" smtClean="0"/>
              <a:t>yang bisa </a:t>
            </a:r>
            <a:r>
              <a:rPr lang="en-US" altLang="en-US" smtClean="0"/>
              <a:t>dipilih </a:t>
            </a:r>
            <a:r>
              <a:rPr lang="en-US" altLang="en-US" smtClean="0"/>
              <a:t>saat ini, tanpa memikirkan kemungkinan pilihan yang bisa jadi lebih baik di masa mendatang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Greedy tidak mengecek seluruh kemungkinan solusi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Greedy memberikan solusi, tapi belum tentu solusi yang optimal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 example</a:t>
            </a:r>
            <a:endParaRPr lang="en-US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3000" smtClean="0"/>
              <a:t>Perhatikan </a:t>
            </a:r>
            <a:r>
              <a:rPr lang="en-US" altLang="id-ID" sz="3000" i="1" smtClean="0"/>
              <a:t>biasanya</a:t>
            </a:r>
            <a:r>
              <a:rPr lang="en-US" altLang="id-ID" sz="3000" smtClean="0"/>
              <a:t> pecahan uang merupakan kelipatan dari uang yang lebih kecil</a:t>
            </a:r>
          </a:p>
          <a:p>
            <a:r>
              <a:rPr lang="id-ID" altLang="id-ID" sz="3000" smtClean="0"/>
              <a:t>Jika tidak, </a:t>
            </a:r>
            <a:r>
              <a:rPr lang="id-ID" altLang="id-ID" sz="3000" smtClean="0"/>
              <a:t>kemungkinan </a:t>
            </a:r>
            <a:r>
              <a:rPr lang="en-US" altLang="id-ID" sz="3000" smtClean="0"/>
              <a:t>g</a:t>
            </a:r>
            <a:r>
              <a:rPr lang="id-ID" altLang="id-ID" sz="3000" smtClean="0"/>
              <a:t>reedy </a:t>
            </a:r>
            <a:r>
              <a:rPr lang="id-ID" altLang="id-ID" sz="3000" smtClean="0"/>
              <a:t>t</a:t>
            </a:r>
            <a:r>
              <a:rPr lang="en-US" altLang="id-ID" sz="3000" smtClean="0"/>
              <a:t>idak cocok</a:t>
            </a:r>
            <a:r>
              <a:rPr lang="id-ID" altLang="id-ID" sz="3000" smtClean="0"/>
              <a:t> untuk diterapkan pada </a:t>
            </a:r>
            <a:r>
              <a:rPr lang="id-ID" altLang="id-ID" sz="3000" smtClean="0"/>
              <a:t>problem </a:t>
            </a:r>
            <a:r>
              <a:rPr lang="id-ID" altLang="id-ID" sz="3000" smtClean="0"/>
              <a:t>ini</a:t>
            </a:r>
            <a:endParaRPr lang="en-US" altLang="id-ID" sz="3000" smtClean="0"/>
          </a:p>
          <a:p>
            <a:r>
              <a:rPr lang="en-US" altLang="id-ID" sz="3000" smtClean="0"/>
              <a:t>Misal pecahan yang tersedia: 100, 500, 700</a:t>
            </a:r>
          </a:p>
          <a:p>
            <a:r>
              <a:rPr lang="en-US" altLang="id-ID" sz="3000" smtClean="0"/>
              <a:t>Uang yang akan ditukar: 1000</a:t>
            </a:r>
          </a:p>
          <a:p>
            <a:pPr lvl="1">
              <a:tabLst>
                <a:tab pos="2246313" algn="l"/>
              </a:tabLst>
            </a:pPr>
            <a:r>
              <a:rPr lang="en-US" altLang="id-ID" sz="2600" smtClean="0"/>
              <a:t>Greedy: 	1000 = 1x700 + 3x100 </a:t>
            </a:r>
            <a:r>
              <a:rPr lang="en-US" altLang="id-ID" sz="2600" smtClean="0">
                <a:sym typeface="Wingdings" pitchFamily="2" charset="2"/>
              </a:rPr>
              <a:t> 4 koin</a:t>
            </a:r>
          </a:p>
          <a:p>
            <a:pPr lvl="1">
              <a:tabLst>
                <a:tab pos="2246313" algn="l"/>
              </a:tabLst>
            </a:pPr>
            <a:r>
              <a:rPr lang="en-US" altLang="id-ID" sz="2600" smtClean="0">
                <a:sym typeface="Wingdings" pitchFamily="2" charset="2"/>
              </a:rPr>
              <a:t>Optimal: 	1000 = 2x500  2 koin</a:t>
            </a:r>
            <a:r>
              <a:rPr lang="en-US" altLang="id-ID" sz="2600" smtClean="0"/>
              <a:t>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FEEEFE-A260-431D-8343-2E10B8DF282A}" type="slidenum">
              <a:rPr lang="en-US" altLang="en-US" sz="1400" smtClean="0"/>
              <a:pPr/>
              <a:t>20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Contoh: Huffman </a:t>
            </a:r>
            <a:r>
              <a:rPr lang="en-US" altLang="id-ID" smtClean="0"/>
              <a:t>code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mtClean="0"/>
              <a:t>Merupakan teknik kompresi karakter sederhana yang memiliki tingkat kompresi antara 20</a:t>
            </a:r>
            <a:r>
              <a:rPr lang="en-US" altLang="id-ID" smtClean="0"/>
              <a:t>% </a:t>
            </a:r>
            <a:r>
              <a:rPr lang="en-US" altLang="id-ID"/>
              <a:t>-</a:t>
            </a:r>
            <a:r>
              <a:rPr lang="en-US" altLang="id-ID" smtClean="0"/>
              <a:t> </a:t>
            </a:r>
            <a:r>
              <a:rPr lang="en-US" altLang="id-ID" smtClean="0"/>
              <a:t>90%</a:t>
            </a:r>
          </a:p>
          <a:p>
            <a:endParaRPr lang="en-US" altLang="id-ID" smtClean="0"/>
          </a:p>
          <a:p>
            <a:endParaRPr lang="en-US" altLang="id-ID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8E4BE-3233-4E14-8141-FC561FFF1B74}" type="slidenum">
              <a:rPr lang="en-US" altLang="en-US" sz="1400" smtClean="0"/>
              <a:pPr/>
              <a:t>21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</a:t>
            </a:r>
            <a:r>
              <a:rPr lang="en-US" altLang="id-ID" smtClean="0"/>
              <a:t>lustrasi</a:t>
            </a:r>
            <a:endParaRPr lang="en-US" altLang="id-ID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/>
              <a:t>Misal</a:t>
            </a:r>
            <a:r>
              <a:rPr lang="en-US" sz="2400" dirty="0" smtClean="0"/>
              <a:t> </a:t>
            </a:r>
            <a:r>
              <a:rPr lang="en-US" sz="2400" err="1" smtClean="0"/>
              <a:t>kita</a:t>
            </a:r>
            <a:r>
              <a:rPr lang="en-US" sz="2400" smtClean="0"/>
              <a:t> </a:t>
            </a:r>
            <a:r>
              <a:rPr lang="en-US" sz="2400" smtClean="0"/>
              <a:t>punya data </a:t>
            </a:r>
            <a:r>
              <a:rPr lang="en-US" sz="2400" dirty="0" smtClean="0"/>
              <a:t>100 </a:t>
            </a:r>
            <a:r>
              <a:rPr lang="en-US" sz="2400" dirty="0" err="1" smtClean="0"/>
              <a:t>ribu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6 distinct </a:t>
            </a:r>
            <a:r>
              <a:rPr lang="en-US" sz="2400" dirty="0" err="1" smtClean="0"/>
              <a:t>karakter</a:t>
            </a:r>
            <a:r>
              <a:rPr lang="en-US" sz="2400" dirty="0" smtClean="0"/>
              <a:t> (</a:t>
            </a:r>
            <a:r>
              <a:rPr lang="en-US" sz="2400" dirty="0" err="1" smtClean="0"/>
              <a:t>a,b,c,d,e,f</a:t>
            </a:r>
            <a:r>
              <a:rPr lang="en-US" sz="2400" dirty="0" smtClean="0"/>
              <a:t>)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fixed length bit </a:t>
            </a:r>
            <a:r>
              <a:rPr lang="en-US" sz="2400" smtClean="0"/>
              <a:t>code </a:t>
            </a:r>
            <a:r>
              <a:rPr lang="en-US" sz="2400" smtClean="0"/>
              <a:t>butuh </a:t>
            </a:r>
            <a:r>
              <a:rPr lang="en-US" sz="2400" dirty="0" smtClean="0"/>
              <a:t>300 </a:t>
            </a:r>
            <a:r>
              <a:rPr lang="en-US" sz="2400" dirty="0" err="1" smtClean="0"/>
              <a:t>ribu</a:t>
            </a:r>
            <a:r>
              <a:rPr lang="en-US" sz="2400" dirty="0" smtClean="0"/>
              <a:t> bits</a:t>
            </a:r>
          </a:p>
          <a:p>
            <a:pPr>
              <a:defRPr/>
            </a:pPr>
            <a:r>
              <a:rPr lang="en-US" sz="2400" err="1" smtClean="0"/>
              <a:t>Dengan</a:t>
            </a:r>
            <a:r>
              <a:rPr lang="en-US" sz="2400" smtClean="0"/>
              <a:t> </a:t>
            </a:r>
            <a:r>
              <a:rPr lang="en-US" sz="2400" smtClean="0"/>
              <a:t>panjang bit bervariasi lebih </a:t>
            </a:r>
            <a:r>
              <a:rPr lang="en-US" sz="2400" dirty="0" err="1" smtClean="0"/>
              <a:t>baik</a:t>
            </a:r>
            <a:r>
              <a:rPr lang="en-US" sz="2400" dirty="0" smtClean="0"/>
              <a:t> (</a:t>
            </a:r>
            <a:r>
              <a:rPr lang="en-US" sz="2400" dirty="0" err="1" smtClean="0"/>
              <a:t>hemat</a:t>
            </a:r>
            <a:r>
              <a:rPr lang="en-US" sz="2400" dirty="0" smtClean="0"/>
              <a:t> +- 25%)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smtClean="0"/>
              <a:t>Huruf frekuensi tertinggi dikodekan dengan bit terpendek</a:t>
            </a:r>
          </a:p>
          <a:p>
            <a:pPr>
              <a:defRPr/>
            </a:pPr>
            <a:r>
              <a:rPr lang="en-US" sz="2400" smtClean="0"/>
              <a:t>Pertanyaannya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mengkodekan</a:t>
            </a:r>
            <a:r>
              <a:rPr lang="en-US" sz="2400" dirty="0" smtClean="0"/>
              <a:t> </a:t>
            </a:r>
            <a:r>
              <a:rPr lang="en-US" sz="2400" err="1" smtClean="0"/>
              <a:t>secara</a:t>
            </a:r>
            <a:r>
              <a:rPr lang="en-US" sz="2400" smtClean="0"/>
              <a:t> </a:t>
            </a:r>
            <a:r>
              <a:rPr lang="en-US" sz="2400" smtClean="0"/>
              <a:t>variable length ini?</a:t>
            </a:r>
            <a:endParaRPr lang="en-US" sz="2400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36EFD2-B32E-4ECE-A1E9-886CEAB3236D}" type="slidenum">
              <a:rPr lang="en-US" altLang="en-US" sz="1400" smtClean="0"/>
              <a:pPr/>
              <a:t>22</a:t>
            </a:fld>
            <a:endParaRPr lang="en-US" altLang="en-US" sz="1400" smtClean="0"/>
          </a:p>
        </p:txBody>
      </p:sp>
      <p:pic>
        <p:nvPicPr>
          <p:cNvPr id="32773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133600"/>
            <a:ext cx="6629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3" y="4555976"/>
            <a:ext cx="808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Untuk kasus tadi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mtClean="0"/>
              <a:t>Urutkan berdasarkan </a:t>
            </a:r>
            <a:r>
              <a:rPr lang="en-US" altLang="id-ID" smtClean="0"/>
              <a:t>frekuensi </a:t>
            </a:r>
            <a:r>
              <a:rPr lang="en-US" altLang="id-ID" smtClean="0"/>
              <a:t>terkecil</a:t>
            </a:r>
          </a:p>
          <a:p>
            <a:endParaRPr lang="en-US" altLang="id-ID"/>
          </a:p>
          <a:p>
            <a:endParaRPr lang="en-US" altLang="id-ID" smtClean="0"/>
          </a:p>
          <a:p>
            <a:r>
              <a:rPr lang="en-US" altLang="id-ID" smtClean="0"/>
              <a:t>Node f dan e merge jadi satu node. Dari node baru dan sisa urutkan lagi</a:t>
            </a:r>
          </a:p>
          <a:p>
            <a:endParaRPr lang="en-US" altLang="id-ID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10517-0827-4E7A-8883-10572A0337EB}" type="slidenum">
              <a:rPr lang="en-US" altLang="en-US" sz="1400" smtClean="0"/>
              <a:pPr/>
              <a:t>23</a:t>
            </a:fld>
            <a:endParaRPr lang="en-US" altLang="en-US" sz="1400" smtClean="0"/>
          </a:p>
        </p:txBody>
      </p:sp>
      <p:pic>
        <p:nvPicPr>
          <p:cNvPr id="34821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17155"/>
            <a:ext cx="7267575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64" y="4417268"/>
            <a:ext cx="6983412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647" y="836613"/>
            <a:ext cx="6335713" cy="1968500"/>
          </a:xfrm>
        </p:spPr>
      </p:pic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FB72DA-A0A9-4D89-AA50-E2F255B26FE1}" type="slidenum">
              <a:rPr lang="en-US" altLang="en-US" sz="1400" smtClean="0"/>
              <a:pPr/>
              <a:t>24</a:t>
            </a:fld>
            <a:endParaRPr lang="en-US" altLang="en-US" sz="1400" smtClean="0"/>
          </a:p>
        </p:txBody>
      </p:sp>
      <p:pic>
        <p:nvPicPr>
          <p:cNvPr id="36868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87" y="3356992"/>
            <a:ext cx="631075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-27384"/>
            <a:ext cx="4276725" cy="3181350"/>
          </a:xfrm>
        </p:spPr>
      </p:pic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AE9297E-C389-4982-91EF-6B29FE2BDAA9}" type="slidenum">
              <a:rPr lang="en-US" altLang="en-US" sz="1400" smtClean="0"/>
              <a:pPr/>
              <a:t>25</a:t>
            </a:fld>
            <a:endParaRPr lang="en-US" altLang="en-US" sz="1400" smtClean="0"/>
          </a:p>
        </p:txBody>
      </p:sp>
      <p:pic>
        <p:nvPicPr>
          <p:cNvPr id="37892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3581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3653"/>
              </p:ext>
            </p:extLst>
          </p:nvPr>
        </p:nvGraphicFramePr>
        <p:xfrm>
          <a:off x="6732240" y="3861048"/>
          <a:ext cx="19442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Huruf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Code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1101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92043" y="3861048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Hasil encoding </a:t>
            </a:r>
            <a:r>
              <a:rPr lang="en-US" smtClean="0">
                <a:sym typeface="Wingdings" pitchFamily="2" charset="2"/>
              </a:rPr>
              <a:t>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mtClean="0"/>
              <a:t>Latihan</a:t>
            </a:r>
            <a:endParaRPr lang="en-US" altLang="id-ID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 smtClean="0"/>
              <a:t>Selesaikan penjadwalan </a:t>
            </a:r>
            <a:r>
              <a:rPr lang="id-ID" altLang="id-ID" smtClean="0"/>
              <a:t>aktivitas </a:t>
            </a:r>
            <a:r>
              <a:rPr lang="id-ID" altLang="id-ID" smtClean="0"/>
              <a:t>berikut</a:t>
            </a:r>
            <a:endParaRPr lang="id-ID" altLang="id-ID" smtClean="0"/>
          </a:p>
          <a:p>
            <a:endParaRPr lang="id-ID" altLang="id-ID" smtClean="0"/>
          </a:p>
          <a:p>
            <a:endParaRPr lang="id-ID" altLang="id-ID" smtClean="0"/>
          </a:p>
          <a:p>
            <a:r>
              <a:rPr lang="en-US" altLang="x-none" smtClean="0"/>
              <a:t>Tentukan Huffman encoding untuk data 100 </a:t>
            </a:r>
            <a:r>
              <a:rPr lang="en-US" altLang="x-none" smtClean="0"/>
              <a:t>ribu karakter yang terdiri dari </a:t>
            </a:r>
            <a:r>
              <a:rPr lang="id-ID" altLang="x-none" smtClean="0"/>
              <a:t>7</a:t>
            </a:r>
            <a:r>
              <a:rPr lang="en-US" altLang="x-none" smtClean="0"/>
              <a:t> distinct karakter (a,b,c,d,e,f</a:t>
            </a:r>
            <a:r>
              <a:rPr lang="id-ID" altLang="x-none" smtClean="0"/>
              <a:t>,g</a:t>
            </a:r>
            <a:r>
              <a:rPr lang="en-US" altLang="x-none" smtClean="0"/>
              <a:t>)</a:t>
            </a:r>
            <a:endParaRPr lang="id-ID" altLang="id-ID" smtClean="0"/>
          </a:p>
          <a:p>
            <a:endParaRPr lang="id-ID" altLang="id-ID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13DA72-A6B2-440A-8D49-EC3A9C479F93}" type="slidenum">
              <a:rPr lang="en-US" altLang="en-US" sz="1400" smtClean="0"/>
              <a:pPr/>
              <a:t>26</a:t>
            </a:fld>
            <a:endParaRPr lang="en-US" altLang="en-US" sz="14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933"/>
              </p:ext>
            </p:extLst>
          </p:nvPr>
        </p:nvGraphicFramePr>
        <p:xfrm>
          <a:off x="899592" y="2204864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946"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s</a:t>
                      </a:r>
                      <a:r>
                        <a:rPr lang="id-ID" sz="1800" baseline="-25000" dirty="0" smtClean="0"/>
                        <a:t>i</a:t>
                      </a:r>
                      <a:endParaRPr lang="id-ID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</a:t>
                      </a:r>
                      <a:r>
                        <a:rPr lang="id-ID" sz="1800" baseline="-25000" dirty="0" smtClean="0"/>
                        <a:t>i</a:t>
                      </a:r>
                      <a:endParaRPr lang="id-ID" sz="1800" baseline="-250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05682"/>
              </p:ext>
            </p:extLst>
          </p:nvPr>
        </p:nvGraphicFramePr>
        <p:xfrm>
          <a:off x="971550" y="5157788"/>
          <a:ext cx="7345361" cy="111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7"/>
                <a:gridCol w="828154"/>
                <a:gridCol w="918170"/>
                <a:gridCol w="918170"/>
                <a:gridCol w="918170"/>
                <a:gridCol w="918170"/>
                <a:gridCol w="918170"/>
                <a:gridCol w="918170"/>
              </a:tblGrid>
              <a:tr h="370417"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alfabet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id-ID" sz="1800" smtClean="0">
                          <a:solidFill>
                            <a:schemeClr val="tx1"/>
                          </a:solidFill>
                        </a:rPr>
                        <a:t>rek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668" marB="4566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Greedy tidak selalu terbaik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2891399" cy="25922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53153"/>
            <a:ext cx="3327975" cy="3327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27" y="4581128"/>
            <a:ext cx="3390393" cy="20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6FCFC-C1CC-440D-A41D-DC61E57B1415}" type="slidenum">
              <a:rPr lang="en-US" altLang="en-US" sz="1400" smtClean="0"/>
              <a:pPr/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Contoh: </a:t>
            </a:r>
            <a:r>
              <a:rPr lang="en-US" altLang="en-US" smtClean="0"/>
              <a:t>activity </a:t>
            </a:r>
            <a:r>
              <a:rPr lang="en-US" altLang="en-US" smtClean="0"/>
              <a:t>selection</a:t>
            </a:r>
            <a:endParaRPr lang="en-US" altLang="en-US" smtClean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539750" y="4797152"/>
            <a:ext cx="8229600" cy="344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3200" smtClean="0"/>
              <a:t>Goal: menentukan sebanyak mungkin aktivitas yang </a:t>
            </a:r>
            <a:r>
              <a:rPr lang="en-US" altLang="en-US" sz="3200"/>
              <a:t>dapat </a:t>
            </a:r>
            <a:r>
              <a:rPr lang="en-US" altLang="en-US" sz="3200" smtClean="0"/>
              <a:t>diambil </a:t>
            </a:r>
            <a:r>
              <a:rPr lang="en-US" altLang="en-US" sz="3200"/>
              <a:t>tanpa </a:t>
            </a:r>
            <a:r>
              <a:rPr lang="en-US" altLang="en-US" sz="3200" smtClean="0"/>
              <a:t>bentrok</a:t>
            </a:r>
            <a:endParaRPr lang="en-US" altLang="en-US" sz="3200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611188" y="14128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3200" smtClean="0"/>
              <a:t>Daftar aktivitas dengan waktu mulai dan waktu selesai:</a:t>
            </a:r>
            <a:endParaRPr lang="en-US" altLang="en-US" sz="32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60910"/>
              </p:ext>
            </p:extLst>
          </p:nvPr>
        </p:nvGraphicFramePr>
        <p:xfrm>
          <a:off x="971600" y="2780928"/>
          <a:ext cx="69127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  <a:gridCol w="768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en-US" sz="28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s</a:t>
                      </a:r>
                      <a:r>
                        <a:rPr lang="en-US" sz="2800" baseline="-25000" smtClean="0"/>
                        <a:t>i</a:t>
                      </a:r>
                      <a:endParaRPr lang="en-US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3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f</a:t>
                      </a:r>
                      <a:r>
                        <a:rPr lang="en-US" sz="2800" baseline="-25000" smtClean="0"/>
                        <a:t>i</a:t>
                      </a:r>
                      <a:endParaRPr lang="en-US" sz="28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6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4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5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8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7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9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10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11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555"/>
            <a:ext cx="7423349" cy="38727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79512" y="6381328"/>
            <a:ext cx="6696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smtClean="0"/>
              <a:t>http://www.cs.princeton.edu/~wayne/kleinberg-tardos/pdf/04GreedyAlgorithmsI.pdf</a:t>
            </a:r>
            <a:endParaRPr lang="en-US" sz="1200" i="1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53591"/>
              </p:ext>
            </p:extLst>
          </p:nvPr>
        </p:nvGraphicFramePr>
        <p:xfrm>
          <a:off x="539549" y="476672"/>
          <a:ext cx="540060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  <a:gridCol w="600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5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8</a:t>
                      </a:r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5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7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9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11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08" y="47667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Dua aktivitas (job)</a:t>
            </a:r>
            <a:br>
              <a:rPr lang="en-US" smtClean="0"/>
            </a:br>
            <a:r>
              <a:rPr lang="en-US" smtClean="0"/>
              <a:t>disebut kompatibel</a:t>
            </a:r>
            <a:br>
              <a:rPr lang="en-US" smtClean="0"/>
            </a:br>
            <a:r>
              <a:rPr lang="en-US" smtClean="0"/>
              <a:t>jika tidak bentrok atau overlap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Pilihan greedy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smtClean="0"/>
                  <a:t>Yang paling awal mulai</a:t>
                </a:r>
              </a:p>
              <a:p>
                <a:pPr lvl="1"/>
                <a:r>
                  <a:rPr lang="en-US" sz="2400" smtClean="0"/>
                  <a:t>Urutkan job berdasarkan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 terkecil </a:t>
                </a:r>
              </a:p>
              <a:p>
                <a:r>
                  <a:rPr lang="en-US" sz="2800" smtClean="0"/>
                  <a:t>Yang paling awal selesai</a:t>
                </a:r>
              </a:p>
              <a:p>
                <a:pPr lvl="1"/>
                <a:r>
                  <a:rPr lang="en-US" sz="2400" smtClean="0"/>
                  <a:t>Urutkan job berdasarkan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 terkecil</a:t>
                </a:r>
                <a:endParaRPr lang="en-US" sz="2400" smtClean="0"/>
              </a:p>
              <a:p>
                <a:r>
                  <a:rPr lang="en-US" sz="2800" smtClean="0"/>
                  <a:t>Yang interval paling pendek</a:t>
                </a:r>
              </a:p>
              <a:p>
                <a:pPr lvl="1"/>
                <a:r>
                  <a:rPr lang="en-US" sz="2400" smtClean="0"/>
                  <a:t>Urutkan job berdasarkan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 terkecil</a:t>
                </a:r>
                <a:endParaRPr lang="en-US" sz="2400" smtClean="0"/>
              </a:p>
              <a:p>
                <a:r>
                  <a:rPr lang="en-US" sz="2800" smtClean="0"/>
                  <a:t>Yang paling sedikit bentrok</a:t>
                </a:r>
              </a:p>
              <a:p>
                <a:pPr lvl="1"/>
                <a:r>
                  <a:rPr lang="en-US" sz="2400" smtClean="0"/>
                  <a:t>Hitung jumlah job yang bentrok dengan job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), dan urutkan berdasarkan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smtClean="0"/>
                  <a:t> terkecil</a:t>
                </a:r>
              </a:p>
              <a:p>
                <a:endParaRPr lang="en-US" sz="2800" smtClean="0"/>
              </a:p>
              <a:p>
                <a:endParaRPr 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52084" y="5877272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Mana yang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paling optimal?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pPr algn="l"/>
            <a:r>
              <a:rPr lang="en-US" smtClean="0"/>
              <a:t>Counter </a:t>
            </a:r>
            <a:br>
              <a:rPr lang="en-US" smtClean="0"/>
            </a:br>
            <a:r>
              <a:rPr lang="en-US" smtClean="0"/>
              <a:t>example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16" y="404664"/>
            <a:ext cx="455728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6856" y="5157192"/>
            <a:ext cx="8229600" cy="161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id-ID" sz="2800" smtClean="0"/>
              <a:t>Kesimpulan: memilih job sesuai urutan “yang paling awal </a:t>
            </a:r>
            <a:r>
              <a:rPr lang="en-US" altLang="id-ID" sz="2800" b="1" smtClean="0"/>
              <a:t>selesai</a:t>
            </a:r>
            <a:r>
              <a:rPr lang="en-US" altLang="id-ID" sz="2800" smtClean="0"/>
              <a:t>” memberikan hasil optimal</a:t>
            </a:r>
            <a:endParaRPr lang="en-US" altLang="id-ID" sz="2800" smtClean="0"/>
          </a:p>
        </p:txBody>
      </p:sp>
    </p:spTree>
    <p:extLst>
      <p:ext uri="{BB962C8B-B14F-4D97-AF65-F5344CB8AC3E}">
        <p14:creationId xmlns:p14="http://schemas.microsoft.com/office/powerpoint/2010/main" val="5480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Algoritme greedy untuk activity selection</a:t>
            </a:r>
            <a:endParaRPr lang="en-US" sz="320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59" y="1412776"/>
            <a:ext cx="7137749" cy="37354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46856" y="5301208"/>
                <a:ext cx="8229600" cy="1257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id-ID" sz="2800" smtClean="0"/>
                  <a:t>Kompleksitas: </a:t>
                </a:r>
                <a:br>
                  <a:rPr lang="en-US" altLang="id-ID" sz="2800" smtClean="0"/>
                </a:br>
                <a14:m>
                  <m:oMath xmlns:m="http://schemas.openxmlformats.org/officeDocument/2006/math">
                    <m:r>
                      <a:rPr lang="en-US" altLang="id-ID" sz="2800" b="0" i="1" smtClean="0">
                        <a:latin typeface="Cambria Math"/>
                      </a:rPr>
                      <m:t>𝑂</m:t>
                    </m:r>
                    <m:r>
                      <a:rPr lang="en-US" altLang="id-ID" sz="2800" b="0" i="1" smtClean="0">
                        <a:latin typeface="Cambria Math"/>
                      </a:rPr>
                      <m:t>(</m:t>
                    </m:r>
                    <m:r>
                      <a:rPr lang="en-US" altLang="id-ID" sz="28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id-ID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id-ID" sz="28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id-ID" sz="28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id-ID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id-ID" sz="2800" smtClean="0"/>
                  <a:t> </a:t>
                </a:r>
                <a:r>
                  <a:rPr lang="en-US" altLang="id-ID" sz="2800" smtClean="0"/>
                  <a:t>karena memerlukan sorting</a:t>
                </a:r>
                <a:endParaRPr lang="en-US" altLang="id-ID" sz="280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856" y="5301208"/>
                <a:ext cx="8229600" cy="1257003"/>
              </a:xfrm>
              <a:prstGeom prst="rect">
                <a:avLst/>
              </a:prstGeom>
              <a:blipFill rotWithShape="1">
                <a:blip r:embed="rId3"/>
                <a:stretch>
                  <a:fillRect l="-1259" t="-4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Contoh: interval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Daftar jadwal kuliah: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Goal: cari jumlah ruang kelas paling minimum supaya seluruh kuliah terlaksana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0AB55-B99E-4932-8C2E-B94247ABF74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69981"/>
              </p:ext>
            </p:extLst>
          </p:nvPr>
        </p:nvGraphicFramePr>
        <p:xfrm>
          <a:off x="755576" y="2780928"/>
          <a:ext cx="763284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  <a:gridCol w="693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MK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sz="20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</a:t>
                      </a:r>
                      <a:r>
                        <a:rPr lang="en-US" sz="2000" baseline="-25000" smtClean="0"/>
                        <a:t>i</a:t>
                      </a:r>
                      <a:endParaRPr lang="en-US" sz="20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10:30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12:30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2:30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4:30</a:t>
                      </a:r>
                      <a:endParaRPr 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1699</TotalTime>
  <Words>853</Words>
  <Application>Microsoft Office PowerPoint</Application>
  <PresentationFormat>On-screen Show (4:3)</PresentationFormat>
  <Paragraphs>357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Wingdings</vt:lpstr>
      <vt:lpstr>Default Design</vt:lpstr>
      <vt:lpstr>Bitmap Image</vt:lpstr>
      <vt:lpstr>Greedy Algorithms </vt:lpstr>
      <vt:lpstr>Greedy</vt:lpstr>
      <vt:lpstr>Greedy tidak selalu terbaik</vt:lpstr>
      <vt:lpstr>Contoh: activity selection</vt:lpstr>
      <vt:lpstr>PowerPoint Presentation</vt:lpstr>
      <vt:lpstr>Pilihan greedy</vt:lpstr>
      <vt:lpstr>Counter  example</vt:lpstr>
      <vt:lpstr>Algoritme greedy untuk activity selection</vt:lpstr>
      <vt:lpstr>Contoh: interval partitioning</vt:lpstr>
      <vt:lpstr>Contoh alokasi ruang kelas (1) (Butuh 4 ruangan)</vt:lpstr>
      <vt:lpstr>Contoh alokasi ruang kelas (2) (Butuh 3 ruangan)</vt:lpstr>
      <vt:lpstr>Pilihan greedy optimal?</vt:lpstr>
      <vt:lpstr>Algoritme greedy untuk interval partitioning</vt:lpstr>
      <vt:lpstr>Contoh: knapsack problem</vt:lpstr>
      <vt:lpstr>Greedy fractional knapsack: OK</vt:lpstr>
      <vt:lpstr>Greedy 0-1 knapsack: NOPE </vt:lpstr>
      <vt:lpstr>Contoh: problem “menukar koin”</vt:lpstr>
      <vt:lpstr>Algoritme kasir</vt:lpstr>
      <vt:lpstr>Algoritme kasir</vt:lpstr>
      <vt:lpstr>Counter example</vt:lpstr>
      <vt:lpstr>Contoh: Huffman code</vt:lpstr>
      <vt:lpstr>Ilustrasi</vt:lpstr>
      <vt:lpstr>Untuk kasus tadi</vt:lpstr>
      <vt:lpstr>PowerPoint Presentation</vt:lpstr>
      <vt:lpstr>PowerPoint Presentation</vt:lpstr>
      <vt:lpstr>Latihan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KaDep. Ilkom</dc:creator>
  <cp:lastModifiedBy>Muhammad Abrar Istiadi</cp:lastModifiedBy>
  <cp:revision>327</cp:revision>
  <dcterms:created xsi:type="dcterms:W3CDTF">2006-08-15T08:16:53Z</dcterms:created>
  <dcterms:modified xsi:type="dcterms:W3CDTF">2016-11-24T13:39:47Z</dcterms:modified>
</cp:coreProperties>
</file>