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763" r:id="rId2"/>
    <p:sldId id="750" r:id="rId3"/>
    <p:sldId id="714" r:id="rId4"/>
    <p:sldId id="716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C9D3C"/>
    <a:srgbClr val="FFBA3B"/>
    <a:srgbClr val="0000FF"/>
    <a:srgbClr val="D52324"/>
    <a:srgbClr val="299F29"/>
    <a:srgbClr val="FF7E0D"/>
    <a:srgbClr val="FF0000"/>
    <a:srgbClr val="FF7F0F"/>
    <a:srgbClr val="279E28"/>
    <a:srgbClr val="1E76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29" autoAdjust="0"/>
    <p:restoredTop sz="79645" autoAdjust="0"/>
  </p:normalViewPr>
  <p:slideViewPr>
    <p:cSldViewPr snapToGrid="0">
      <p:cViewPr varScale="1">
        <p:scale>
          <a:sx n="62" d="100"/>
          <a:sy n="62" d="100"/>
        </p:scale>
        <p:origin x="1186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42C8CA-A521-4254-86A7-6548A9107C3F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F2F013-C680-4F1D-A725-B09F536C38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9750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  <a:p>
            <a:r>
              <a:rPr lang="en-US" dirty="0"/>
              <a:t>Not graded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F2F013-C680-4F1D-A725-B09F536C38B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7258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F2F013-C680-4F1D-A725-B09F536C38B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4658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defRPr>
            </a:lvl1pPr>
          </a:lstStyle>
          <a:p>
            <a:fld id="{9709A697-9556-4636-ADD7-C14036D27B5A}" type="datetime1">
              <a:rPr lang="en-US" smtClean="0"/>
              <a:t>9/26/2024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8">
            <a:extLst>
              <a:ext uri="{FF2B5EF4-FFF2-40B4-BE49-F238E27FC236}">
                <a16:creationId xmlns:a16="http://schemas.microsoft.com/office/drawing/2014/main" id="{97C9A0B1-3A81-4EE2-BC0F-9246E4367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0"/>
            <a:ext cx="2743200" cy="365125"/>
          </a:xfrm>
        </p:spPr>
        <p:txBody>
          <a:bodyPr/>
          <a:lstStyle/>
          <a:p>
            <a:fld id="{A5686A01-FA10-4E06-92C7-92734750F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134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35C72-5A6E-4C5D-A140-0F430B42233B}" type="datetime1">
              <a:rPr lang="en-US" smtClean="0"/>
              <a:t>9/26/2024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86A01-FA10-4E06-92C7-92734750F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15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AFC8F-4F6E-4D8C-B539-DD061C8756D5}" type="datetime1">
              <a:rPr lang="en-US" smtClean="0"/>
              <a:t>9/26/2024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86A01-FA10-4E06-92C7-92734750F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358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32900"/>
            <a:ext cx="12192000" cy="1325563"/>
          </a:xfrm>
        </p:spPr>
        <p:txBody>
          <a:bodyPr/>
          <a:lstStyle>
            <a:lvl1pPr algn="ctr">
              <a:defRPr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358463"/>
            <a:ext cx="12192000" cy="3818500"/>
          </a:xfrm>
        </p:spPr>
        <p:txBody>
          <a:bodyPr/>
          <a:lstStyle>
            <a:lvl1pPr>
              <a:defRPr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defRPr>
            </a:lvl1pPr>
            <a:lvl2pPr>
              <a:defRPr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defRPr>
            </a:lvl2pPr>
            <a:lvl3pPr>
              <a:defRPr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defRPr>
            </a:lvl3pPr>
            <a:lvl4pPr>
              <a:defRPr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defRPr>
            </a:lvl4pPr>
            <a:lvl5pPr>
              <a:defRPr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defRPr>
            </a:lvl1pPr>
          </a:lstStyle>
          <a:p>
            <a:fld id="{0F6E66B7-9B35-4B7B-9932-B0DB6C7780B0}" type="datetime1">
              <a:rPr lang="en-US" smtClean="0"/>
              <a:t>9/26/2024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8">
            <a:extLst>
              <a:ext uri="{FF2B5EF4-FFF2-40B4-BE49-F238E27FC236}">
                <a16:creationId xmlns:a16="http://schemas.microsoft.com/office/drawing/2014/main" id="{95F618E1-985E-48A0-8864-543C934DB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0"/>
            <a:ext cx="2743200" cy="365125"/>
          </a:xfrm>
        </p:spPr>
        <p:txBody>
          <a:bodyPr/>
          <a:lstStyle/>
          <a:p>
            <a:fld id="{A5686A01-FA10-4E06-92C7-92734750F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696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94678-864D-4970-8E71-CC0335BFB9F7}" type="datetime1">
              <a:rPr lang="en-US" smtClean="0"/>
              <a:t>9/26/2024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8">
            <a:extLst>
              <a:ext uri="{FF2B5EF4-FFF2-40B4-BE49-F238E27FC236}">
                <a16:creationId xmlns:a16="http://schemas.microsoft.com/office/drawing/2014/main" id="{5630459C-811D-4DC4-9E77-A40A3737A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0"/>
            <a:ext cx="2743200" cy="365125"/>
          </a:xfrm>
        </p:spPr>
        <p:txBody>
          <a:bodyPr/>
          <a:lstStyle/>
          <a:p>
            <a:fld id="{A5686A01-FA10-4E06-92C7-92734750F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4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368195"/>
            <a:ext cx="5181600" cy="38087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368195"/>
            <a:ext cx="5181600" cy="38087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C03B7-1D8F-458E-93B0-CB00AB025C6C}" type="datetime1">
              <a:rPr lang="en-US" smtClean="0"/>
              <a:t>9/26/2024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86A01-FA10-4E06-92C7-92734750F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695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030147"/>
            <a:ext cx="10515600" cy="10417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6611" y="2098062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948168"/>
            <a:ext cx="5157787" cy="324149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098061"/>
            <a:ext cx="5183188" cy="85010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948167"/>
            <a:ext cx="5183188" cy="32414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45CCD-FD48-4957-97BB-996D1D1F5A92}" type="datetime1">
              <a:rPr lang="en-US" smtClean="0"/>
              <a:t>9/26/2024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86A01-FA10-4E06-92C7-92734750F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918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61E08-FE4F-4BA0-9A4F-ABAA1AAD8933}" type="datetime1">
              <a:rPr lang="en-US" smtClean="0"/>
              <a:t>9/26/2024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86A01-FA10-4E06-92C7-92734750F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98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F070D-6507-42AD-8A7A-A1A51651946D}" type="datetime1">
              <a:rPr lang="en-US" smtClean="0"/>
              <a:t>9/26/2024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5686A01-FA10-4E06-92C7-92734750F4C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341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BB3DE-6B60-4982-9E73-506458BA3016}" type="datetime1">
              <a:rPr lang="en-US" smtClean="0"/>
              <a:t>9/26/2024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86A01-FA10-4E06-92C7-92734750F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01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C7062-7E19-4F5A-9C80-6631C3BA90C9}" type="datetime1">
              <a:rPr lang="en-US" smtClean="0"/>
              <a:t>9/26/2024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86A01-FA10-4E06-92C7-92734750F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459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2" y="1042632"/>
            <a:ext cx="12192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2368195"/>
            <a:ext cx="12192000" cy="33087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E9409E-6722-4D1D-BF68-530DA15E46E8}" type="datetime1">
              <a:rPr lang="en-US" smtClean="0"/>
              <a:t>9/26/2024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24400" y="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fld id="{A5686A01-FA10-4E06-92C7-92734750F4C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696E69C-EA8C-4B37-8F1F-BD0C3836FBCC}"/>
              </a:ext>
            </a:extLst>
          </p:cNvPr>
          <p:cNvSpPr/>
          <p:nvPr userDrawn="1"/>
        </p:nvSpPr>
        <p:spPr>
          <a:xfrm>
            <a:off x="0" y="-1"/>
            <a:ext cx="12192000" cy="1018800"/>
          </a:xfrm>
          <a:prstGeom prst="rect">
            <a:avLst/>
          </a:prstGeom>
          <a:solidFill>
            <a:sysClr val="windowText" lastClr="000000"/>
          </a:soli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MU Sans Serif"/>
              <a:ea typeface="+mn-ea"/>
              <a:cs typeface="+mn-cs"/>
            </a:endParaRPr>
          </a:p>
        </p:txBody>
      </p:sp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4DB37FD6-FFD6-4A3C-9780-6C460EED70A4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811197" cy="1018799"/>
          </a:xfrm>
          <a:prstGeom prst="rect">
            <a:avLst/>
          </a:prstGeom>
        </p:spPr>
      </p:pic>
      <p:pic>
        <p:nvPicPr>
          <p:cNvPr id="9" name="Picture 8" descr="Icon&#10;&#10;Description automatically generated with low confidence">
            <a:extLst>
              <a:ext uri="{FF2B5EF4-FFF2-40B4-BE49-F238E27FC236}">
                <a16:creationId xmlns:a16="http://schemas.microsoft.com/office/drawing/2014/main" id="{649FCEFC-7013-4222-9013-007F01EDB21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17044" b="27229"/>
          <a:stretch/>
        </p:blipFill>
        <p:spPr>
          <a:xfrm>
            <a:off x="9810109" y="139405"/>
            <a:ext cx="2381891" cy="73998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6DF48FB-FA9B-4BA8-9E58-F2CC58B0160A}"/>
              </a:ext>
            </a:extLst>
          </p:cNvPr>
          <p:cNvSpPr txBox="1"/>
          <p:nvPr userDrawn="1"/>
        </p:nvSpPr>
        <p:spPr>
          <a:xfrm>
            <a:off x="-2" y="371432"/>
            <a:ext cx="1219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ML for Earth &amp; Env Sci (Week 2, SP2022)</a:t>
            </a:r>
          </a:p>
        </p:txBody>
      </p:sp>
      <p:sp>
        <p:nvSpPr>
          <p:cNvPr id="11" name="Slide Number Placeholder 13">
            <a:extLst>
              <a:ext uri="{FF2B5EF4-FFF2-40B4-BE49-F238E27FC236}">
                <a16:creationId xmlns:a16="http://schemas.microsoft.com/office/drawing/2014/main" id="{73B6DC2F-9988-447F-A7C3-709BC237347B}"/>
              </a:ext>
            </a:extLst>
          </p:cNvPr>
          <p:cNvSpPr txBox="1">
            <a:spLocks/>
          </p:cNvSpPr>
          <p:nvPr userDrawn="1"/>
        </p:nvSpPr>
        <p:spPr>
          <a:xfrm>
            <a:off x="4724400" y="-194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686A01-FA10-4E06-92C7-92734750F4C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MU Sans Serif"/>
                <a:ea typeface="+mn-ea"/>
                <a:cs typeface="+mn-cs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MU Sans Serif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382621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mldata.pangeo.io/index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455D9-4938-CD8A-BBC3-C2508B8CA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" y="1042632"/>
            <a:ext cx="12192000" cy="983876"/>
          </a:xfrm>
        </p:spPr>
        <p:txBody>
          <a:bodyPr/>
          <a:lstStyle/>
          <a:p>
            <a:r>
              <a:rPr lang="en-US" dirty="0"/>
              <a:t>Clarifications from last class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FBE4041-0510-1B17-B13A-348478998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86A01-FA10-4E06-92C7-92734750F4C6}" type="slidenum">
              <a:rPr lang="en-US" smtClean="0"/>
              <a:t>1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CE1E37-589E-0F2D-7F00-C6C63172E9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5747" y="2971785"/>
            <a:ext cx="10926501" cy="392413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F3CBF59-BF22-B5F1-0F8D-D06B854E2B33}"/>
              </a:ext>
            </a:extLst>
          </p:cNvPr>
          <p:cNvSpPr/>
          <p:nvPr/>
        </p:nvSpPr>
        <p:spPr>
          <a:xfrm>
            <a:off x="10787605" y="2971786"/>
            <a:ext cx="1828800" cy="388621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EA4E62A-D14F-CCBB-F8EF-4022A6072428}"/>
              </a:ext>
            </a:extLst>
          </p:cNvPr>
          <p:cNvSpPr/>
          <p:nvPr/>
        </p:nvSpPr>
        <p:spPr>
          <a:xfrm>
            <a:off x="0" y="6492874"/>
            <a:ext cx="1219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1" u="sng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Source</a:t>
            </a:r>
            <a:r>
              <a:rPr kumimoji="0" lang="de-DE" sz="1800" b="0" i="1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: </a:t>
            </a:r>
            <a:r>
              <a:rPr kumimoji="0" lang="en-US" sz="1800" b="0" i="1" u="none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Géron</a:t>
            </a:r>
            <a:r>
              <a:rPr kumimoji="0" lang="en-US" sz="1800" b="0" i="1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 (2019)</a:t>
            </a:r>
          </a:p>
        </p:txBody>
      </p:sp>
    </p:spTree>
    <p:extLst>
      <p:ext uri="{BB962C8B-B14F-4D97-AF65-F5344CB8AC3E}">
        <p14:creationId xmlns:p14="http://schemas.microsoft.com/office/powerpoint/2010/main" val="1196233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CA0BE-E2AC-4F49-A401-B7D08C9F6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Multiple Linear Regression: Defining the bias/intercept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E3264BE-114B-4EEE-AD26-541601CE6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86A01-FA10-4E06-92C7-92734750F4C6}" type="slidenum">
              <a:rPr lang="en-US" smtClean="0"/>
              <a:t>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E4E2DB-55CE-4996-B004-1DA9574EC1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8414"/>
          <a:stretch/>
        </p:blipFill>
        <p:spPr>
          <a:xfrm>
            <a:off x="0" y="2234329"/>
            <a:ext cx="12192000" cy="194937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72CBF37-84D3-45D9-A0A0-95C73BCC55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207122"/>
            <a:ext cx="12192000" cy="165087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F975DBC-4261-4E9E-B3B7-FB77C9F85A15}"/>
              </a:ext>
            </a:extLst>
          </p:cNvPr>
          <p:cNvSpPr txBox="1"/>
          <p:nvPr/>
        </p:nvSpPr>
        <p:spPr>
          <a:xfrm>
            <a:off x="3277562" y="5986262"/>
            <a:ext cx="10185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000" b="1" dirty="0">
                <a:solidFill>
                  <a:schemeClr val="bg1"/>
                </a:solidFill>
              </a:rPr>
              <a:t>+ b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40DA1F2-E7DA-487D-83F9-F0E5C32AF2C5}"/>
              </a:ext>
            </a:extLst>
          </p:cNvPr>
          <p:cNvCxnSpPr>
            <a:cxnSpLocks/>
          </p:cNvCxnSpPr>
          <p:nvPr/>
        </p:nvCxnSpPr>
        <p:spPr>
          <a:xfrm flipH="1" flipV="1">
            <a:off x="2673752" y="4195283"/>
            <a:ext cx="1079541" cy="42301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CC7AC92-E605-40E6-BD89-6AFC3995DE13}"/>
              </a:ext>
            </a:extLst>
          </p:cNvPr>
          <p:cNvSpPr txBox="1"/>
          <p:nvPr/>
        </p:nvSpPr>
        <p:spPr>
          <a:xfrm>
            <a:off x="3808694" y="4413481"/>
            <a:ext cx="2650602" cy="5638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/>
              <a:t>Weights (Slope)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713E46E-E408-4006-909C-EF5ED8C6CE06}"/>
              </a:ext>
            </a:extLst>
          </p:cNvPr>
          <p:cNvCxnSpPr/>
          <p:nvPr/>
        </p:nvCxnSpPr>
        <p:spPr>
          <a:xfrm flipV="1">
            <a:off x="1542170" y="4183708"/>
            <a:ext cx="0" cy="43459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AB5A3FC-54D5-4984-AC19-92864B596B76}"/>
              </a:ext>
            </a:extLst>
          </p:cNvPr>
          <p:cNvSpPr txBox="1"/>
          <p:nvPr/>
        </p:nvSpPr>
        <p:spPr>
          <a:xfrm>
            <a:off x="216869" y="4618299"/>
            <a:ext cx="2650602" cy="5638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/>
              <a:t>Intercept (Bias)</a:t>
            </a:r>
          </a:p>
        </p:txBody>
      </p:sp>
    </p:spTree>
    <p:extLst>
      <p:ext uri="{BB962C8B-B14F-4D97-AF65-F5344CB8AC3E}">
        <p14:creationId xmlns:p14="http://schemas.microsoft.com/office/powerpoint/2010/main" val="171210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3D9D2-B539-4A4E-A748-FE2B7C04CE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2387600"/>
          </a:xfrm>
        </p:spPr>
        <p:txBody>
          <a:bodyPr>
            <a:normAutofit/>
          </a:bodyPr>
          <a:lstStyle/>
          <a:p>
            <a:r>
              <a:rPr lang="en-US" dirty="0"/>
              <a:t>Min 105-115: </a:t>
            </a:r>
            <a:br>
              <a:rPr lang="en-US" dirty="0"/>
            </a:br>
            <a:r>
              <a:rPr lang="en-US" dirty="0"/>
              <a:t>Review Moodle Quiz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1D7A09-0651-4D8A-A4C8-7FD20ADDD4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602038"/>
            <a:ext cx="12192000" cy="3255962"/>
          </a:xfrm>
        </p:spPr>
        <p:txBody>
          <a:bodyPr>
            <a:normAutofit/>
          </a:bodyPr>
          <a:lstStyle/>
          <a:p>
            <a:r>
              <a:rPr lang="en-US" u="sng" dirty="0"/>
              <a:t>Learning Objectives</a:t>
            </a:r>
            <a:r>
              <a:rPr lang="en-US" dirty="0"/>
              <a:t> (</a:t>
            </a:r>
            <a:r>
              <a:rPr lang="en-US" dirty="0" err="1"/>
              <a:t>Géron</a:t>
            </a:r>
            <a:r>
              <a:rPr lang="en-US" dirty="0"/>
              <a:t> Ch3+4):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Distinguish classification from regression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Define a loss/cost function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Understand how to train a logistic/</a:t>
            </a:r>
            <a:r>
              <a:rPr lang="en-US" dirty="0" err="1"/>
              <a:t>softmax</a:t>
            </a:r>
            <a:r>
              <a:rPr lang="en-US" dirty="0"/>
              <a:t> regression for binary/multiclass classification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Know how to benchmark a classifier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Understand how to train a (multiple) linear regression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Know how to benchmark a regression 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CCB5B1-D724-4811-BE0C-131025975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86A01-FA10-4E06-92C7-92734750F4C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551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3D9D2-B539-4A4E-A748-FE2B7C04CE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020726"/>
            <a:ext cx="12192000" cy="2408274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Start thinking about your final project</a:t>
            </a:r>
            <a:br>
              <a:rPr lang="en-US" dirty="0"/>
            </a:br>
            <a:r>
              <a:rPr lang="en-US" dirty="0"/>
              <a:t>and book a one-on-one meeting on </a:t>
            </a:r>
            <a:br>
              <a:rPr lang="en-US" dirty="0"/>
            </a:br>
            <a:r>
              <a:rPr lang="en-US" dirty="0"/>
              <a:t>Friday, March 11</a:t>
            </a:r>
            <a:r>
              <a:rPr lang="en-US" baseline="30000" dirty="0"/>
              <a:t>th</a:t>
            </a:r>
            <a:r>
              <a:rPr lang="en-US" dirty="0"/>
              <a:t> in the afternoon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1D7A09-0651-4D8A-A4C8-7FD20ADDD4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602038"/>
            <a:ext cx="12192000" cy="3255962"/>
          </a:xfrm>
        </p:spPr>
        <p:txBody>
          <a:bodyPr/>
          <a:lstStyle/>
          <a:p>
            <a:r>
              <a:rPr lang="en-US" dirty="0"/>
              <a:t>The final project’s goal is to answer a well-defined scientific question by applying one of the ML algorithms introduced in class on an environmental dataset of your choice </a:t>
            </a:r>
            <a:br>
              <a:rPr lang="en-US" dirty="0"/>
            </a:br>
            <a:r>
              <a:rPr lang="en-US" dirty="0"/>
              <a:t>(e.g., related to your Masters thesis or your PhD research).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Can you think of a large environmental dataset linked to a scientific question you are passionate about?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In the affirmative, how could you format the dataset to facilitate its manipulation in Python?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In the negative, consider browsing the list of benchmark datasets maintained by </a:t>
            </a:r>
            <a:r>
              <a:rPr lang="en-US" dirty="0" err="1"/>
              <a:t>Pangeo</a:t>
            </a:r>
            <a:r>
              <a:rPr lang="en-US" dirty="0"/>
              <a:t> (</a:t>
            </a:r>
            <a:r>
              <a:rPr lang="en-US" dirty="0">
                <a:hlinkClick r:id="rId3"/>
              </a:rPr>
              <a:t>http://mldata.pangeo.io/index.html</a:t>
            </a:r>
            <a:r>
              <a:rPr lang="en-US" dirty="0"/>
              <a:t>) or browse the class syllabus’ datasets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CCB5B1-D724-4811-BE0C-131025975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86A01-FA10-4E06-92C7-92734750F4C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9548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MU Sans Serif Theme">
      <a:majorFont>
        <a:latin typeface="CMU Sans Serif"/>
        <a:ea typeface=""/>
        <a:cs typeface=""/>
      </a:majorFont>
      <a:minorFont>
        <a:latin typeface="CMU Sans Serif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30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3" id="{D708DCDC-42F7-48A2-975C-30318494E14E}" vid="{5A564382-0E23-4DF5-80A1-3DF436ECACC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236</Words>
  <Application>Microsoft Office PowerPoint</Application>
  <PresentationFormat>Widescreen</PresentationFormat>
  <Paragraphs>28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CMU Sans Serif</vt:lpstr>
      <vt:lpstr>Office Theme</vt:lpstr>
      <vt:lpstr>Clarifications from last class</vt:lpstr>
      <vt:lpstr>Multiple Linear Regression: Defining the bias/intercept</vt:lpstr>
      <vt:lpstr>Min 105-115:  Review Moodle Quiz</vt:lpstr>
      <vt:lpstr> Start thinking about your final project and book a one-on-one meeting on  Friday, March 11th in the afternoon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Beucler</dc:creator>
  <cp:lastModifiedBy>Tom Beucler</cp:lastModifiedBy>
  <cp:revision>153</cp:revision>
  <dcterms:created xsi:type="dcterms:W3CDTF">2022-02-23T18:29:24Z</dcterms:created>
  <dcterms:modified xsi:type="dcterms:W3CDTF">2024-09-26T09:24:00Z</dcterms:modified>
</cp:coreProperties>
</file>