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314" r:id="rId2"/>
    <p:sldId id="315" r:id="rId3"/>
    <p:sldId id="319" r:id="rId4"/>
    <p:sldId id="317" r:id="rId5"/>
    <p:sldId id="318" r:id="rId6"/>
    <p:sldId id="320" r:id="rId7"/>
    <p:sldId id="321" r:id="rId8"/>
    <p:sldId id="322" r:id="rId9"/>
    <p:sldId id="323" r:id="rId10"/>
    <p:sldId id="325" r:id="rId11"/>
    <p:sldId id="3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3"/>
    <p:restoredTop sz="94815"/>
  </p:normalViewPr>
  <p:slideViewPr>
    <p:cSldViewPr snapToGrid="0" snapToObjects="1">
      <p:cViewPr varScale="1">
        <p:scale>
          <a:sx n="103" d="100"/>
          <a:sy n="103" d="100"/>
        </p:scale>
        <p:origin x="200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C69BB-57A3-F94E-8D30-D468499851FA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A262-593D-1A46-8700-1EEEE2AE54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1572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0A262-593D-1A46-8700-1EEEE2AE541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295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7157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2069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0998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9411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90320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68628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30D47F-6AE6-3C41-BB58-364B78B7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AE6447-BFAE-CA40-88CB-88828088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6275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0A262-593D-1A46-8700-1EEEE2AE541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14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83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70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66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22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6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878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4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0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0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75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61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91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3266-3203-7D49-B9AA-3D3AC1B64D37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B9C7-E3C4-3749-83D7-AF016A6D06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88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pteles@fc.up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>
            <a:extLst>
              <a:ext uri="{FF2B5EF4-FFF2-40B4-BE49-F238E27FC236}">
                <a16:creationId xmlns:a16="http://schemas.microsoft.com/office/drawing/2014/main" id="{17711970-4819-DB46-AD1F-AAD31579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684" y="5914910"/>
            <a:ext cx="2968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3">
                    <a:lumMod val="75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altLang="pt-PT" dirty="0"/>
              <a:t>Pedro Teles</a:t>
            </a:r>
            <a:endParaRPr lang="en-US" altLang="pt-PT" dirty="0"/>
          </a:p>
          <a:p>
            <a:r>
              <a:rPr lang="en-US" altLang="pt-PT" dirty="0">
                <a:hlinkClick r:id="rId3"/>
              </a:rPr>
              <a:t>ppteles@fc.up.pt</a:t>
            </a:r>
            <a:endParaRPr lang="en-US" altLang="pt-PT" dirty="0"/>
          </a:p>
          <a:p>
            <a:r>
              <a:rPr lang="pt-PT" altLang="pt-PT" dirty="0"/>
              <a:t>Porto, 14 de Abril de 2020</a:t>
            </a:r>
          </a:p>
          <a:p>
            <a:endParaRPr lang="en-US" altLang="pt-PT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FFFCBDEA-FF3A-6744-A45E-9B562033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52" y="3697449"/>
            <a:ext cx="86932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ESTATÍSTICA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D6058463-A321-A246-B82B-D65DF5A7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728" y="149826"/>
            <a:ext cx="85693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PT" altLang="pt-PT" sz="1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Mestrado em Física Médica</a:t>
            </a:r>
          </a:p>
          <a:p>
            <a:pPr eaLnBrk="1" hangingPunct="1">
              <a:defRPr/>
            </a:pPr>
            <a:r>
              <a:rPr lang="pt-PT" altLang="pt-PT" sz="1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DFA</a:t>
            </a:r>
          </a:p>
          <a:p>
            <a:pPr eaLnBrk="1" hangingPunct="1">
              <a:defRPr/>
            </a:pPr>
            <a:r>
              <a:rPr lang="pt-PT" altLang="pt-PT" sz="1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Faculdade de Ciências</a:t>
            </a:r>
          </a:p>
          <a:p>
            <a:pPr eaLnBrk="1" hangingPunct="1">
              <a:defRPr/>
            </a:pPr>
            <a:r>
              <a:rPr lang="pt-PT" altLang="pt-PT" sz="1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Universidade do Porto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74E5ECE0-F09A-BF48-A3A2-DD8C82B080E8}"/>
              </a:ext>
            </a:extLst>
          </p:cNvPr>
          <p:cNvCxnSpPr>
            <a:cxnSpLocks/>
          </p:cNvCxnSpPr>
          <p:nvPr/>
        </p:nvCxnSpPr>
        <p:spPr>
          <a:xfrm>
            <a:off x="445600" y="5823236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D547C2C-D5F1-F847-90D4-DA2787180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96" y="107439"/>
            <a:ext cx="1878932" cy="951358"/>
          </a:xfrm>
          <a:prstGeom prst="rect">
            <a:avLst/>
          </a:prstGeom>
        </p:spPr>
      </p:pic>
      <p:sp>
        <p:nvSpPr>
          <p:cNvPr id="8" name="Rectangle 19">
            <a:extLst>
              <a:ext uri="{FF2B5EF4-FFF2-40B4-BE49-F238E27FC236}">
                <a16:creationId xmlns:a16="http://schemas.microsoft.com/office/drawing/2014/main" id="{69D782BA-7AAE-1644-87BB-512441B6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53" y="1499443"/>
            <a:ext cx="86932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Métodos Numéricos em Física Médica</a:t>
            </a:r>
          </a:p>
          <a:p>
            <a:pPr algn="ctr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3ª aula</a:t>
            </a:r>
          </a:p>
        </p:txBody>
      </p:sp>
    </p:spTree>
    <p:extLst>
      <p:ext uri="{BB962C8B-B14F-4D97-AF65-F5344CB8AC3E}">
        <p14:creationId xmlns:p14="http://schemas.microsoft.com/office/powerpoint/2010/main" val="21112673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>
            <a:extLst>
              <a:ext uri="{FF2B5EF4-FFF2-40B4-BE49-F238E27FC236}">
                <a16:creationId xmlns:a16="http://schemas.microsoft.com/office/drawing/2014/main" id="{D4E1E569-51C6-4140-A9AA-89FAE92F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84369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II. Taxa de prevalência </a:t>
            </a:r>
            <a:r>
              <a:rPr lang="pt-PT" altLang="ko-KR" sz="3600" b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vs</a:t>
            </a: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 Taxa de incidência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9157473-FDCA-2B4F-B068-2B08C03C0FA7}"/>
              </a:ext>
            </a:extLst>
          </p:cNvPr>
          <p:cNvCxnSpPr>
            <a:cxnSpLocks/>
          </p:cNvCxnSpPr>
          <p:nvPr/>
        </p:nvCxnSpPr>
        <p:spPr>
          <a:xfrm>
            <a:off x="224282" y="692421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ta para a Direita 1">
            <a:extLst>
              <a:ext uri="{FF2B5EF4-FFF2-40B4-BE49-F238E27FC236}">
                <a16:creationId xmlns:a16="http://schemas.microsoft.com/office/drawing/2014/main" id="{2DE5E193-9989-9E4B-A7D2-54A8E364F63B}"/>
              </a:ext>
            </a:extLst>
          </p:cNvPr>
          <p:cNvSpPr/>
          <p:nvPr/>
        </p:nvSpPr>
        <p:spPr>
          <a:xfrm>
            <a:off x="766119" y="1128930"/>
            <a:ext cx="605481" cy="143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A19C68-0414-7447-BFF9-B99C8E2B9083}"/>
              </a:ext>
            </a:extLst>
          </p:cNvPr>
          <p:cNvSpPr txBox="1"/>
          <p:nvPr/>
        </p:nvSpPr>
        <p:spPr>
          <a:xfrm>
            <a:off x="1470454" y="1230556"/>
            <a:ext cx="853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Normalmente designados em percentagens da população.</a:t>
            </a:r>
          </a:p>
          <a:p>
            <a:r>
              <a:rPr lang="pt-PT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Prevalência</a:t>
            </a: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refere-se aos </a:t>
            </a:r>
            <a:r>
              <a:rPr lang="pt-PT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casos existentes </a:t>
            </a: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até ao momento, ou num um intervalo;</a:t>
            </a:r>
          </a:p>
          <a:p>
            <a:r>
              <a:rPr lang="pt-PT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Incidência</a:t>
            </a: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refere-se aos </a:t>
            </a:r>
            <a:r>
              <a:rPr lang="pt-PT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novos casos </a:t>
            </a: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num intervalo.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A7EF68-6BA3-6A47-829F-CA28138085BE}"/>
              </a:ext>
            </a:extLst>
          </p:cNvPr>
          <p:cNvSpPr txBox="1"/>
          <p:nvPr/>
        </p:nvSpPr>
        <p:spPr>
          <a:xfrm>
            <a:off x="766118" y="2718486"/>
            <a:ext cx="10070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Exemplo 1 (fonte: SNS):</a:t>
            </a:r>
          </a:p>
          <a:p>
            <a:endParaRPr lang="pt-PT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pt-PT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</a:t>
            </a:r>
            <a:r>
              <a:rPr lang="pt-PT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taxa de prevalência </a:t>
            </a: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estimada da diabetes na população portuguesa com idades compreendidas entre os 20 e os 79 anos (7,7 milhões de indivíduos) foi de 13,3% em 2015. (inclui indivíduos que a têm há 20, 10, 5, 2, 1 ou meses antes ou durante 2015).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</a:t>
            </a:r>
            <a:r>
              <a:rPr lang="pt-PT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taxa de incidência </a:t>
            </a:r>
            <a:r>
              <a:rPr lang="pt-P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estimada da diabetes na população portuguesa em 2015 foi de 591,5 novos casos por 100 mil habitantes.</a:t>
            </a:r>
          </a:p>
        </p:txBody>
      </p:sp>
    </p:spTree>
    <p:extLst>
      <p:ext uri="{BB962C8B-B14F-4D97-AF65-F5344CB8AC3E}">
        <p14:creationId xmlns:p14="http://schemas.microsoft.com/office/powerpoint/2010/main" val="361084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>
            <a:extLst>
              <a:ext uri="{FF2B5EF4-FFF2-40B4-BE49-F238E27FC236}">
                <a16:creationId xmlns:a16="http://schemas.microsoft.com/office/drawing/2014/main" id="{7E5D86BD-4BB9-0442-B086-D0D99843D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84369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Resumo.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D7BD8A86-219A-764E-ABD9-4485173E2BA8}"/>
              </a:ext>
            </a:extLst>
          </p:cNvPr>
          <p:cNvCxnSpPr>
            <a:cxnSpLocks/>
          </p:cNvCxnSpPr>
          <p:nvPr/>
        </p:nvCxnSpPr>
        <p:spPr>
          <a:xfrm>
            <a:off x="224282" y="692421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9">
            <a:extLst>
              <a:ext uri="{FF2B5EF4-FFF2-40B4-BE49-F238E27FC236}">
                <a16:creationId xmlns:a16="http://schemas.microsoft.com/office/drawing/2014/main" id="{EFB8AB37-E31F-8D47-8F16-A098A8DD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696998"/>
            <a:ext cx="1174343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i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Variáveis versus dados;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Tipos de variáveis (</a:t>
            </a:r>
            <a:r>
              <a:rPr lang="pt-PT" altLang="ko-KR" sz="20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categórias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, ordinais, numéricas (contínuas e discretas));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População versus amostra;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Estatística descritiva e estatística inferencial ou indutiva;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Estatística descritiva:</a:t>
            </a:r>
          </a:p>
          <a:p>
            <a:pPr marL="1028700"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Frequências, frequências relativas, e frequências acumuladas;</a:t>
            </a:r>
          </a:p>
          <a:p>
            <a:pPr marL="1028700"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Tabelas de frequências;</a:t>
            </a:r>
          </a:p>
          <a:p>
            <a:pPr marL="1028700"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Gráficos de frequências;</a:t>
            </a:r>
          </a:p>
          <a:p>
            <a:pPr marL="1028700"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Prevalência versus incidência.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02F53E85-9357-7845-B8C3-BB783D1B7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1" y="4876589"/>
            <a:ext cx="10252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Fazer em casa: 1.9, 1.10. 2.3,2.4 e 2.5 em </a:t>
            </a:r>
            <a:r>
              <a:rPr lang="pt-PT" altLang="ko-KR" sz="2400" b="1" i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python</a:t>
            </a: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 e </a:t>
            </a:r>
            <a:r>
              <a:rPr lang="pt-PT" altLang="ko-KR" sz="2400" b="1" i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excel</a:t>
            </a:r>
            <a:endParaRPr lang="pt-PT" altLang="ko-KR" sz="2400" b="1" dirty="0">
              <a:solidFill>
                <a:schemeClr val="accent3">
                  <a:lumMod val="75000"/>
                </a:schemeClr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11" name="Seta em Curva 10">
            <a:extLst>
              <a:ext uri="{FF2B5EF4-FFF2-40B4-BE49-F238E27FC236}">
                <a16:creationId xmlns:a16="http://schemas.microsoft.com/office/drawing/2014/main" id="{7C7A2AB9-468B-A64B-8B09-ADA290B53A53}"/>
              </a:ext>
            </a:extLst>
          </p:cNvPr>
          <p:cNvSpPr/>
          <p:nvPr/>
        </p:nvSpPr>
        <p:spPr>
          <a:xfrm rot="10800000" flipH="1">
            <a:off x="3722913" y="5338254"/>
            <a:ext cx="898071" cy="12219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ED30A0-BF7B-A644-87A0-FAB6E5F9A056}"/>
              </a:ext>
            </a:extLst>
          </p:cNvPr>
          <p:cNvSpPr txBox="1"/>
          <p:nvPr/>
        </p:nvSpPr>
        <p:spPr>
          <a:xfrm>
            <a:off x="4620984" y="6158958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entregar no </a:t>
            </a:r>
            <a:r>
              <a:rPr lang="pt-PT" dirty="0" err="1"/>
              <a:t>moodle</a:t>
            </a:r>
            <a:r>
              <a:rPr lang="pt-PT" dirty="0"/>
              <a:t>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0792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>
            <a:extLst>
              <a:ext uri="{FF2B5EF4-FFF2-40B4-BE49-F238E27FC236}">
                <a16:creationId xmlns:a16="http://schemas.microsoft.com/office/drawing/2014/main" id="{C8D58727-2760-E543-A77F-841F607A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38" y="327761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Livro...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BEA678E-3692-B04D-A79D-2C49CADED3B2}"/>
              </a:ext>
            </a:extLst>
          </p:cNvPr>
          <p:cNvCxnSpPr>
            <a:cxnSpLocks/>
          </p:cNvCxnSpPr>
          <p:nvPr/>
        </p:nvCxnSpPr>
        <p:spPr>
          <a:xfrm>
            <a:off x="331076" y="974092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>
            <a:extLst>
              <a:ext uri="{FF2B5EF4-FFF2-40B4-BE49-F238E27FC236}">
                <a16:creationId xmlns:a16="http://schemas.microsoft.com/office/drawing/2014/main" id="{5B3927EB-B33A-5B47-B3E3-13097F9B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6" y="1204924"/>
            <a:ext cx="102528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Medical </a:t>
            </a:r>
            <a:r>
              <a:rPr lang="pt-PT" altLang="ko-KR" sz="2400" b="1" i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Statistics</a:t>
            </a: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pt-PT" altLang="ko-KR" sz="2400" b="1" i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from</a:t>
            </a: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pt-PT" altLang="ko-KR" sz="2400" b="1" i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Scratch</a:t>
            </a:r>
            <a:r>
              <a:rPr lang="pt-PT" altLang="ko-KR" sz="2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, 2nd </a:t>
            </a:r>
            <a:r>
              <a:rPr lang="pt-PT" altLang="ko-KR" sz="2400" b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Edition</a:t>
            </a:r>
            <a:r>
              <a:rPr lang="pt-PT" altLang="ko-KR" sz="2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, David </a:t>
            </a:r>
            <a:r>
              <a:rPr lang="pt-PT" altLang="ko-KR" sz="2400" b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Bowers</a:t>
            </a:r>
            <a:r>
              <a:rPr lang="pt-PT" altLang="ko-KR" sz="2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, John </a:t>
            </a:r>
            <a:r>
              <a:rPr lang="pt-PT" altLang="ko-KR" sz="2400" b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Wiley&amp;Sons</a:t>
            </a: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pt-PT" altLang="ko-KR" sz="2400" b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Ltd</a:t>
            </a:r>
            <a:r>
              <a:rPr lang="pt-PT" altLang="ko-KR" sz="2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. ISBN 978-0-470-51301-9</a:t>
            </a:r>
          </a:p>
        </p:txBody>
      </p:sp>
    </p:spTree>
    <p:extLst>
      <p:ext uri="{BB962C8B-B14F-4D97-AF65-F5344CB8AC3E}">
        <p14:creationId xmlns:p14="http://schemas.microsoft.com/office/powerpoint/2010/main" val="923650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>
            <a:extLst>
              <a:ext uri="{FF2B5EF4-FFF2-40B4-BE49-F238E27FC236}">
                <a16:creationId xmlns:a16="http://schemas.microsoft.com/office/drawing/2014/main" id="{5B3927EB-B33A-5B47-B3E3-13097F9B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0" y="576212"/>
            <a:ext cx="1174343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1800" i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18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Variáveis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descrevem algo que pode </a:t>
            </a:r>
            <a:r>
              <a:rPr lang="pt-PT" altLang="ko-KR" sz="18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variar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(ex.: idade, sexo, altura, IMC, temperatura corporal). As variáveis podem ser </a:t>
            </a:r>
            <a:r>
              <a:rPr lang="pt-PT" altLang="ko-KR" sz="18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contínuas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(</a:t>
            </a:r>
            <a:r>
              <a:rPr lang="pt-PT" altLang="ko-KR" sz="18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ex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: temperatura corporal, altura, peso) ou </a:t>
            </a:r>
            <a:r>
              <a:rPr lang="pt-PT" altLang="ko-KR" sz="18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discretas 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(</a:t>
            </a:r>
            <a:r>
              <a:rPr lang="pt-PT" altLang="ko-KR" sz="18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ex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: Sexo, tipo sanguíneo, cor dos olhos). As variáveis podem ser categóricas,  ordinais, e </a:t>
            </a:r>
            <a:r>
              <a:rPr lang="pt-PT" altLang="ko-KR" sz="18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nunca têm unidades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, ou podem ser numéricas e </a:t>
            </a:r>
            <a:r>
              <a:rPr lang="pt-PT" altLang="ko-KR" sz="18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têm sempre unidades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.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18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18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Dados</a:t>
            </a:r>
            <a:r>
              <a:rPr lang="pt-PT" altLang="ko-KR" sz="18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são os valores específicos que se obtém quando se medem determinadas variáveis.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18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C8D58727-2760-E543-A77F-841F607A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84369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I. A natureza dos dados estatísticos.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BEA678E-3692-B04D-A79D-2C49CADED3B2}"/>
              </a:ext>
            </a:extLst>
          </p:cNvPr>
          <p:cNvCxnSpPr>
            <a:cxnSpLocks/>
          </p:cNvCxnSpPr>
          <p:nvPr/>
        </p:nvCxnSpPr>
        <p:spPr>
          <a:xfrm>
            <a:off x="224282" y="692421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B20976C-9351-B043-B171-7951F0977C2E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928796"/>
          <a:ext cx="81280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134534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7101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1119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113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5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Peso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7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Altura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1,81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Nº de consulta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4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0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Tipo Sanguíneo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O+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1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Cor dos olhos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Castanhos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Azuis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Verdes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6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Grau académico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Licenciatura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Ensino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Mestrado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2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Estado de saúde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Hipertenso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Elevado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57818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72E20414-646A-D64C-99A1-49052534C452}"/>
              </a:ext>
            </a:extLst>
          </p:cNvPr>
          <p:cNvSpPr/>
          <p:nvPr/>
        </p:nvSpPr>
        <p:spPr>
          <a:xfrm>
            <a:off x="1807715" y="2705462"/>
            <a:ext cx="2041652" cy="4152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E8845535-760C-9049-9FD0-2EEE661F40DD}"/>
              </a:ext>
            </a:extLst>
          </p:cNvPr>
          <p:cNvCxnSpPr/>
          <p:nvPr/>
        </p:nvCxnSpPr>
        <p:spPr>
          <a:xfrm>
            <a:off x="1191986" y="2855987"/>
            <a:ext cx="615729" cy="260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FA895E-673C-D44C-ADC1-93B56E4D188C}"/>
              </a:ext>
            </a:extLst>
          </p:cNvPr>
          <p:cNvSpPr txBox="1"/>
          <p:nvPr/>
        </p:nvSpPr>
        <p:spPr>
          <a:xfrm>
            <a:off x="366938" y="25373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variáveis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863BCE-857F-474A-815D-BD062E7851C0}"/>
              </a:ext>
            </a:extLst>
          </p:cNvPr>
          <p:cNvSpPr/>
          <p:nvPr/>
        </p:nvSpPr>
        <p:spPr>
          <a:xfrm>
            <a:off x="3900730" y="2705462"/>
            <a:ext cx="6310633" cy="415253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723D0106-52F1-DF41-9FFB-BA271B00C689}"/>
              </a:ext>
            </a:extLst>
          </p:cNvPr>
          <p:cNvCxnSpPr/>
          <p:nvPr/>
        </p:nvCxnSpPr>
        <p:spPr>
          <a:xfrm flipH="1">
            <a:off x="10211362" y="2969075"/>
            <a:ext cx="345841" cy="30870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FC3180-3A4C-A947-8B3B-1D15C7F3CA47}"/>
              </a:ext>
            </a:extLst>
          </p:cNvPr>
          <p:cNvSpPr txBox="1"/>
          <p:nvPr/>
        </p:nvSpPr>
        <p:spPr>
          <a:xfrm>
            <a:off x="10384282" y="267132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dados</a:t>
            </a:r>
          </a:p>
        </p:txBody>
      </p:sp>
      <p:sp>
        <p:nvSpPr>
          <p:cNvPr id="16" name="Chaveta à Esquerda 15">
            <a:extLst>
              <a:ext uri="{FF2B5EF4-FFF2-40B4-BE49-F238E27FC236}">
                <a16:creationId xmlns:a16="http://schemas.microsoft.com/office/drawing/2014/main" id="{61F18C6A-DB76-0F4D-AFE0-428E02D84B1E}"/>
              </a:ext>
            </a:extLst>
          </p:cNvPr>
          <p:cNvSpPr/>
          <p:nvPr/>
        </p:nvSpPr>
        <p:spPr>
          <a:xfrm>
            <a:off x="1355271" y="3313555"/>
            <a:ext cx="676728" cy="1013513"/>
          </a:xfrm>
          <a:prstGeom prst="leftBrace">
            <a:avLst>
              <a:gd name="adj1" fmla="val 22810"/>
              <a:gd name="adj2" fmla="val 48635"/>
            </a:avLst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8A99AA-1828-DB48-9400-EF26AE19274D}"/>
              </a:ext>
            </a:extLst>
          </p:cNvPr>
          <p:cNvSpPr txBox="1"/>
          <p:nvPr/>
        </p:nvSpPr>
        <p:spPr>
          <a:xfrm>
            <a:off x="241738" y="354895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Variáveis</a:t>
            </a:r>
          </a:p>
          <a:p>
            <a:pPr algn="ctr"/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numéricas</a:t>
            </a:r>
          </a:p>
        </p:txBody>
      </p:sp>
      <p:sp>
        <p:nvSpPr>
          <p:cNvPr id="18" name="Chaveta à Esquerda 17">
            <a:extLst>
              <a:ext uri="{FF2B5EF4-FFF2-40B4-BE49-F238E27FC236}">
                <a16:creationId xmlns:a16="http://schemas.microsoft.com/office/drawing/2014/main" id="{2E5BFF24-DF95-ED4F-A3E3-C504AB5C1D9E}"/>
              </a:ext>
            </a:extLst>
          </p:cNvPr>
          <p:cNvSpPr/>
          <p:nvPr/>
        </p:nvSpPr>
        <p:spPr>
          <a:xfrm>
            <a:off x="1402558" y="4456160"/>
            <a:ext cx="676728" cy="1013513"/>
          </a:xfrm>
          <a:prstGeom prst="leftBrace">
            <a:avLst>
              <a:gd name="adj1" fmla="val 22810"/>
              <a:gd name="adj2" fmla="val 48635"/>
            </a:avLst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EC1AB3-59F6-5B48-8392-78AB35A26ED9}"/>
              </a:ext>
            </a:extLst>
          </p:cNvPr>
          <p:cNvSpPr txBox="1"/>
          <p:nvPr/>
        </p:nvSpPr>
        <p:spPr>
          <a:xfrm>
            <a:off x="83397" y="4685966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Variáveis</a:t>
            </a:r>
          </a:p>
          <a:p>
            <a:pPr algn="ctr"/>
            <a:r>
              <a:rPr lang="pt-PT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categóricas</a:t>
            </a:r>
          </a:p>
        </p:txBody>
      </p:sp>
      <p:sp>
        <p:nvSpPr>
          <p:cNvPr id="21" name="Chaveta à Esquerda 20">
            <a:extLst>
              <a:ext uri="{FF2B5EF4-FFF2-40B4-BE49-F238E27FC236}">
                <a16:creationId xmlns:a16="http://schemas.microsoft.com/office/drawing/2014/main" id="{118277F4-6EDB-904D-BE50-F9EF05208EB2}"/>
              </a:ext>
            </a:extLst>
          </p:cNvPr>
          <p:cNvSpPr/>
          <p:nvPr/>
        </p:nvSpPr>
        <p:spPr>
          <a:xfrm>
            <a:off x="1344500" y="5657080"/>
            <a:ext cx="676728" cy="1013513"/>
          </a:xfrm>
          <a:prstGeom prst="leftBrace">
            <a:avLst>
              <a:gd name="adj1" fmla="val 22810"/>
              <a:gd name="adj2" fmla="val 48635"/>
            </a:avLst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DE092C2-B276-E941-A469-A19C7DAE0599}"/>
              </a:ext>
            </a:extLst>
          </p:cNvPr>
          <p:cNvSpPr txBox="1"/>
          <p:nvPr/>
        </p:nvSpPr>
        <p:spPr>
          <a:xfrm>
            <a:off x="117490" y="5883908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Variáveis</a:t>
            </a:r>
          </a:p>
          <a:p>
            <a:pPr algn="ctr"/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ordinais</a:t>
            </a:r>
          </a:p>
        </p:txBody>
      </p:sp>
      <p:sp>
        <p:nvSpPr>
          <p:cNvPr id="23" name="Chaveta à Esquerda 22">
            <a:extLst>
              <a:ext uri="{FF2B5EF4-FFF2-40B4-BE49-F238E27FC236}">
                <a16:creationId xmlns:a16="http://schemas.microsoft.com/office/drawing/2014/main" id="{9370070D-CBA8-EF46-81D2-39C187E5CD26}"/>
              </a:ext>
            </a:extLst>
          </p:cNvPr>
          <p:cNvSpPr/>
          <p:nvPr/>
        </p:nvSpPr>
        <p:spPr>
          <a:xfrm flipH="1">
            <a:off x="10159999" y="3313556"/>
            <a:ext cx="397204" cy="659909"/>
          </a:xfrm>
          <a:prstGeom prst="leftBrace">
            <a:avLst>
              <a:gd name="adj1" fmla="val 22810"/>
              <a:gd name="adj2" fmla="val 48635"/>
            </a:avLst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957F9A-6DEC-184B-9877-C70FFE4FF4D7}"/>
              </a:ext>
            </a:extLst>
          </p:cNvPr>
          <p:cNvSpPr txBox="1"/>
          <p:nvPr/>
        </p:nvSpPr>
        <p:spPr>
          <a:xfrm>
            <a:off x="10557203" y="3458844"/>
            <a:ext cx="12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contínuas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6ACE0F3-A65F-C141-83B8-95251A6731FC}"/>
              </a:ext>
            </a:extLst>
          </p:cNvPr>
          <p:cNvCxnSpPr/>
          <p:nvPr/>
        </p:nvCxnSpPr>
        <p:spPr>
          <a:xfrm flipV="1">
            <a:off x="9707939" y="4246367"/>
            <a:ext cx="925661" cy="498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54DFFC7-FD7C-6341-B4E1-832B3C8080A7}"/>
              </a:ext>
            </a:extLst>
          </p:cNvPr>
          <p:cNvSpPr txBox="1"/>
          <p:nvPr/>
        </p:nvSpPr>
        <p:spPr>
          <a:xfrm>
            <a:off x="10633600" y="40617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discreta</a:t>
            </a:r>
          </a:p>
        </p:txBody>
      </p:sp>
    </p:spTree>
    <p:extLst>
      <p:ext uri="{BB962C8B-B14F-4D97-AF65-F5344CB8AC3E}">
        <p14:creationId xmlns:p14="http://schemas.microsoft.com/office/powerpoint/2010/main" val="37947292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>
            <a:extLst>
              <a:ext uri="{FF2B5EF4-FFF2-40B4-BE49-F238E27FC236}">
                <a16:creationId xmlns:a16="http://schemas.microsoft.com/office/drawing/2014/main" id="{C8D58727-2760-E543-A77F-841F607A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38" y="327761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Exercício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BEA678E-3692-B04D-A79D-2C49CADED3B2}"/>
              </a:ext>
            </a:extLst>
          </p:cNvPr>
          <p:cNvCxnSpPr>
            <a:cxnSpLocks/>
          </p:cNvCxnSpPr>
          <p:nvPr/>
        </p:nvCxnSpPr>
        <p:spPr>
          <a:xfrm>
            <a:off x="331076" y="974092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>
            <a:extLst>
              <a:ext uri="{FF2B5EF4-FFF2-40B4-BE49-F238E27FC236}">
                <a16:creationId xmlns:a16="http://schemas.microsoft.com/office/drawing/2014/main" id="{5B3927EB-B33A-5B47-B3E3-13097F9B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048" y="2271333"/>
            <a:ext cx="10252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Exercício 1.8</a:t>
            </a:r>
            <a:endParaRPr lang="pt-PT" altLang="ko-KR" sz="2400" b="1" dirty="0">
              <a:solidFill>
                <a:schemeClr val="accent3">
                  <a:lumMod val="75000"/>
                </a:schemeClr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7BCB0BC-CBD1-6B46-A151-16A50EFE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77" y="6182874"/>
            <a:ext cx="10252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Fazer em casa: 1.9 e 1.10</a:t>
            </a:r>
            <a:endParaRPr lang="pt-PT" altLang="ko-KR" sz="2400" b="1" dirty="0">
              <a:solidFill>
                <a:schemeClr val="accent3">
                  <a:lumMod val="75000"/>
                </a:schemeClr>
              </a:solidFill>
              <a:latin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24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>
            <a:extLst>
              <a:ext uri="{FF2B5EF4-FFF2-40B4-BE49-F238E27FC236}">
                <a16:creationId xmlns:a16="http://schemas.microsoft.com/office/drawing/2014/main" id="{5B3927EB-B33A-5B47-B3E3-13097F9B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86" y="840552"/>
            <a:ext cx="1174343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400" i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4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População </a:t>
            </a: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é o </a:t>
            </a:r>
            <a:r>
              <a:rPr lang="pt-PT" altLang="ko-KR" sz="24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objecto</a:t>
            </a: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de estudo estatístico e contém todos os elementos de um conjunto de dados.</a:t>
            </a:r>
          </a:p>
          <a:p>
            <a:pPr algn="just" eaLnBrk="1" hangingPunct="1">
              <a:defRPr/>
            </a:pPr>
            <a:endParaRPr lang="pt-PT" altLang="ko-KR" sz="2400" b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4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Amostra </a:t>
            </a: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é um conjunto de observações da população.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4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C8D58727-2760-E543-A77F-841F607A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84369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II. Amostra versus população.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BEA678E-3692-B04D-A79D-2C49CADED3B2}"/>
              </a:ext>
            </a:extLst>
          </p:cNvPr>
          <p:cNvCxnSpPr>
            <a:cxnSpLocks/>
          </p:cNvCxnSpPr>
          <p:nvPr/>
        </p:nvCxnSpPr>
        <p:spPr>
          <a:xfrm>
            <a:off x="224282" y="692421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>
            <a:extLst>
              <a:ext uri="{FF2B5EF4-FFF2-40B4-BE49-F238E27FC236}">
                <a16:creationId xmlns:a16="http://schemas.microsoft.com/office/drawing/2014/main" id="{8BEFBF79-576B-BF46-AEA6-A5007AED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86" y="3074062"/>
            <a:ext cx="1093244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Exemplo:</a:t>
            </a:r>
          </a:p>
          <a:p>
            <a:pPr algn="just" eaLnBrk="1" hangingPunct="1">
              <a:defRPr/>
            </a:pPr>
            <a:endParaRPr lang="pt-PT" altLang="ko-KR" sz="24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algn="just" eaLnBrk="1" hangingPunct="1">
              <a:defRPr/>
            </a:pP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Num questionário realizado à população portuguesa, perguntou-se a 10 000 pessoas se eram fumadoras.</a:t>
            </a:r>
          </a:p>
          <a:p>
            <a:pPr algn="just" eaLnBrk="1" hangingPunct="1">
              <a:defRPr/>
            </a:pPr>
            <a:endParaRPr lang="pt-PT" altLang="ko-KR" sz="24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algn="just" eaLnBrk="1" hangingPunct="1">
              <a:defRPr/>
            </a:pPr>
            <a:r>
              <a:rPr lang="pt-PT" altLang="ko-KR" sz="24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- A </a:t>
            </a:r>
            <a:r>
              <a:rPr lang="pt-PT" altLang="ko-KR" sz="2400" b="1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população</a:t>
            </a:r>
            <a:r>
              <a:rPr lang="pt-PT" altLang="ko-KR" sz="24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é a população portuguesa;</a:t>
            </a:r>
          </a:p>
          <a:p>
            <a:pPr algn="just" eaLnBrk="1" hangingPunct="1">
              <a:defRPr/>
            </a:pPr>
            <a:r>
              <a:rPr lang="pt-PT" altLang="ko-KR" sz="24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- A </a:t>
            </a:r>
            <a:r>
              <a:rPr lang="pt-PT" altLang="ko-KR" sz="2400" b="1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amostra</a:t>
            </a:r>
            <a:r>
              <a:rPr lang="pt-PT" altLang="ko-KR" sz="24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são as 10 000 pessoas.</a:t>
            </a:r>
          </a:p>
          <a:p>
            <a:pPr algn="just" eaLnBrk="1" hangingPunct="1">
              <a:defRPr/>
            </a:pP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2601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>
            <a:extLst>
              <a:ext uri="{FF2B5EF4-FFF2-40B4-BE49-F238E27FC236}">
                <a16:creationId xmlns:a16="http://schemas.microsoft.com/office/drawing/2014/main" id="{5B3927EB-B33A-5B47-B3E3-13097F9B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601801"/>
            <a:ext cx="1174343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i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Estatística descritiva 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é utilizada para compilar um conjunto de dados de forma a conseguir retirar informação relevante sobre as suas características. Alguns conceitos utilizados neste tipo de estatística são a média, o desvio padrão, etc.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Estatística inferencial ou indutiva 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é utilizada para, a partir dos dados de uma determinada amostra, inferir características sobre a população de onde esta é retirada. Alguns conceitos utilizados neste tipo de estatística são o teste de t-</a:t>
            </a:r>
            <a:r>
              <a:rPr lang="pt-PT" altLang="ko-KR" sz="20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student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, p-</a:t>
            </a:r>
            <a:r>
              <a:rPr lang="pt-PT" altLang="ko-KR" sz="20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values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, etc.</a:t>
            </a:r>
            <a:endParaRPr lang="pt-PT" altLang="ko-KR" sz="2000" b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C8D58727-2760-E543-A77F-841F607A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84369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II. Estatística descritiva </a:t>
            </a:r>
            <a:r>
              <a:rPr lang="pt-PT" altLang="ko-KR" sz="3600" b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vs</a:t>
            </a: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 inferencial.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BEA678E-3692-B04D-A79D-2C49CADED3B2}"/>
              </a:ext>
            </a:extLst>
          </p:cNvPr>
          <p:cNvCxnSpPr>
            <a:cxnSpLocks/>
          </p:cNvCxnSpPr>
          <p:nvPr/>
        </p:nvCxnSpPr>
        <p:spPr>
          <a:xfrm>
            <a:off x="224282" y="692421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ta para a Direita 1">
            <a:extLst>
              <a:ext uri="{FF2B5EF4-FFF2-40B4-BE49-F238E27FC236}">
                <a16:creationId xmlns:a16="http://schemas.microsoft.com/office/drawing/2014/main" id="{D2D24AA8-B8D5-364A-B32C-4719F788B565}"/>
              </a:ext>
            </a:extLst>
          </p:cNvPr>
          <p:cNvSpPr/>
          <p:nvPr/>
        </p:nvSpPr>
        <p:spPr>
          <a:xfrm>
            <a:off x="2465614" y="4033157"/>
            <a:ext cx="816429" cy="1681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44A532-0470-BA48-84E4-B7FD9668D0FA}"/>
              </a:ext>
            </a:extLst>
          </p:cNvPr>
          <p:cNvSpPr txBox="1"/>
          <p:nvPr/>
        </p:nvSpPr>
        <p:spPr>
          <a:xfrm>
            <a:off x="3477986" y="4145340"/>
            <a:ext cx="7592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Nas primeiras aulas vamos falar sobretudo de estatística descritiva, sendo que a inferencial ficará para o fim.</a:t>
            </a:r>
          </a:p>
        </p:txBody>
      </p:sp>
    </p:spTree>
    <p:extLst>
      <p:ext uri="{BB962C8B-B14F-4D97-AF65-F5344CB8AC3E}">
        <p14:creationId xmlns:p14="http://schemas.microsoft.com/office/powerpoint/2010/main" val="7858029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055BFF8-2921-DF4B-BF95-FDEE7733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58" y="2774799"/>
            <a:ext cx="8763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54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34145485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>
            <a:extLst>
              <a:ext uri="{FF2B5EF4-FFF2-40B4-BE49-F238E27FC236}">
                <a16:creationId xmlns:a16="http://schemas.microsoft.com/office/drawing/2014/main" id="{5B3927EB-B33A-5B47-B3E3-13097F9B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730700"/>
            <a:ext cx="117434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i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Frequência 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corresponde ao número de vezes que uma determinada variável tem um determinado valor ou se encontra num determinado intervalo.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b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Tabela de frequências 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permite observar a variação das frequências consoante o valor ou o intervalo.</a:t>
            </a:r>
            <a:endParaRPr lang="pt-PT" altLang="ko-KR" sz="2000" b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C8D58727-2760-E543-A77F-841F607A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84369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I. Frequências, tabelas de frequências, e gráficos.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BEA678E-3692-B04D-A79D-2C49CADED3B2}"/>
              </a:ext>
            </a:extLst>
          </p:cNvPr>
          <p:cNvCxnSpPr>
            <a:cxnSpLocks/>
          </p:cNvCxnSpPr>
          <p:nvPr/>
        </p:nvCxnSpPr>
        <p:spPr>
          <a:xfrm>
            <a:off x="224282" y="692421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E5E489FB-CA45-2043-B15B-D082E7F1D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82" y="3316023"/>
            <a:ext cx="525939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Exemplo:</a:t>
            </a:r>
          </a:p>
          <a:p>
            <a:pPr algn="just" eaLnBrk="1" hangingPunct="1">
              <a:defRPr/>
            </a:pPr>
            <a:endParaRPr lang="pt-PT" altLang="ko-KR" sz="24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algn="just" eaLnBrk="1" hangingPunct="1">
              <a:defRPr/>
            </a:pPr>
            <a:r>
              <a:rPr lang="pt-PT" altLang="ko-KR" sz="2400" i="1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(de um estudo observacional em crianças submetidas a uma cintigrafia renal)</a:t>
            </a:r>
          </a:p>
          <a:p>
            <a:pPr algn="just" eaLnBrk="1" hangingPunct="1">
              <a:defRPr/>
            </a:pPr>
            <a:r>
              <a:rPr lang="pt-PT" altLang="ko-KR" sz="24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BBF862F-F3A5-5B48-B327-D66B472D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173"/>
              </p:ext>
            </p:extLst>
          </p:nvPr>
        </p:nvGraphicFramePr>
        <p:xfrm>
          <a:off x="5723219" y="2530283"/>
          <a:ext cx="5820808" cy="4109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202">
                  <a:extLst>
                    <a:ext uri="{9D8B030D-6E8A-4147-A177-3AD203B41FA5}">
                      <a16:colId xmlns:a16="http://schemas.microsoft.com/office/drawing/2014/main" val="2435808212"/>
                    </a:ext>
                  </a:extLst>
                </a:gridCol>
                <a:gridCol w="1455202">
                  <a:extLst>
                    <a:ext uri="{9D8B030D-6E8A-4147-A177-3AD203B41FA5}">
                      <a16:colId xmlns:a16="http://schemas.microsoft.com/office/drawing/2014/main" val="2990619467"/>
                    </a:ext>
                  </a:extLst>
                </a:gridCol>
                <a:gridCol w="1455202">
                  <a:extLst>
                    <a:ext uri="{9D8B030D-6E8A-4147-A177-3AD203B41FA5}">
                      <a16:colId xmlns:a16="http://schemas.microsoft.com/office/drawing/2014/main" val="1752399714"/>
                    </a:ext>
                  </a:extLst>
                </a:gridCol>
                <a:gridCol w="1455202">
                  <a:extLst>
                    <a:ext uri="{9D8B030D-6E8A-4147-A177-3AD203B41FA5}">
                      <a16:colId xmlns:a16="http://schemas.microsoft.com/office/drawing/2014/main" val="33306929"/>
                    </a:ext>
                  </a:extLst>
                </a:gridCol>
              </a:tblGrid>
              <a:tr h="264997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Criança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Peso (kg)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Idades (anos)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A0 (MBq)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440866761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8,7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0,9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36,5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2919903827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28,0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1326393757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10,5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0,9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30,3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1975212559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4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21,0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67,0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2980445452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12,2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43,2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37142610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7,0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30,8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1218566215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7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20,0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5,9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51,8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3028181838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29,0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9,4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80,0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1282556333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9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12,5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2,6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40,5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800311646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11,0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37,0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708805036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9,0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52,6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1491559282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8,0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0,7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43,0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3142978120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53,0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15,3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84,0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2350183601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14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10,0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1,9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53,3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2348322070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75,0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15,5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48,0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4254733895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7,4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44,7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3149599259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17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37,0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11,6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88,6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2763842923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7,2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0,4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26,8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1813160613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19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5,6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0,6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30,2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743215990"/>
                  </a:ext>
                </a:extLst>
              </a:tr>
              <a:tr h="140712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11,1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</a:rPr>
                        <a:t>2,5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</a:rPr>
                        <a:t>42,0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6" marR="9336" marT="9336" marB="0" anchor="b"/>
                </a:tc>
                <a:extLst>
                  <a:ext uri="{0D108BD9-81ED-4DB2-BD59-A6C34878D82A}">
                    <a16:rowId xmlns:a16="http://schemas.microsoft.com/office/drawing/2014/main" val="36148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5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>
            <a:extLst>
              <a:ext uri="{FF2B5EF4-FFF2-40B4-BE49-F238E27FC236}">
                <a16:creationId xmlns:a16="http://schemas.microsoft.com/office/drawing/2014/main" id="{B38D8F61-FF09-0146-A274-04F54F39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84369"/>
            <a:ext cx="11950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pt-PT" altLang="ko-KR" sz="3600" b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I. Frequências, tabelas de frequências, e gráficos.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E5C6F6F-0044-7B46-B2FC-AE4F3DA57C75}"/>
              </a:ext>
            </a:extLst>
          </p:cNvPr>
          <p:cNvCxnSpPr>
            <a:cxnSpLocks/>
          </p:cNvCxnSpPr>
          <p:nvPr/>
        </p:nvCxnSpPr>
        <p:spPr>
          <a:xfrm>
            <a:off x="224282" y="692421"/>
            <a:ext cx="1152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9">
            <a:extLst>
              <a:ext uri="{FF2B5EF4-FFF2-40B4-BE49-F238E27FC236}">
                <a16:creationId xmlns:a16="http://schemas.microsoft.com/office/drawing/2014/main" id="{ADCDAE59-E176-CD4D-B2B5-4C1DBF97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2" y="1038476"/>
            <a:ext cx="1174343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i="1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Fazer o exercício com </a:t>
            </a:r>
            <a:r>
              <a:rPr lang="pt-PT" altLang="ko-KR" sz="20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python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Fazer o exercício em </a:t>
            </a:r>
            <a:r>
              <a:rPr lang="pt-PT" altLang="ko-KR" sz="2000" dirty="0" err="1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excel</a:t>
            </a:r>
            <a:r>
              <a:rPr lang="pt-PT" altLang="ko-KR" sz="2000" dirty="0">
                <a:solidFill>
                  <a:schemeClr val="tx1"/>
                </a:solidFill>
                <a:latin typeface="Lucida Sans Unicode" charset="0"/>
                <a:cs typeface="Lucida Sans Unicode" charset="0"/>
              </a:rPr>
              <a:t>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pt-PT" altLang="ko-KR" sz="2000" dirty="0">
              <a:solidFill>
                <a:schemeClr val="tx1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9DDDE5F4-EE5D-9A43-98B0-82E025E7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1" y="4876589"/>
            <a:ext cx="10252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Fazer em casa: 2.3,2.4 e 2.5 em </a:t>
            </a:r>
            <a:r>
              <a:rPr lang="pt-PT" altLang="ko-KR" sz="2400" b="1" i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python</a:t>
            </a:r>
            <a:r>
              <a:rPr lang="pt-PT" altLang="ko-KR" sz="2400" b="1" i="1" dirty="0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 e </a:t>
            </a:r>
            <a:r>
              <a:rPr lang="pt-PT" altLang="ko-KR" sz="2400" b="1" i="1" dirty="0" err="1">
                <a:solidFill>
                  <a:schemeClr val="accent3">
                    <a:lumMod val="75000"/>
                  </a:schemeClr>
                </a:solidFill>
                <a:latin typeface="Lucida Sans Unicode" charset="0"/>
                <a:cs typeface="Lucida Sans Unicode" charset="0"/>
              </a:rPr>
              <a:t>excel</a:t>
            </a:r>
            <a:endParaRPr lang="pt-PT" altLang="ko-KR" sz="2400" b="1" dirty="0">
              <a:solidFill>
                <a:schemeClr val="accent3">
                  <a:lumMod val="75000"/>
                </a:schemeClr>
              </a:solidFill>
              <a:latin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5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3924</TotalTime>
  <Words>805</Words>
  <Application>Microsoft Macintosh PowerPoint</Application>
  <PresentationFormat>Ecrã Panorâmico</PresentationFormat>
  <Paragraphs>211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Sans Unicode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Teles</dc:creator>
  <cp:lastModifiedBy>Pedro Teles</cp:lastModifiedBy>
  <cp:revision>53</cp:revision>
  <dcterms:created xsi:type="dcterms:W3CDTF">2020-03-29T01:48:33Z</dcterms:created>
  <dcterms:modified xsi:type="dcterms:W3CDTF">2020-04-14T07:53:10Z</dcterms:modified>
</cp:coreProperties>
</file>