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</p:sldIdLst>
  <p:sldSz cx="18288000" cy="10287000"/>
  <p:notesSz cx="6858000" cy="9144000"/>
  <p:embeddedFontLst>
    <p:embeddedFont>
      <p:font typeface="Lato" charset="1" panose="020F0502020204030203"/>
      <p:regular r:id="rId6"/>
    </p:embeddedFont>
    <p:embeddedFont>
      <p:font typeface="Lato Bold" charset="1" panose="020F0802020204030203"/>
      <p:regular r:id="rId7"/>
    </p:embeddedFont>
    <p:embeddedFont>
      <p:font typeface="Lato Italics" charset="1" panose="020F0502020204030203"/>
      <p:regular r:id="rId8"/>
    </p:embeddedFont>
    <p:embeddedFont>
      <p:font typeface="Lato Bold Italics" charset="1" panose="020F0802020204030203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League Spartan" charset="1" panose="000008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2.jpeg" Type="http://schemas.openxmlformats.org/officeDocument/2006/relationships/image"/><Relationship Id="rId5" Target="../media/image13.jpeg" Type="http://schemas.openxmlformats.org/officeDocument/2006/relationships/image"/><Relationship Id="rId6" Target="../media/image14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jpe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4018" y="-4234518"/>
            <a:ext cx="18756035" cy="18756035"/>
          </a:xfrm>
          <a:custGeom>
            <a:avLst/>
            <a:gdLst/>
            <a:ahLst/>
            <a:cxnLst/>
            <a:rect r="r" b="b" t="t" l="l"/>
            <a:pathLst>
              <a:path h="18756035" w="18756035">
                <a:moveTo>
                  <a:pt x="0" y="0"/>
                </a:moveTo>
                <a:lnTo>
                  <a:pt x="18756036" y="0"/>
                </a:lnTo>
                <a:lnTo>
                  <a:pt x="18756036" y="18756036"/>
                </a:lnTo>
                <a:lnTo>
                  <a:pt x="0" y="18756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023095">
            <a:off x="1403809" y="5188998"/>
            <a:ext cx="6910437" cy="7161075"/>
          </a:xfrm>
          <a:custGeom>
            <a:avLst/>
            <a:gdLst/>
            <a:ahLst/>
            <a:cxnLst/>
            <a:rect r="r" b="b" t="t" l="l"/>
            <a:pathLst>
              <a:path h="7161075" w="6910437">
                <a:moveTo>
                  <a:pt x="0" y="0"/>
                </a:moveTo>
                <a:lnTo>
                  <a:pt x="6910437" y="0"/>
                </a:lnTo>
                <a:lnTo>
                  <a:pt x="6910437" y="7161075"/>
                </a:lnTo>
                <a:lnTo>
                  <a:pt x="0" y="71610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171482" y="981075"/>
            <a:ext cx="6087818" cy="533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88"/>
              </a:lnSpc>
            </a:pPr>
            <a:r>
              <a:rPr lang="en-US" sz="3200" spc="281">
                <a:solidFill>
                  <a:srgbClr val="FFFFFF"/>
                </a:solidFill>
                <a:latin typeface="Lato"/>
              </a:rPr>
              <a:t>KONSEP JARINGAN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6701478">
            <a:off x="12349597" y="9411066"/>
            <a:ext cx="4649947" cy="4818598"/>
          </a:xfrm>
          <a:custGeom>
            <a:avLst/>
            <a:gdLst/>
            <a:ahLst/>
            <a:cxnLst/>
            <a:rect r="r" b="b" t="t" l="l"/>
            <a:pathLst>
              <a:path h="4818598" w="4649947">
                <a:moveTo>
                  <a:pt x="0" y="0"/>
                </a:moveTo>
                <a:lnTo>
                  <a:pt x="4649947" y="0"/>
                </a:lnTo>
                <a:lnTo>
                  <a:pt x="4649947" y="4818598"/>
                </a:lnTo>
                <a:lnTo>
                  <a:pt x="0" y="48185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406906">
            <a:off x="1406738" y="-4097877"/>
            <a:ext cx="5157103" cy="5344149"/>
          </a:xfrm>
          <a:custGeom>
            <a:avLst/>
            <a:gdLst/>
            <a:ahLst/>
            <a:cxnLst/>
            <a:rect r="r" b="b" t="t" l="l"/>
            <a:pathLst>
              <a:path h="5344149" w="5157103">
                <a:moveTo>
                  <a:pt x="0" y="0"/>
                </a:moveTo>
                <a:lnTo>
                  <a:pt x="5157104" y="0"/>
                </a:lnTo>
                <a:lnTo>
                  <a:pt x="5157104" y="5344149"/>
                </a:lnTo>
                <a:lnTo>
                  <a:pt x="0" y="53441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394049">
            <a:off x="-240854" y="1211135"/>
            <a:ext cx="1282800" cy="1966960"/>
          </a:xfrm>
          <a:custGeom>
            <a:avLst/>
            <a:gdLst/>
            <a:ahLst/>
            <a:cxnLst/>
            <a:rect r="r" b="b" t="t" l="l"/>
            <a:pathLst>
              <a:path h="1966960" w="1282800">
                <a:moveTo>
                  <a:pt x="0" y="0"/>
                </a:moveTo>
                <a:lnTo>
                  <a:pt x="1282800" y="0"/>
                </a:lnTo>
                <a:lnTo>
                  <a:pt x="1282800" y="1966960"/>
                </a:lnTo>
                <a:lnTo>
                  <a:pt x="0" y="19669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rot="0">
            <a:off x="17214396" y="3360530"/>
            <a:ext cx="44904" cy="82296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9" id="9"/>
          <p:cNvGrpSpPr/>
          <p:nvPr/>
        </p:nvGrpSpPr>
        <p:grpSpPr>
          <a:xfrm rot="1556170">
            <a:off x="16131863" y="7898780"/>
            <a:ext cx="1269521" cy="1139268"/>
            <a:chOff x="0" y="0"/>
            <a:chExt cx="6350000" cy="569849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850900"/>
              <a:ext cx="3175000" cy="4847590"/>
            </a:xfrm>
            <a:custGeom>
              <a:avLst/>
              <a:gdLst/>
              <a:ahLst/>
              <a:cxnLst/>
              <a:rect r="r" b="b" t="t" l="l"/>
              <a:pathLst>
                <a:path h="4847590" w="3175000">
                  <a:moveTo>
                    <a:pt x="0" y="0"/>
                  </a:moveTo>
                  <a:lnTo>
                    <a:pt x="0" y="3700780"/>
                  </a:lnTo>
                  <a:lnTo>
                    <a:pt x="3175000" y="4847590"/>
                  </a:lnTo>
                  <a:lnTo>
                    <a:pt x="3175000" y="0"/>
                  </a:lnTo>
                  <a:close/>
                </a:path>
              </a:pathLst>
            </a:custGeom>
            <a:solidFill>
              <a:srgbClr val="9AA7B2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3175000" y="850900"/>
              <a:ext cx="3175000" cy="4847590"/>
            </a:xfrm>
            <a:custGeom>
              <a:avLst/>
              <a:gdLst/>
              <a:ahLst/>
              <a:cxnLst/>
              <a:rect r="r" b="b" t="t" l="l"/>
              <a:pathLst>
                <a:path h="4847590" w="3175000">
                  <a:moveTo>
                    <a:pt x="0" y="0"/>
                  </a:moveTo>
                  <a:lnTo>
                    <a:pt x="0" y="4847590"/>
                  </a:lnTo>
                  <a:lnTo>
                    <a:pt x="3175000" y="3700780"/>
                  </a:lnTo>
                  <a:lnTo>
                    <a:pt x="3175000" y="0"/>
                  </a:lnTo>
                  <a:close/>
                </a:path>
              </a:pathLst>
            </a:custGeom>
            <a:solidFill>
              <a:srgbClr val="C8D0D8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1701800"/>
            </a:xfrm>
            <a:custGeom>
              <a:avLst/>
              <a:gdLst/>
              <a:ahLst/>
              <a:cxnLst/>
              <a:rect r="r" b="b" t="t" l="l"/>
              <a:pathLst>
                <a:path h="1701800" w="6350000">
                  <a:moveTo>
                    <a:pt x="3175000" y="0"/>
                  </a:moveTo>
                  <a:lnTo>
                    <a:pt x="0" y="850900"/>
                  </a:lnTo>
                  <a:lnTo>
                    <a:pt x="3175000" y="1701800"/>
                  </a:lnTo>
                  <a:lnTo>
                    <a:pt x="6350000" y="8509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028700" y="5310884"/>
            <a:ext cx="13013273" cy="4481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7439"/>
              </a:lnSpc>
            </a:pPr>
            <a:r>
              <a:rPr lang="en-US" sz="15999" spc="959">
                <a:solidFill>
                  <a:srgbClr val="FFFFFF"/>
                </a:solidFill>
                <a:latin typeface="League Spartan Bold"/>
              </a:rPr>
              <a:t>WIFI</a:t>
            </a:r>
          </a:p>
          <a:p>
            <a:pPr>
              <a:lnSpc>
                <a:spcPts val="17440"/>
              </a:lnSpc>
            </a:pPr>
            <a:r>
              <a:rPr lang="en-US" sz="16000" spc="960">
                <a:solidFill>
                  <a:srgbClr val="FFFFFF"/>
                </a:solidFill>
                <a:latin typeface="League Spartan Bold"/>
              </a:rPr>
              <a:t>STANDARD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4018" y="-4234518"/>
            <a:ext cx="18756035" cy="18756035"/>
          </a:xfrm>
          <a:custGeom>
            <a:avLst/>
            <a:gdLst/>
            <a:ahLst/>
            <a:cxnLst/>
            <a:rect r="r" b="b" t="t" l="l"/>
            <a:pathLst>
              <a:path h="18756035" w="18756035">
                <a:moveTo>
                  <a:pt x="0" y="0"/>
                </a:moveTo>
                <a:lnTo>
                  <a:pt x="18756036" y="0"/>
                </a:lnTo>
                <a:lnTo>
                  <a:pt x="18756036" y="18756036"/>
                </a:lnTo>
                <a:lnTo>
                  <a:pt x="0" y="18756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23950"/>
            <a:ext cx="12009686" cy="1237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91"/>
              </a:lnSpc>
            </a:pPr>
            <a:r>
              <a:rPr lang="en-US" sz="8799" spc="527">
                <a:solidFill>
                  <a:srgbClr val="FFFFFF"/>
                </a:solidFill>
                <a:latin typeface="League Spartan Bold"/>
              </a:rPr>
              <a:t>OVERVIEW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983796" y="4256786"/>
            <a:ext cx="44904" cy="82296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5474483" y="6505575"/>
            <a:ext cx="11784817" cy="2752725"/>
            <a:chOff x="0" y="0"/>
            <a:chExt cx="15713089" cy="367030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716713" y="1283970"/>
              <a:ext cx="14996376" cy="23863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920"/>
                </a:lnSpc>
              </a:pPr>
              <a:r>
                <a:rPr lang="en-US" sz="3000" spc="240">
                  <a:solidFill>
                    <a:srgbClr val="FFFFFF"/>
                  </a:solidFill>
                  <a:latin typeface="Lato"/>
                </a:rPr>
                <a:t>Wifi merupakan teknologi nirkabel yang memungkinkan perangkat untuk berkomunikasi dan terhubung ke internet atau jaringan lokal tanpa kabel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0"/>
              <a:ext cx="15713089" cy="723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320"/>
                </a:lnSpc>
              </a:pPr>
              <a:r>
                <a:rPr lang="en-US" sz="3600" spc="179">
                  <a:solidFill>
                    <a:srgbClr val="FFFFFF"/>
                  </a:solidFill>
                  <a:latin typeface="League Spartan Bold"/>
                </a:rPr>
                <a:t>WIFI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6701478">
            <a:off x="3149510" y="7877701"/>
            <a:ext cx="4649947" cy="4818598"/>
          </a:xfrm>
          <a:custGeom>
            <a:avLst/>
            <a:gdLst/>
            <a:ahLst/>
            <a:cxnLst/>
            <a:rect r="r" b="b" t="t" l="l"/>
            <a:pathLst>
              <a:path h="4818598" w="4649947">
                <a:moveTo>
                  <a:pt x="0" y="0"/>
                </a:moveTo>
                <a:lnTo>
                  <a:pt x="4649947" y="0"/>
                </a:lnTo>
                <a:lnTo>
                  <a:pt x="4649947" y="4818598"/>
                </a:lnTo>
                <a:lnTo>
                  <a:pt x="0" y="48185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2394049">
            <a:off x="8953716" y="5287933"/>
            <a:ext cx="1015588" cy="1557235"/>
          </a:xfrm>
          <a:custGeom>
            <a:avLst/>
            <a:gdLst/>
            <a:ahLst/>
            <a:cxnLst/>
            <a:rect r="r" b="b" t="t" l="l"/>
            <a:pathLst>
              <a:path h="1557235" w="1015588">
                <a:moveTo>
                  <a:pt x="0" y="0"/>
                </a:moveTo>
                <a:lnTo>
                  <a:pt x="1015587" y="0"/>
                </a:lnTo>
                <a:lnTo>
                  <a:pt x="1015587" y="1557235"/>
                </a:lnTo>
                <a:lnTo>
                  <a:pt x="0" y="15572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-2155460">
            <a:off x="799572" y="5255435"/>
            <a:ext cx="1130927" cy="1014894"/>
            <a:chOff x="0" y="0"/>
            <a:chExt cx="6350000" cy="56984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850900"/>
              <a:ext cx="3175000" cy="4847590"/>
            </a:xfrm>
            <a:custGeom>
              <a:avLst/>
              <a:gdLst/>
              <a:ahLst/>
              <a:cxnLst/>
              <a:rect r="r" b="b" t="t" l="l"/>
              <a:pathLst>
                <a:path h="4847590" w="3175000">
                  <a:moveTo>
                    <a:pt x="0" y="0"/>
                  </a:moveTo>
                  <a:lnTo>
                    <a:pt x="0" y="3700780"/>
                  </a:lnTo>
                  <a:lnTo>
                    <a:pt x="3175000" y="4847590"/>
                  </a:lnTo>
                  <a:lnTo>
                    <a:pt x="3175000" y="0"/>
                  </a:lnTo>
                  <a:close/>
                </a:path>
              </a:pathLst>
            </a:custGeom>
            <a:solidFill>
              <a:srgbClr val="9AA7B2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3175000" y="850900"/>
              <a:ext cx="3175000" cy="4847590"/>
            </a:xfrm>
            <a:custGeom>
              <a:avLst/>
              <a:gdLst/>
              <a:ahLst/>
              <a:cxnLst/>
              <a:rect r="r" b="b" t="t" l="l"/>
              <a:pathLst>
                <a:path h="4847590" w="3175000">
                  <a:moveTo>
                    <a:pt x="0" y="0"/>
                  </a:moveTo>
                  <a:lnTo>
                    <a:pt x="0" y="4847590"/>
                  </a:lnTo>
                  <a:lnTo>
                    <a:pt x="3175000" y="3700780"/>
                  </a:lnTo>
                  <a:lnTo>
                    <a:pt x="3175000" y="0"/>
                  </a:lnTo>
                  <a:close/>
                </a:path>
              </a:pathLst>
            </a:custGeom>
            <a:solidFill>
              <a:srgbClr val="C8D0D8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1701800"/>
            </a:xfrm>
            <a:custGeom>
              <a:avLst/>
              <a:gdLst/>
              <a:ahLst/>
              <a:cxnLst/>
              <a:rect r="r" b="b" t="t" l="l"/>
              <a:pathLst>
                <a:path h="1701800" w="6350000">
                  <a:moveTo>
                    <a:pt x="3175000" y="0"/>
                  </a:moveTo>
                  <a:lnTo>
                    <a:pt x="0" y="850900"/>
                  </a:lnTo>
                  <a:lnTo>
                    <a:pt x="3175000" y="1701800"/>
                  </a:lnTo>
                  <a:lnTo>
                    <a:pt x="6350000" y="8509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-4406906">
            <a:off x="15284760" y="-1457672"/>
            <a:ext cx="3949080" cy="4092311"/>
          </a:xfrm>
          <a:custGeom>
            <a:avLst/>
            <a:gdLst/>
            <a:ahLst/>
            <a:cxnLst/>
            <a:rect r="r" b="b" t="t" l="l"/>
            <a:pathLst>
              <a:path h="4092311" w="3949080">
                <a:moveTo>
                  <a:pt x="0" y="0"/>
                </a:moveTo>
                <a:lnTo>
                  <a:pt x="3949080" y="0"/>
                </a:lnTo>
                <a:lnTo>
                  <a:pt x="3949080" y="4092310"/>
                </a:lnTo>
                <a:lnTo>
                  <a:pt x="0" y="40923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-2155460">
            <a:off x="15409759" y="593761"/>
            <a:ext cx="969331" cy="869878"/>
            <a:chOff x="0" y="0"/>
            <a:chExt cx="6350000" cy="569849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850900"/>
              <a:ext cx="3175000" cy="4847590"/>
            </a:xfrm>
            <a:custGeom>
              <a:avLst/>
              <a:gdLst/>
              <a:ahLst/>
              <a:cxnLst/>
              <a:rect r="r" b="b" t="t" l="l"/>
              <a:pathLst>
                <a:path h="4847590" w="3175000">
                  <a:moveTo>
                    <a:pt x="0" y="0"/>
                  </a:moveTo>
                  <a:lnTo>
                    <a:pt x="0" y="3700780"/>
                  </a:lnTo>
                  <a:lnTo>
                    <a:pt x="3175000" y="4847590"/>
                  </a:lnTo>
                  <a:lnTo>
                    <a:pt x="3175000" y="0"/>
                  </a:lnTo>
                  <a:close/>
                </a:path>
              </a:pathLst>
            </a:custGeom>
            <a:solidFill>
              <a:srgbClr val="9AA7B2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3175000" y="850900"/>
              <a:ext cx="3175000" cy="4847590"/>
            </a:xfrm>
            <a:custGeom>
              <a:avLst/>
              <a:gdLst/>
              <a:ahLst/>
              <a:cxnLst/>
              <a:rect r="r" b="b" t="t" l="l"/>
              <a:pathLst>
                <a:path h="4847590" w="3175000">
                  <a:moveTo>
                    <a:pt x="0" y="0"/>
                  </a:moveTo>
                  <a:lnTo>
                    <a:pt x="0" y="4847590"/>
                  </a:lnTo>
                  <a:lnTo>
                    <a:pt x="3175000" y="3700780"/>
                  </a:lnTo>
                  <a:lnTo>
                    <a:pt x="3175000" y="0"/>
                  </a:lnTo>
                  <a:close/>
                </a:path>
              </a:pathLst>
            </a:custGeom>
            <a:solidFill>
              <a:srgbClr val="C8D0D8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00" cy="1701800"/>
            </a:xfrm>
            <a:custGeom>
              <a:avLst/>
              <a:gdLst/>
              <a:ahLst/>
              <a:cxnLst/>
              <a:rect r="r" b="b" t="t" l="l"/>
              <a:pathLst>
                <a:path h="1701800" w="6350000">
                  <a:moveTo>
                    <a:pt x="3175000" y="0"/>
                  </a:moveTo>
                  <a:lnTo>
                    <a:pt x="0" y="850900"/>
                  </a:lnTo>
                  <a:lnTo>
                    <a:pt x="3175000" y="1701800"/>
                  </a:lnTo>
                  <a:lnTo>
                    <a:pt x="6350000" y="8509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26552" y="1028700"/>
            <a:ext cx="6132748" cy="4078277"/>
          </a:xfrm>
          <a:custGeom>
            <a:avLst/>
            <a:gdLst/>
            <a:ahLst/>
            <a:cxnLst/>
            <a:rect r="r" b="b" t="t" l="l"/>
            <a:pathLst>
              <a:path h="4078277" w="6132748">
                <a:moveTo>
                  <a:pt x="0" y="0"/>
                </a:moveTo>
                <a:lnTo>
                  <a:pt x="6132748" y="0"/>
                </a:lnTo>
                <a:lnTo>
                  <a:pt x="6132748" y="4078277"/>
                </a:lnTo>
                <a:lnTo>
                  <a:pt x="0" y="40782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435347">
            <a:off x="-1112698" y="7301773"/>
            <a:ext cx="5681475" cy="5887539"/>
          </a:xfrm>
          <a:custGeom>
            <a:avLst/>
            <a:gdLst/>
            <a:ahLst/>
            <a:cxnLst/>
            <a:rect r="r" b="b" t="t" l="l"/>
            <a:pathLst>
              <a:path h="5887539" w="5681475">
                <a:moveTo>
                  <a:pt x="0" y="0"/>
                </a:moveTo>
                <a:lnTo>
                  <a:pt x="5681475" y="0"/>
                </a:lnTo>
                <a:lnTo>
                  <a:pt x="5681475" y="5887539"/>
                </a:lnTo>
                <a:lnTo>
                  <a:pt x="0" y="58875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1028700" y="3809013"/>
            <a:ext cx="21337" cy="8229600"/>
          </a:xfrm>
          <a:prstGeom prst="rect">
            <a:avLst/>
          </a:prstGeom>
          <a:solidFill>
            <a:srgbClr val="FF9A9E"/>
          </a:solidFill>
        </p:spPr>
      </p:sp>
      <p:sp>
        <p:nvSpPr>
          <p:cNvPr name="TextBox 5" id="5"/>
          <p:cNvSpPr txBox="true"/>
          <p:nvPr/>
        </p:nvSpPr>
        <p:spPr>
          <a:xfrm rot="-5400000">
            <a:off x="-443916" y="1672553"/>
            <a:ext cx="2940282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spc="144">
                <a:solidFill>
                  <a:srgbClr val="3B3B3B"/>
                </a:solidFill>
                <a:latin typeface="Lato"/>
              </a:rPr>
              <a:t>KONSEP JARINGAN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098634" y="5658336"/>
            <a:ext cx="6160666" cy="2967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 spc="139">
                <a:solidFill>
                  <a:srgbClr val="3B3B3B"/>
                </a:solidFill>
                <a:latin typeface="Lato"/>
              </a:rPr>
              <a:t>802.11a</a:t>
            </a:r>
          </a:p>
          <a:p>
            <a:pPr algn="r">
              <a:lnSpc>
                <a:spcPts val="3919"/>
              </a:lnSpc>
            </a:pPr>
            <a:r>
              <a:rPr lang="en-US" sz="2799" spc="139">
                <a:solidFill>
                  <a:srgbClr val="3B3B3B"/>
                </a:solidFill>
                <a:latin typeface="Lato"/>
              </a:rPr>
              <a:t>802.11b</a:t>
            </a:r>
          </a:p>
          <a:p>
            <a:pPr algn="r">
              <a:lnSpc>
                <a:spcPts val="3919"/>
              </a:lnSpc>
            </a:pPr>
            <a:r>
              <a:rPr lang="en-US" sz="2799" spc="139">
                <a:solidFill>
                  <a:srgbClr val="3B3B3B"/>
                </a:solidFill>
                <a:latin typeface="Lato"/>
              </a:rPr>
              <a:t>802.11g</a:t>
            </a:r>
          </a:p>
          <a:p>
            <a:pPr algn="r">
              <a:lnSpc>
                <a:spcPts val="3919"/>
              </a:lnSpc>
            </a:pPr>
            <a:r>
              <a:rPr lang="en-US" sz="2799" spc="139">
                <a:solidFill>
                  <a:srgbClr val="3B3B3B"/>
                </a:solidFill>
                <a:latin typeface="Lato"/>
              </a:rPr>
              <a:t>802.11n</a:t>
            </a:r>
          </a:p>
          <a:p>
            <a:pPr algn="r">
              <a:lnSpc>
                <a:spcPts val="3919"/>
              </a:lnSpc>
            </a:pPr>
            <a:r>
              <a:rPr lang="en-US" sz="2799" spc="139">
                <a:solidFill>
                  <a:srgbClr val="3B3B3B"/>
                </a:solidFill>
                <a:latin typeface="Lato"/>
              </a:rPr>
              <a:t>802.11ac</a:t>
            </a:r>
          </a:p>
          <a:p>
            <a:pPr algn="r">
              <a:lnSpc>
                <a:spcPts val="3919"/>
              </a:lnSpc>
            </a:pPr>
            <a:r>
              <a:rPr lang="en-US" sz="2799" spc="139">
                <a:solidFill>
                  <a:srgbClr val="3B3B3B"/>
                </a:solidFill>
                <a:latin typeface="Lato"/>
              </a:rPr>
              <a:t>802.11ax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9435347">
            <a:off x="6638884" y="-2097708"/>
            <a:ext cx="5681475" cy="5887539"/>
          </a:xfrm>
          <a:custGeom>
            <a:avLst/>
            <a:gdLst/>
            <a:ahLst/>
            <a:cxnLst/>
            <a:rect r="r" b="b" t="t" l="l"/>
            <a:pathLst>
              <a:path h="5887539" w="5681475">
                <a:moveTo>
                  <a:pt x="0" y="0"/>
                </a:moveTo>
                <a:lnTo>
                  <a:pt x="5681476" y="0"/>
                </a:lnTo>
                <a:lnTo>
                  <a:pt x="5681476" y="5887540"/>
                </a:lnTo>
                <a:lnTo>
                  <a:pt x="0" y="58875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165943" y="7619683"/>
            <a:ext cx="7313679" cy="1638617"/>
            <a:chOff x="0" y="0"/>
            <a:chExt cx="9751572" cy="218482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9525"/>
              <a:ext cx="9751572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sz="6000" spc="300">
                  <a:solidFill>
                    <a:srgbClr val="3B3B3B"/>
                  </a:solidFill>
                  <a:latin typeface="League Spartan Bold"/>
                </a:rPr>
                <a:t>STANDAR WIFI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527598"/>
              <a:ext cx="9395972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40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3937" y="-4234518"/>
            <a:ext cx="18756035" cy="18756035"/>
          </a:xfrm>
          <a:custGeom>
            <a:avLst/>
            <a:gdLst/>
            <a:ahLst/>
            <a:cxnLst/>
            <a:rect r="r" b="b" t="t" l="l"/>
            <a:pathLst>
              <a:path h="18756035" w="18756035">
                <a:moveTo>
                  <a:pt x="0" y="0"/>
                </a:moveTo>
                <a:lnTo>
                  <a:pt x="18756035" y="0"/>
                </a:lnTo>
                <a:lnTo>
                  <a:pt x="18756035" y="18756036"/>
                </a:lnTo>
                <a:lnTo>
                  <a:pt x="0" y="18756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6265822">
            <a:off x="-1220279" y="7197483"/>
            <a:ext cx="5668168" cy="5873749"/>
          </a:xfrm>
          <a:custGeom>
            <a:avLst/>
            <a:gdLst/>
            <a:ahLst/>
            <a:cxnLst/>
            <a:rect r="r" b="b" t="t" l="l"/>
            <a:pathLst>
              <a:path h="5873749" w="5668168">
                <a:moveTo>
                  <a:pt x="0" y="0"/>
                </a:moveTo>
                <a:lnTo>
                  <a:pt x="5668168" y="0"/>
                </a:lnTo>
                <a:lnTo>
                  <a:pt x="5668168" y="5873750"/>
                </a:lnTo>
                <a:lnTo>
                  <a:pt x="0" y="58737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0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626928" y="2414550"/>
            <a:ext cx="8895089" cy="4471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7440"/>
              </a:lnSpc>
            </a:pPr>
            <a:r>
              <a:rPr lang="en-US" sz="16000" spc="960">
                <a:solidFill>
                  <a:srgbClr val="FFFFFF">
                    <a:alpha val="24706"/>
                  </a:srgbClr>
                </a:solidFill>
                <a:latin typeface="League Spartan Bold"/>
              </a:rPr>
              <a:t>802.11A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485393" y="3708577"/>
            <a:ext cx="8558688" cy="5547984"/>
            <a:chOff x="0" y="0"/>
            <a:chExt cx="11411584" cy="739731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1763005" y="1481864"/>
              <a:ext cx="9648579" cy="59154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919"/>
                </a:lnSpc>
              </a:pPr>
              <a:r>
                <a:rPr lang="en-US" sz="2799" spc="139">
                  <a:solidFill>
                    <a:srgbClr val="FFFFFF"/>
                  </a:solidFill>
                  <a:latin typeface="Lato"/>
                </a:rPr>
                <a:t>Standar Wi-Fi yang pertama kali diperkenalkan pada tahun 1999. Standar ini menyediakan spesifikasi untuk jaringan nirkabel di frekuensi 5 GHz. Kecepatan transfer data pada standar ini mencapai 54 Mbps. Frekuensinya yang  tinggi mengurangi interferensi, tetapi cakupan sinyal lebih rendah dibandingkan dengan 802.11b.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9525"/>
              <a:ext cx="11411584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320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rot="0">
            <a:off x="9313053" y="2120119"/>
            <a:ext cx="44904" cy="82296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9" id="9"/>
          <p:cNvGrpSpPr/>
          <p:nvPr/>
        </p:nvGrpSpPr>
        <p:grpSpPr>
          <a:xfrm rot="-1116651">
            <a:off x="10717689" y="9710530"/>
            <a:ext cx="944569" cy="847656"/>
            <a:chOff x="0" y="0"/>
            <a:chExt cx="6350000" cy="569849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850900"/>
              <a:ext cx="3175000" cy="4847590"/>
            </a:xfrm>
            <a:custGeom>
              <a:avLst/>
              <a:gdLst/>
              <a:ahLst/>
              <a:cxnLst/>
              <a:rect r="r" b="b" t="t" l="l"/>
              <a:pathLst>
                <a:path h="4847590" w="3175000">
                  <a:moveTo>
                    <a:pt x="0" y="0"/>
                  </a:moveTo>
                  <a:lnTo>
                    <a:pt x="0" y="3700780"/>
                  </a:lnTo>
                  <a:lnTo>
                    <a:pt x="3175000" y="4847590"/>
                  </a:lnTo>
                  <a:lnTo>
                    <a:pt x="3175000" y="0"/>
                  </a:lnTo>
                  <a:close/>
                </a:path>
              </a:pathLst>
            </a:custGeom>
            <a:solidFill>
              <a:srgbClr val="9AA7B2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3175000" y="850900"/>
              <a:ext cx="3175000" cy="4847590"/>
            </a:xfrm>
            <a:custGeom>
              <a:avLst/>
              <a:gdLst/>
              <a:ahLst/>
              <a:cxnLst/>
              <a:rect r="r" b="b" t="t" l="l"/>
              <a:pathLst>
                <a:path h="4847590" w="3175000">
                  <a:moveTo>
                    <a:pt x="0" y="0"/>
                  </a:moveTo>
                  <a:lnTo>
                    <a:pt x="0" y="4847590"/>
                  </a:lnTo>
                  <a:lnTo>
                    <a:pt x="3175000" y="3700780"/>
                  </a:lnTo>
                  <a:lnTo>
                    <a:pt x="3175000" y="0"/>
                  </a:lnTo>
                  <a:close/>
                </a:path>
              </a:pathLst>
            </a:custGeom>
            <a:solidFill>
              <a:srgbClr val="C8D0D8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1701800"/>
            </a:xfrm>
            <a:custGeom>
              <a:avLst/>
              <a:gdLst/>
              <a:ahLst/>
              <a:cxnLst/>
              <a:rect r="r" b="b" t="t" l="l"/>
              <a:pathLst>
                <a:path h="1701800" w="6350000">
                  <a:moveTo>
                    <a:pt x="3175000" y="0"/>
                  </a:moveTo>
                  <a:lnTo>
                    <a:pt x="0" y="850900"/>
                  </a:lnTo>
                  <a:lnTo>
                    <a:pt x="3175000" y="1701800"/>
                  </a:lnTo>
                  <a:lnTo>
                    <a:pt x="6350000" y="8509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-1640264">
            <a:off x="756328" y="6366613"/>
            <a:ext cx="914589" cy="1402370"/>
          </a:xfrm>
          <a:custGeom>
            <a:avLst/>
            <a:gdLst/>
            <a:ahLst/>
            <a:cxnLst/>
            <a:rect r="r" b="b" t="t" l="l"/>
            <a:pathLst>
              <a:path h="1402370" w="914589">
                <a:moveTo>
                  <a:pt x="0" y="0"/>
                </a:moveTo>
                <a:lnTo>
                  <a:pt x="914590" y="0"/>
                </a:lnTo>
                <a:lnTo>
                  <a:pt x="914590" y="1402370"/>
                </a:lnTo>
                <a:lnTo>
                  <a:pt x="0" y="14023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3409827">
            <a:off x="16219299" y="-2525737"/>
            <a:ext cx="4137402" cy="4287463"/>
          </a:xfrm>
          <a:custGeom>
            <a:avLst/>
            <a:gdLst/>
            <a:ahLst/>
            <a:cxnLst/>
            <a:rect r="r" b="b" t="t" l="l"/>
            <a:pathLst>
              <a:path h="4287463" w="4137402">
                <a:moveTo>
                  <a:pt x="0" y="0"/>
                </a:moveTo>
                <a:lnTo>
                  <a:pt x="4137402" y="0"/>
                </a:lnTo>
                <a:lnTo>
                  <a:pt x="4137402" y="4287463"/>
                </a:lnTo>
                <a:lnTo>
                  <a:pt x="0" y="42874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46773"/>
            <a:ext cx="2428115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spc="144">
                <a:solidFill>
                  <a:srgbClr val="3B3B3B"/>
                </a:solidFill>
                <a:latin typeface="Lato"/>
              </a:rPr>
              <a:t>KONSEP JARINGAN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9435347">
            <a:off x="-1913154" y="6314530"/>
            <a:ext cx="5681475" cy="5887539"/>
          </a:xfrm>
          <a:custGeom>
            <a:avLst/>
            <a:gdLst/>
            <a:ahLst/>
            <a:cxnLst/>
            <a:rect r="r" b="b" t="t" l="l"/>
            <a:pathLst>
              <a:path h="5887539" w="5681475">
                <a:moveTo>
                  <a:pt x="0" y="0"/>
                </a:moveTo>
                <a:lnTo>
                  <a:pt x="5681476" y="0"/>
                </a:lnTo>
                <a:lnTo>
                  <a:pt x="5681476" y="5887540"/>
                </a:lnTo>
                <a:lnTo>
                  <a:pt x="0" y="58875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559016"/>
            <a:ext cx="7313679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spc="300">
                <a:solidFill>
                  <a:srgbClr val="3B3B3B"/>
                </a:solidFill>
                <a:latin typeface="League Spartan Bold"/>
              </a:rPr>
              <a:t>802.11B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680970"/>
            <a:ext cx="7843890" cy="4453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spc="139">
                <a:solidFill>
                  <a:srgbClr val="3B3B3B"/>
                </a:solidFill>
                <a:latin typeface="Lato"/>
              </a:rPr>
              <a:t>Diperkenalkan pada tahun 1999, 802.11b beroperasi pada frekuensi 2,4 GHz. Kecepatan transfer data di standar ini mencapai 11 Mbps.</a:t>
            </a:r>
          </a:p>
          <a:p>
            <a:pPr>
              <a:lnSpc>
                <a:spcPts val="3919"/>
              </a:lnSpc>
            </a:pPr>
            <a:r>
              <a:rPr lang="en-US" sz="2800" spc="140">
                <a:solidFill>
                  <a:srgbClr val="3B3B3B"/>
                </a:solidFill>
                <a:latin typeface="Lato"/>
              </a:rPr>
              <a:t>Standar ini memiliki keunggulan berupa biaya yang lebih rendah, cakupan sinyal yang lebih baik. Akan tetapi, standar ini lebih rentan terhadap interferensi dibandingkan versi 802.11a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064974" y="1995170"/>
            <a:ext cx="5223026" cy="3394967"/>
          </a:xfrm>
          <a:custGeom>
            <a:avLst/>
            <a:gdLst/>
            <a:ahLst/>
            <a:cxnLst/>
            <a:rect r="r" b="b" t="t" l="l"/>
            <a:pathLst>
              <a:path h="3394967" w="5223026">
                <a:moveTo>
                  <a:pt x="0" y="0"/>
                </a:moveTo>
                <a:lnTo>
                  <a:pt x="5223026" y="0"/>
                </a:lnTo>
                <a:lnTo>
                  <a:pt x="5223026" y="3394967"/>
                </a:lnTo>
                <a:lnTo>
                  <a:pt x="0" y="33949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752423" y="3692653"/>
            <a:ext cx="3054861" cy="3394967"/>
          </a:xfrm>
          <a:custGeom>
            <a:avLst/>
            <a:gdLst/>
            <a:ahLst/>
            <a:cxnLst/>
            <a:rect r="r" b="b" t="t" l="l"/>
            <a:pathLst>
              <a:path h="3394967" w="3054861">
                <a:moveTo>
                  <a:pt x="0" y="0"/>
                </a:moveTo>
                <a:lnTo>
                  <a:pt x="3054861" y="0"/>
                </a:lnTo>
                <a:lnTo>
                  <a:pt x="3054861" y="3394967"/>
                </a:lnTo>
                <a:lnTo>
                  <a:pt x="0" y="339496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3402" t="0" r="-33402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064974" y="5690116"/>
            <a:ext cx="3997541" cy="4596884"/>
          </a:xfrm>
          <a:custGeom>
            <a:avLst/>
            <a:gdLst/>
            <a:ahLst/>
            <a:cxnLst/>
            <a:rect r="r" b="b" t="t" l="l"/>
            <a:pathLst>
              <a:path h="4596884" w="3997541">
                <a:moveTo>
                  <a:pt x="0" y="0"/>
                </a:moveTo>
                <a:lnTo>
                  <a:pt x="3997541" y="0"/>
                </a:lnTo>
                <a:lnTo>
                  <a:pt x="3997541" y="4596884"/>
                </a:lnTo>
                <a:lnTo>
                  <a:pt x="0" y="45968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5140" r="0" b="-1514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9435347">
            <a:off x="9966546" y="-1366775"/>
            <a:ext cx="5681475" cy="5887539"/>
          </a:xfrm>
          <a:custGeom>
            <a:avLst/>
            <a:gdLst/>
            <a:ahLst/>
            <a:cxnLst/>
            <a:rect r="r" b="b" t="t" l="l"/>
            <a:pathLst>
              <a:path h="5887539" w="5681475">
                <a:moveTo>
                  <a:pt x="0" y="0"/>
                </a:moveTo>
                <a:lnTo>
                  <a:pt x="5681475" y="0"/>
                </a:lnTo>
                <a:lnTo>
                  <a:pt x="5681475" y="5887539"/>
                </a:lnTo>
                <a:lnTo>
                  <a:pt x="0" y="5887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 rot="-5400000">
            <a:off x="11351670" y="-6513957"/>
            <a:ext cx="21337" cy="15106650"/>
          </a:xfrm>
          <a:prstGeom prst="rect">
            <a:avLst/>
          </a:prstGeom>
          <a:solidFill>
            <a:srgbClr val="FF9A9E"/>
          </a:solid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4018" y="-4234518"/>
            <a:ext cx="18756035" cy="18756035"/>
          </a:xfrm>
          <a:custGeom>
            <a:avLst/>
            <a:gdLst/>
            <a:ahLst/>
            <a:cxnLst/>
            <a:rect r="r" b="b" t="t" l="l"/>
            <a:pathLst>
              <a:path h="18756035" w="18756035">
                <a:moveTo>
                  <a:pt x="0" y="0"/>
                </a:moveTo>
                <a:lnTo>
                  <a:pt x="18756036" y="0"/>
                </a:lnTo>
                <a:lnTo>
                  <a:pt x="18756036" y="18756036"/>
                </a:lnTo>
                <a:lnTo>
                  <a:pt x="0" y="18756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629761" y="1695456"/>
            <a:ext cx="6629539" cy="1476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055"/>
              </a:lnSpc>
            </a:pPr>
            <a:r>
              <a:rPr lang="en-US" sz="8799" spc="263">
                <a:solidFill>
                  <a:srgbClr val="FFFFFF"/>
                </a:solidFill>
                <a:latin typeface="League Spartan Italics"/>
              </a:rPr>
              <a:t>802.11G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171482" y="981075"/>
            <a:ext cx="6087818" cy="533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88"/>
              </a:lnSpc>
            </a:pPr>
            <a:r>
              <a:rPr lang="en-US" sz="3200" spc="281">
                <a:solidFill>
                  <a:srgbClr val="FFFFFF"/>
                </a:solidFill>
                <a:latin typeface="Lato"/>
              </a:rPr>
              <a:t>KONSEP JARINGAN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1028700" y="-3290252"/>
            <a:ext cx="44904" cy="82296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Freeform 6" id="6"/>
          <p:cNvSpPr/>
          <p:nvPr/>
        </p:nvSpPr>
        <p:spPr>
          <a:xfrm flipH="false" flipV="false" rot="6701478">
            <a:off x="14296706" y="6849001"/>
            <a:ext cx="4649947" cy="4818598"/>
          </a:xfrm>
          <a:custGeom>
            <a:avLst/>
            <a:gdLst/>
            <a:ahLst/>
            <a:cxnLst/>
            <a:rect r="r" b="b" t="t" l="l"/>
            <a:pathLst>
              <a:path h="4818598" w="4649947">
                <a:moveTo>
                  <a:pt x="0" y="0"/>
                </a:moveTo>
                <a:lnTo>
                  <a:pt x="4649947" y="0"/>
                </a:lnTo>
                <a:lnTo>
                  <a:pt x="4649947" y="4818598"/>
                </a:lnTo>
                <a:lnTo>
                  <a:pt x="0" y="48185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8533769">
            <a:off x="4084520" y="-2929655"/>
            <a:ext cx="5017053" cy="5199019"/>
          </a:xfrm>
          <a:custGeom>
            <a:avLst/>
            <a:gdLst/>
            <a:ahLst/>
            <a:cxnLst/>
            <a:rect r="r" b="b" t="t" l="l"/>
            <a:pathLst>
              <a:path h="5199019" w="5017053">
                <a:moveTo>
                  <a:pt x="0" y="0"/>
                </a:moveTo>
                <a:lnTo>
                  <a:pt x="5017054" y="0"/>
                </a:lnTo>
                <a:lnTo>
                  <a:pt x="5017054" y="5199019"/>
                </a:lnTo>
                <a:lnTo>
                  <a:pt x="0" y="51990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0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3241607">
            <a:off x="9193557" y="2595037"/>
            <a:ext cx="1015588" cy="1557235"/>
          </a:xfrm>
          <a:custGeom>
            <a:avLst/>
            <a:gdLst/>
            <a:ahLst/>
            <a:cxnLst/>
            <a:rect r="r" b="b" t="t" l="l"/>
            <a:pathLst>
              <a:path h="1557235" w="1015588">
                <a:moveTo>
                  <a:pt x="0" y="0"/>
                </a:moveTo>
                <a:lnTo>
                  <a:pt x="1015587" y="0"/>
                </a:lnTo>
                <a:lnTo>
                  <a:pt x="1015587" y="1557234"/>
                </a:lnTo>
                <a:lnTo>
                  <a:pt x="0" y="15572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2155460">
            <a:off x="15512683" y="6108663"/>
            <a:ext cx="1130927" cy="1014894"/>
            <a:chOff x="0" y="0"/>
            <a:chExt cx="6350000" cy="569849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850900"/>
              <a:ext cx="3175000" cy="4847590"/>
            </a:xfrm>
            <a:custGeom>
              <a:avLst/>
              <a:gdLst/>
              <a:ahLst/>
              <a:cxnLst/>
              <a:rect r="r" b="b" t="t" l="l"/>
              <a:pathLst>
                <a:path h="4847590" w="3175000">
                  <a:moveTo>
                    <a:pt x="0" y="0"/>
                  </a:moveTo>
                  <a:lnTo>
                    <a:pt x="0" y="3700780"/>
                  </a:lnTo>
                  <a:lnTo>
                    <a:pt x="3175000" y="4847590"/>
                  </a:lnTo>
                  <a:lnTo>
                    <a:pt x="3175000" y="0"/>
                  </a:lnTo>
                  <a:close/>
                </a:path>
              </a:pathLst>
            </a:custGeom>
            <a:solidFill>
              <a:srgbClr val="9AA7B2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3175000" y="850900"/>
              <a:ext cx="3175000" cy="4847590"/>
            </a:xfrm>
            <a:custGeom>
              <a:avLst/>
              <a:gdLst/>
              <a:ahLst/>
              <a:cxnLst/>
              <a:rect r="r" b="b" t="t" l="l"/>
              <a:pathLst>
                <a:path h="4847590" w="3175000">
                  <a:moveTo>
                    <a:pt x="0" y="0"/>
                  </a:moveTo>
                  <a:lnTo>
                    <a:pt x="0" y="4847590"/>
                  </a:lnTo>
                  <a:lnTo>
                    <a:pt x="3175000" y="3700780"/>
                  </a:lnTo>
                  <a:lnTo>
                    <a:pt x="3175000" y="0"/>
                  </a:lnTo>
                  <a:close/>
                </a:path>
              </a:pathLst>
            </a:custGeom>
            <a:solidFill>
              <a:srgbClr val="C8D0D8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1701800"/>
            </a:xfrm>
            <a:custGeom>
              <a:avLst/>
              <a:gdLst/>
              <a:ahLst/>
              <a:cxnLst/>
              <a:rect r="r" b="b" t="t" l="l"/>
              <a:pathLst>
                <a:path h="1701800" w="6350000">
                  <a:moveTo>
                    <a:pt x="3175000" y="0"/>
                  </a:moveTo>
                  <a:lnTo>
                    <a:pt x="0" y="850900"/>
                  </a:lnTo>
                  <a:lnTo>
                    <a:pt x="3175000" y="1701800"/>
                  </a:lnTo>
                  <a:lnTo>
                    <a:pt x="6350000" y="8509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-2155460">
            <a:off x="491363" y="2778957"/>
            <a:ext cx="1074674" cy="964412"/>
            <a:chOff x="0" y="0"/>
            <a:chExt cx="6350000" cy="569849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850900"/>
              <a:ext cx="3175000" cy="4847590"/>
            </a:xfrm>
            <a:custGeom>
              <a:avLst/>
              <a:gdLst/>
              <a:ahLst/>
              <a:cxnLst/>
              <a:rect r="r" b="b" t="t" l="l"/>
              <a:pathLst>
                <a:path h="4847590" w="3175000">
                  <a:moveTo>
                    <a:pt x="0" y="0"/>
                  </a:moveTo>
                  <a:lnTo>
                    <a:pt x="0" y="3700780"/>
                  </a:lnTo>
                  <a:lnTo>
                    <a:pt x="3175000" y="4847590"/>
                  </a:lnTo>
                  <a:lnTo>
                    <a:pt x="3175000" y="0"/>
                  </a:lnTo>
                  <a:close/>
                </a:path>
              </a:pathLst>
            </a:custGeom>
            <a:solidFill>
              <a:srgbClr val="9AA7B2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3175000" y="850900"/>
              <a:ext cx="3175000" cy="4847590"/>
            </a:xfrm>
            <a:custGeom>
              <a:avLst/>
              <a:gdLst/>
              <a:ahLst/>
              <a:cxnLst/>
              <a:rect r="r" b="b" t="t" l="l"/>
              <a:pathLst>
                <a:path h="4847590" w="3175000">
                  <a:moveTo>
                    <a:pt x="0" y="0"/>
                  </a:moveTo>
                  <a:lnTo>
                    <a:pt x="0" y="4847590"/>
                  </a:lnTo>
                  <a:lnTo>
                    <a:pt x="3175000" y="3700780"/>
                  </a:lnTo>
                  <a:lnTo>
                    <a:pt x="3175000" y="0"/>
                  </a:lnTo>
                  <a:close/>
                </a:path>
              </a:pathLst>
            </a:custGeom>
            <a:solidFill>
              <a:srgbClr val="C8D0D8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1701800"/>
            </a:xfrm>
            <a:custGeom>
              <a:avLst/>
              <a:gdLst/>
              <a:ahLst/>
              <a:cxnLst/>
              <a:rect r="r" b="b" t="t" l="l"/>
              <a:pathLst>
                <a:path h="1701800" w="6350000">
                  <a:moveTo>
                    <a:pt x="3175000" y="0"/>
                  </a:moveTo>
                  <a:lnTo>
                    <a:pt x="0" y="850900"/>
                  </a:lnTo>
                  <a:lnTo>
                    <a:pt x="3175000" y="1701800"/>
                  </a:lnTo>
                  <a:lnTo>
                    <a:pt x="6350000" y="8509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609475" y="3828151"/>
            <a:ext cx="8558688" cy="5052684"/>
            <a:chOff x="0" y="0"/>
            <a:chExt cx="11411584" cy="6736912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1763005" y="1481864"/>
              <a:ext cx="9648579" cy="52550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919"/>
                </a:lnSpc>
              </a:pPr>
              <a:r>
                <a:rPr lang="en-US" sz="2799" spc="139">
                  <a:solidFill>
                    <a:srgbClr val="FFFFFF"/>
                  </a:solidFill>
                  <a:latin typeface="Lato"/>
                </a:rPr>
                <a:t>Diperkenalkan pada tahun 2003, 802.11g beroperasi pada frekuensi 2,4 GHz.</a:t>
              </a:r>
            </a:p>
            <a:p>
              <a:pPr algn="r">
                <a:lnSpc>
                  <a:spcPts val="3919"/>
                </a:lnSpc>
              </a:pPr>
              <a:r>
                <a:rPr lang="en-US" sz="2799" spc="139">
                  <a:solidFill>
                    <a:srgbClr val="FFFFFF"/>
                  </a:solidFill>
                  <a:latin typeface="Lato"/>
                </a:rPr>
                <a:t>Standar Wifi ini memiliki kecepatan transfer data yang mencapai 54 Mbps.</a:t>
              </a:r>
            </a:p>
            <a:p>
              <a:pPr algn="r">
                <a:lnSpc>
                  <a:spcPts val="3919"/>
                </a:lnSpc>
              </a:pPr>
              <a:r>
                <a:rPr lang="en-US" sz="2799" spc="139">
                  <a:solidFill>
                    <a:srgbClr val="FFFFFF"/>
                  </a:solidFill>
                  <a:latin typeface="Lato"/>
                </a:rPr>
                <a:t>Standar WiFi ini berupa perbaikan daripada versi 802.11b dengan kecepatan yang lebih tinggi dan memiliki retrokompabilitas.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-9525"/>
              <a:ext cx="11411584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320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7237963" y="3809013"/>
            <a:ext cx="21337" cy="8229600"/>
          </a:xfrm>
          <a:prstGeom prst="rect">
            <a:avLst/>
          </a:prstGeom>
          <a:solidFill>
            <a:srgbClr val="FF9A9E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-3712185" y="0"/>
            <a:ext cx="12154063" cy="8102708"/>
          </a:xfrm>
          <a:custGeom>
            <a:avLst/>
            <a:gdLst/>
            <a:ahLst/>
            <a:cxnLst/>
            <a:rect r="r" b="b" t="t" l="l"/>
            <a:pathLst>
              <a:path h="8102708" w="12154063">
                <a:moveTo>
                  <a:pt x="0" y="0"/>
                </a:moveTo>
                <a:lnTo>
                  <a:pt x="12154063" y="0"/>
                </a:lnTo>
                <a:lnTo>
                  <a:pt x="12154063" y="8102708"/>
                </a:lnTo>
                <a:lnTo>
                  <a:pt x="0" y="81027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07192" y="1746239"/>
            <a:ext cx="5799174" cy="4316711"/>
          </a:xfrm>
          <a:custGeom>
            <a:avLst/>
            <a:gdLst/>
            <a:ahLst/>
            <a:cxnLst/>
            <a:rect r="r" b="b" t="t" l="l"/>
            <a:pathLst>
              <a:path h="4316711" w="5799174">
                <a:moveTo>
                  <a:pt x="0" y="0"/>
                </a:moveTo>
                <a:lnTo>
                  <a:pt x="5799174" y="0"/>
                </a:lnTo>
                <a:lnTo>
                  <a:pt x="5799174" y="4316711"/>
                </a:lnTo>
                <a:lnTo>
                  <a:pt x="0" y="43167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385" t="0" r="-23385" b="-31368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8428099">
            <a:off x="3968573" y="7748124"/>
            <a:ext cx="5681475" cy="5887539"/>
          </a:xfrm>
          <a:custGeom>
            <a:avLst/>
            <a:gdLst/>
            <a:ahLst/>
            <a:cxnLst/>
            <a:rect r="r" b="b" t="t" l="l"/>
            <a:pathLst>
              <a:path h="5887539" w="5681475">
                <a:moveTo>
                  <a:pt x="0" y="0"/>
                </a:moveTo>
                <a:lnTo>
                  <a:pt x="5681475" y="0"/>
                </a:lnTo>
                <a:lnTo>
                  <a:pt x="5681475" y="5887539"/>
                </a:lnTo>
                <a:lnTo>
                  <a:pt x="0" y="58875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9435347">
            <a:off x="11689307" y="-3456102"/>
            <a:ext cx="5681475" cy="5887539"/>
          </a:xfrm>
          <a:custGeom>
            <a:avLst/>
            <a:gdLst/>
            <a:ahLst/>
            <a:cxnLst/>
            <a:rect r="r" b="b" t="t" l="l"/>
            <a:pathLst>
              <a:path h="5887539" w="5681475">
                <a:moveTo>
                  <a:pt x="0" y="0"/>
                </a:moveTo>
                <a:lnTo>
                  <a:pt x="5681475" y="0"/>
                </a:lnTo>
                <a:lnTo>
                  <a:pt x="5681475" y="5887539"/>
                </a:lnTo>
                <a:lnTo>
                  <a:pt x="0" y="58875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5400000">
            <a:off x="16147058" y="2006640"/>
            <a:ext cx="2272109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spc="144">
                <a:solidFill>
                  <a:srgbClr val="3B3B3B"/>
                </a:solidFill>
                <a:latin typeface="Lato"/>
              </a:rPr>
              <a:t>SatoriHaus | 2020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441878" y="3470558"/>
            <a:ext cx="6257531" cy="4453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spc="139">
                <a:solidFill>
                  <a:srgbClr val="3B3B3B"/>
                </a:solidFill>
                <a:latin typeface="Lato"/>
              </a:rPr>
              <a:t>Dipe</a:t>
            </a:r>
            <a:r>
              <a:rPr lang="en-US" sz="2799" spc="139">
                <a:solidFill>
                  <a:srgbClr val="3B3B3B"/>
                </a:solidFill>
                <a:latin typeface="Lato"/>
              </a:rPr>
              <a:t>rkenalkan pada tahun 2009, 802.11n bekerja pada frekuensi 2,4 GHz atau 5 GHz.</a:t>
            </a:r>
          </a:p>
          <a:p>
            <a:pPr>
              <a:lnSpc>
                <a:spcPts val="3919"/>
              </a:lnSpc>
            </a:pPr>
            <a:r>
              <a:rPr lang="en-US" sz="2799" spc="139">
                <a:solidFill>
                  <a:srgbClr val="3B3B3B"/>
                </a:solidFill>
                <a:latin typeface="Lato"/>
              </a:rPr>
              <a:t>Kecepatan transfer data mencapai 600 Mbps atau lebih.</a:t>
            </a:r>
          </a:p>
          <a:p>
            <a:pPr>
              <a:lnSpc>
                <a:spcPts val="3919"/>
              </a:lnSpc>
            </a:pPr>
            <a:r>
              <a:rPr lang="en-US" sz="2800" spc="140">
                <a:solidFill>
                  <a:srgbClr val="3B3B3B"/>
                </a:solidFill>
                <a:latin typeface="Lato"/>
              </a:rPr>
              <a:t>MIMO (Multiple Input Multiple Output) meningkatkan kinerja dan cakupan sinyal.</a:t>
            </a:r>
          </a:p>
          <a:p>
            <a:pPr>
              <a:lnSpc>
                <a:spcPts val="391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8441878" y="2287975"/>
            <a:ext cx="7313679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spc="300">
                <a:solidFill>
                  <a:srgbClr val="3B3B3B"/>
                </a:solidFill>
                <a:latin typeface="League Spartan Bold"/>
              </a:rPr>
              <a:t>802.11N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3937" y="-131635"/>
            <a:ext cx="18756035" cy="10550270"/>
          </a:xfrm>
          <a:custGeom>
            <a:avLst/>
            <a:gdLst/>
            <a:ahLst/>
            <a:cxnLst/>
            <a:rect r="r" b="b" t="t" l="l"/>
            <a:pathLst>
              <a:path h="10550270" w="18756035">
                <a:moveTo>
                  <a:pt x="0" y="0"/>
                </a:moveTo>
                <a:lnTo>
                  <a:pt x="18756035" y="0"/>
                </a:lnTo>
                <a:lnTo>
                  <a:pt x="18756035" y="10550270"/>
                </a:lnTo>
                <a:lnTo>
                  <a:pt x="0" y="10550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927401">
            <a:off x="-1448879" y="7508818"/>
            <a:ext cx="5668168" cy="5873749"/>
          </a:xfrm>
          <a:custGeom>
            <a:avLst/>
            <a:gdLst/>
            <a:ahLst/>
            <a:cxnLst/>
            <a:rect r="r" b="b" t="t" l="l"/>
            <a:pathLst>
              <a:path h="5873749" w="5668168">
                <a:moveTo>
                  <a:pt x="0" y="0"/>
                </a:moveTo>
                <a:lnTo>
                  <a:pt x="5668168" y="0"/>
                </a:lnTo>
                <a:lnTo>
                  <a:pt x="5668168" y="5873750"/>
                </a:lnTo>
                <a:lnTo>
                  <a:pt x="0" y="58737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0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1319254" y="2928900"/>
            <a:ext cx="9709042" cy="842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700"/>
              </a:lnSpc>
            </a:pPr>
            <a:r>
              <a:rPr lang="en-US" sz="30000">
                <a:solidFill>
                  <a:srgbClr val="FFFFFF">
                    <a:alpha val="28627"/>
                  </a:srgbClr>
                </a:solidFill>
                <a:latin typeface="League Spartan Bold"/>
              </a:rPr>
              <a:t>802.11AC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9078330" y="2701591"/>
            <a:ext cx="44904" cy="82296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Freeform 6" id="6"/>
          <p:cNvSpPr/>
          <p:nvPr/>
        </p:nvSpPr>
        <p:spPr>
          <a:xfrm flipH="false" flipV="false" rot="3409827">
            <a:off x="15637071" y="-2346632"/>
            <a:ext cx="4137402" cy="4287463"/>
          </a:xfrm>
          <a:custGeom>
            <a:avLst/>
            <a:gdLst/>
            <a:ahLst/>
            <a:cxnLst/>
            <a:rect r="r" b="b" t="t" l="l"/>
            <a:pathLst>
              <a:path h="4287463" w="4137402">
                <a:moveTo>
                  <a:pt x="0" y="0"/>
                </a:moveTo>
                <a:lnTo>
                  <a:pt x="4137402" y="0"/>
                </a:lnTo>
                <a:lnTo>
                  <a:pt x="4137402" y="4287463"/>
                </a:lnTo>
                <a:lnTo>
                  <a:pt x="0" y="42874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571690" y="962025"/>
            <a:ext cx="7687610" cy="5443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 spc="139">
                <a:solidFill>
                  <a:srgbClr val="FFFFFF"/>
                </a:solidFill>
                <a:latin typeface="Lato"/>
              </a:rPr>
              <a:t>802.11ac, diperkenalkan pada tahun 2013, bekerja pada frekuensi 5 GHz dengan kecepatan beberapa gigabit per detik</a:t>
            </a:r>
          </a:p>
          <a:p>
            <a:pPr algn="r">
              <a:lnSpc>
                <a:spcPts val="3919"/>
              </a:lnSpc>
            </a:pPr>
            <a:r>
              <a:rPr lang="en-US" sz="2799" spc="139">
                <a:solidFill>
                  <a:srgbClr val="FFFFFF"/>
                </a:solidFill>
                <a:latin typeface="Lato"/>
              </a:rPr>
              <a:t>802.11ax atau Wi-Fi 6, diperkenalkan pada tahun 2019, meningkatkan efisiensi spektrum dengan OFDMA dan memberikan kecepatan yang lebih tinggi dibanding pendahulunya</a:t>
            </a:r>
          </a:p>
          <a:p>
            <a:pPr algn="r">
              <a:lnSpc>
                <a:spcPts val="3919"/>
              </a:lnSpc>
            </a:pPr>
            <a:r>
              <a:rPr lang="en-US" sz="2800" spc="140">
                <a:solidFill>
                  <a:srgbClr val="FFFFFF"/>
                </a:solidFill>
                <a:latin typeface="Lato"/>
              </a:rPr>
              <a:t>Perbandingan antara fitur-fitur 802.11ac dan 802.11ax serta manfaatnya dalam situasi penggunaan yang berbeda.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576699" y="7419975"/>
            <a:ext cx="6682601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200"/>
              </a:lnSpc>
            </a:pPr>
            <a:r>
              <a:rPr lang="en-US" sz="6000" spc="300">
                <a:solidFill>
                  <a:srgbClr val="FFFFFF"/>
                </a:solidFill>
                <a:latin typeface="League Spartan Bold"/>
              </a:rPr>
              <a:t>802.11AC&amp;</a:t>
            </a:r>
          </a:p>
          <a:p>
            <a:pPr algn="r">
              <a:lnSpc>
                <a:spcPts val="7200"/>
              </a:lnSpc>
            </a:pPr>
            <a:r>
              <a:rPr lang="en-US" sz="6000" spc="300">
                <a:solidFill>
                  <a:srgbClr val="FFFFFF"/>
                </a:solidFill>
                <a:latin typeface="League Spartan Bold"/>
              </a:rPr>
              <a:t>802.11AX</a:t>
            </a:r>
          </a:p>
        </p:txBody>
      </p:sp>
      <p:grpSp>
        <p:nvGrpSpPr>
          <p:cNvPr name="Group 9" id="9"/>
          <p:cNvGrpSpPr/>
          <p:nvPr/>
        </p:nvGrpSpPr>
        <p:grpSpPr>
          <a:xfrm rot="-1116651">
            <a:off x="10104414" y="-74339"/>
            <a:ext cx="944569" cy="847656"/>
            <a:chOff x="0" y="0"/>
            <a:chExt cx="6350000" cy="569849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850900"/>
              <a:ext cx="3175000" cy="4847590"/>
            </a:xfrm>
            <a:custGeom>
              <a:avLst/>
              <a:gdLst/>
              <a:ahLst/>
              <a:cxnLst/>
              <a:rect r="r" b="b" t="t" l="l"/>
              <a:pathLst>
                <a:path h="4847590" w="3175000">
                  <a:moveTo>
                    <a:pt x="0" y="0"/>
                  </a:moveTo>
                  <a:lnTo>
                    <a:pt x="0" y="3700780"/>
                  </a:lnTo>
                  <a:lnTo>
                    <a:pt x="3175000" y="4847590"/>
                  </a:lnTo>
                  <a:lnTo>
                    <a:pt x="3175000" y="0"/>
                  </a:lnTo>
                  <a:close/>
                </a:path>
              </a:pathLst>
            </a:custGeom>
            <a:solidFill>
              <a:srgbClr val="9AA7B2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3175000" y="850900"/>
              <a:ext cx="3175000" cy="4847590"/>
            </a:xfrm>
            <a:custGeom>
              <a:avLst/>
              <a:gdLst/>
              <a:ahLst/>
              <a:cxnLst/>
              <a:rect r="r" b="b" t="t" l="l"/>
              <a:pathLst>
                <a:path h="4847590" w="3175000">
                  <a:moveTo>
                    <a:pt x="0" y="0"/>
                  </a:moveTo>
                  <a:lnTo>
                    <a:pt x="0" y="4847590"/>
                  </a:lnTo>
                  <a:lnTo>
                    <a:pt x="3175000" y="3700780"/>
                  </a:lnTo>
                  <a:lnTo>
                    <a:pt x="3175000" y="0"/>
                  </a:lnTo>
                  <a:close/>
                </a:path>
              </a:pathLst>
            </a:custGeom>
            <a:solidFill>
              <a:srgbClr val="C8D0D8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1701800"/>
            </a:xfrm>
            <a:custGeom>
              <a:avLst/>
              <a:gdLst/>
              <a:ahLst/>
              <a:cxnLst/>
              <a:rect r="r" b="b" t="t" l="l"/>
              <a:pathLst>
                <a:path h="1701800" w="6350000">
                  <a:moveTo>
                    <a:pt x="3175000" y="0"/>
                  </a:moveTo>
                  <a:lnTo>
                    <a:pt x="0" y="850900"/>
                  </a:lnTo>
                  <a:lnTo>
                    <a:pt x="3175000" y="1701800"/>
                  </a:lnTo>
                  <a:lnTo>
                    <a:pt x="6350000" y="8509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2398527">
            <a:off x="3462462" y="8557115"/>
            <a:ext cx="914589" cy="1402370"/>
          </a:xfrm>
          <a:custGeom>
            <a:avLst/>
            <a:gdLst/>
            <a:ahLst/>
            <a:cxnLst/>
            <a:rect r="r" b="b" t="t" l="l"/>
            <a:pathLst>
              <a:path h="1402370" w="914589">
                <a:moveTo>
                  <a:pt x="0" y="0"/>
                </a:moveTo>
                <a:lnTo>
                  <a:pt x="914590" y="0"/>
                </a:lnTo>
                <a:lnTo>
                  <a:pt x="914590" y="1402370"/>
                </a:lnTo>
                <a:lnTo>
                  <a:pt x="0" y="14023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5400000">
            <a:off x="16147058" y="2006640"/>
            <a:ext cx="2272109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spc="144">
                <a:solidFill>
                  <a:srgbClr val="3B3B3B"/>
                </a:solidFill>
                <a:latin typeface="Lato"/>
              </a:rPr>
              <a:t>SatoriHaus | 2020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8428099">
            <a:off x="-2541495" y="8461241"/>
            <a:ext cx="5681475" cy="5887539"/>
          </a:xfrm>
          <a:custGeom>
            <a:avLst/>
            <a:gdLst/>
            <a:ahLst/>
            <a:cxnLst/>
            <a:rect r="r" b="b" t="t" l="l"/>
            <a:pathLst>
              <a:path h="5887539" w="5681475">
                <a:moveTo>
                  <a:pt x="0" y="0"/>
                </a:moveTo>
                <a:lnTo>
                  <a:pt x="5681475" y="0"/>
                </a:lnTo>
                <a:lnTo>
                  <a:pt x="5681475" y="5887539"/>
                </a:lnTo>
                <a:lnTo>
                  <a:pt x="0" y="5887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9435347">
            <a:off x="11689307" y="-3456102"/>
            <a:ext cx="5681475" cy="5887539"/>
          </a:xfrm>
          <a:custGeom>
            <a:avLst/>
            <a:gdLst/>
            <a:ahLst/>
            <a:cxnLst/>
            <a:rect r="r" b="b" t="t" l="l"/>
            <a:pathLst>
              <a:path h="5887539" w="5681475">
                <a:moveTo>
                  <a:pt x="0" y="0"/>
                </a:moveTo>
                <a:lnTo>
                  <a:pt x="5681475" y="0"/>
                </a:lnTo>
                <a:lnTo>
                  <a:pt x="5681475" y="5887539"/>
                </a:lnTo>
                <a:lnTo>
                  <a:pt x="0" y="5887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15108863" cy="8961069"/>
            <a:chOff x="0" y="0"/>
            <a:chExt cx="20145150" cy="1194809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9525"/>
              <a:ext cx="20145150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sz="6000" spc="300">
                  <a:solidFill>
                    <a:srgbClr val="3B3B3B"/>
                  </a:solidFill>
                  <a:latin typeface="League Spartan Bold"/>
                </a:rPr>
                <a:t>KESIMPULAN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575367"/>
              <a:ext cx="19066066" cy="10372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3200" spc="160">
                  <a:solidFill>
                    <a:srgbClr val="3B3B3B"/>
                  </a:solidFill>
                  <a:latin typeface="Lato"/>
                </a:rPr>
                <a:t>Evolusi standar WiFi, dari 802.11a hingga 802.11ax (Wi-Fi 6), menawarkan berbagai keunggulan.</a:t>
              </a:r>
            </a:p>
            <a:p>
              <a:pPr algn="ctr">
                <a:lnSpc>
                  <a:spcPts val="3840"/>
                </a:lnSpc>
              </a:pPr>
              <a:r>
                <a:rPr lang="en-US" sz="3200" spc="160">
                  <a:solidFill>
                    <a:srgbClr val="3B3B3B"/>
                  </a:solidFill>
                  <a:latin typeface="Lato"/>
                </a:rPr>
                <a:t>802.11a (5 GHz) mengurangi interferensi, 802.11b (2,4 GHz) menawarkan cakupan sinyal lebih baik.</a:t>
              </a:r>
            </a:p>
            <a:p>
              <a:pPr algn="ctr">
                <a:lnSpc>
                  <a:spcPts val="3840"/>
                </a:lnSpc>
              </a:pPr>
              <a:r>
                <a:rPr lang="en-US" sz="3200" spc="160">
                  <a:solidFill>
                    <a:srgbClr val="3B3B3B"/>
                  </a:solidFill>
                  <a:latin typeface="Lato"/>
                </a:rPr>
                <a:t>802.11n membawa peningkatan signifikan dengan teknologi MIMO, meningkatkan kecepatan dan cakupan.</a:t>
              </a:r>
            </a:p>
            <a:p>
              <a:pPr algn="ctr">
                <a:lnSpc>
                  <a:spcPts val="3840"/>
                </a:lnSpc>
              </a:pPr>
              <a:r>
                <a:rPr lang="en-US" sz="3200" spc="160">
                  <a:solidFill>
                    <a:srgbClr val="3B3B3B"/>
                  </a:solidFill>
                  <a:latin typeface="Lato"/>
                </a:rPr>
                <a:t>802.11ac memberikan kecepatan tinggi hingga beberapa gigabit, sementara 802.11ax efisien dengan OFDMA.</a:t>
              </a:r>
            </a:p>
            <a:p>
              <a:pPr algn="ctr">
                <a:lnSpc>
                  <a:spcPts val="3840"/>
                </a:lnSpc>
              </a:pPr>
              <a:r>
                <a:rPr lang="en-US" sz="3200" spc="160">
                  <a:solidFill>
                    <a:srgbClr val="3B3B3B"/>
                  </a:solidFill>
                  <a:latin typeface="Lato"/>
                </a:rPr>
                <a:t>Pemilihan standar WiFi harus disesuaikan dengan kebutuhan, seperti cakupan atau kecepatan maksimum.</a:t>
              </a:r>
            </a:p>
            <a:p>
              <a:pPr algn="ctr">
                <a:lnSpc>
                  <a:spcPts val="3840"/>
                </a:lnSpc>
              </a:pPr>
              <a:r>
                <a:rPr lang="en-US" sz="3200" spc="160">
                  <a:solidFill>
                    <a:srgbClr val="3B3B3B"/>
                  </a:solidFill>
                  <a:latin typeface="Lato"/>
                </a:rPr>
                <a:t>WiFi tetap menjadi tulang punggung konektivitas, terus berkembang untuk memenuhi tuntutan konektivitas nirkabel dalam era digital.</a:t>
              </a:r>
            </a:p>
            <a:p>
              <a:pPr algn="ctr">
                <a:lnSpc>
                  <a:spcPts val="3840"/>
                </a:lnSpc>
              </a:pPr>
            </a:p>
            <a:p>
              <a:pPr algn="ctr">
                <a:lnSpc>
                  <a:spcPts val="3840"/>
                </a:lnSpc>
              </a:pPr>
            </a:p>
            <a:p>
              <a:pPr algn="ctr">
                <a:lnSpc>
                  <a:spcPts val="3840"/>
                </a:lnSpc>
              </a:pPr>
            </a:p>
            <a:p>
              <a:pPr algn="ctr">
                <a:lnSpc>
                  <a:spcPts val="3840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DAF0xNbGpzE</dc:identifier>
  <dcterms:modified xsi:type="dcterms:W3CDTF">2011-08-01T06:04:30Z</dcterms:modified>
  <cp:revision>1</cp:revision>
  <dc:title>KONSEP JARINGAN</dc:title>
</cp:coreProperties>
</file>