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67" r:id="rId2"/>
    <p:sldId id="568" r:id="rId3"/>
    <p:sldId id="569" r:id="rId4"/>
    <p:sldId id="570" r:id="rId5"/>
    <p:sldId id="571" r:id="rId6"/>
    <p:sldId id="572" r:id="rId7"/>
  </p:sldIdLst>
  <p:sldSz cx="9144000" cy="6858000" type="screen4x3"/>
  <p:notesSz cx="6797675" cy="992822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8E8E8"/>
    <a:srgbClr val="66CCFF"/>
    <a:srgbClr val="00FFCC"/>
    <a:srgbClr val="00FF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590" autoAdjust="0"/>
  </p:normalViewPr>
  <p:slideViewPr>
    <p:cSldViewPr>
      <p:cViewPr>
        <p:scale>
          <a:sx n="66" d="100"/>
          <a:sy n="66" d="100"/>
        </p:scale>
        <p:origin x="-2058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6275" cy="496750"/>
          </a:xfrm>
          <a:prstGeom prst="rect">
            <a:avLst/>
          </a:prstGeom>
        </p:spPr>
        <p:txBody>
          <a:bodyPr vert="horz" lIns="91751" tIns="45875" rIns="91751" bIns="4587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863" y="2"/>
            <a:ext cx="2946275" cy="496750"/>
          </a:xfrm>
          <a:prstGeom prst="rect">
            <a:avLst/>
          </a:prstGeom>
        </p:spPr>
        <p:txBody>
          <a:bodyPr vert="horz" lIns="91751" tIns="45875" rIns="91751" bIns="45875" rtlCol="0"/>
          <a:lstStyle>
            <a:lvl1pPr algn="r">
              <a:defRPr sz="1200"/>
            </a:lvl1pPr>
          </a:lstStyle>
          <a:p>
            <a:fld id="{52A770AA-D86B-4C6C-8C01-D31AB4FDB0E5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51" tIns="45875" rIns="91751" bIns="4587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0384" y="4716587"/>
            <a:ext cx="5436909" cy="4467363"/>
          </a:xfrm>
          <a:prstGeom prst="rect">
            <a:avLst/>
          </a:prstGeom>
        </p:spPr>
        <p:txBody>
          <a:bodyPr vert="horz" lIns="91751" tIns="45875" rIns="91751" bIns="4587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9429782"/>
            <a:ext cx="2946275" cy="496750"/>
          </a:xfrm>
          <a:prstGeom prst="rect">
            <a:avLst/>
          </a:prstGeom>
        </p:spPr>
        <p:txBody>
          <a:bodyPr vert="horz" lIns="91751" tIns="45875" rIns="91751" bIns="4587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863" y="9429782"/>
            <a:ext cx="2946275" cy="496750"/>
          </a:xfrm>
          <a:prstGeom prst="rect">
            <a:avLst/>
          </a:prstGeom>
        </p:spPr>
        <p:txBody>
          <a:bodyPr vert="horz" lIns="91751" tIns="45875" rIns="91751" bIns="45875" rtlCol="0" anchor="b"/>
          <a:lstStyle>
            <a:lvl1pPr algn="r">
              <a:defRPr sz="1200"/>
            </a:lvl1pPr>
          </a:lstStyle>
          <a:p>
            <a:fld id="{2BD09740-1557-4571-9E2A-B8C8BB07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34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94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05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7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20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0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9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59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65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8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06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508F-D5D6-42B5-8BD1-0F43284C3ABB}" type="datetimeFigureOut">
              <a:rPr lang="es-MX" smtClean="0"/>
              <a:t>16/06/2015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35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36866" y="836712"/>
            <a:ext cx="842493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Garamond" pitchFamily="18" charset="0"/>
              </a:rPr>
              <a:t>GIT</a:t>
            </a: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just"/>
            <a:r>
              <a:rPr lang="es-MX" sz="1600" b="1" dirty="0" smtClean="0">
                <a:latin typeface="Garamond" pitchFamily="18" charset="0"/>
              </a:rPr>
              <a:t>Estos son algunos de los principales comando que estaremos utilizando en la clase  para tener un control de versiones de nuestro proyecto. Recuerden utilizar GIT </a:t>
            </a:r>
            <a:r>
              <a:rPr lang="es-MX" sz="1600" b="1" dirty="0" err="1" smtClean="0">
                <a:latin typeface="Garamond" pitchFamily="18" charset="0"/>
              </a:rPr>
              <a:t>bash</a:t>
            </a:r>
            <a:r>
              <a:rPr lang="es-MX" sz="1600" b="1" dirty="0" smtClean="0">
                <a:latin typeface="Garamond" pitchFamily="18" charset="0"/>
              </a:rPr>
              <a:t>(la consola)</a:t>
            </a:r>
          </a:p>
          <a:p>
            <a:pPr algn="just"/>
            <a:endParaRPr lang="es-MX" sz="1600" b="1" dirty="0" smtClean="0">
              <a:latin typeface="Garamon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sz="1600" b="1" dirty="0" smtClean="0">
                <a:latin typeface="Garamond" pitchFamily="18" charset="0"/>
              </a:rPr>
              <a:t>git init        -&gt;Crea un repositorio GIT vacío o reinicia uno existente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600" b="1" dirty="0">
                <a:latin typeface="Garamond" pitchFamily="18" charset="0"/>
              </a:rPr>
              <a:t>g</a:t>
            </a:r>
            <a:r>
              <a:rPr lang="es-MX" sz="1600" b="1" dirty="0" smtClean="0">
                <a:latin typeface="Garamond" pitchFamily="18" charset="0"/>
              </a:rPr>
              <a:t>it status    -&gt;Muestra el estatus de tu proyecto.</a:t>
            </a:r>
            <a:endParaRPr lang="es-MX" sz="1600" b="1" dirty="0" smtClean="0">
              <a:latin typeface="Garamon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sz="1600" b="1" dirty="0" smtClean="0">
                <a:latin typeface="Garamond" pitchFamily="18" charset="0"/>
              </a:rPr>
              <a:t>git add  -A  -&gt;Agrega los cambios del Working Directory a el Staging Area</a:t>
            </a:r>
            <a:r>
              <a:rPr lang="en-US" sz="1600" b="1" dirty="0" smtClean="0">
                <a:latin typeface="Garamond" pitchFamily="18" charset="0"/>
              </a:rPr>
              <a:t>.</a:t>
            </a:r>
            <a:endParaRPr lang="es-MX" sz="1600" b="1" dirty="0" smtClean="0">
              <a:latin typeface="Garamon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sz="1600" b="1" dirty="0" smtClean="0">
                <a:latin typeface="Garamond" pitchFamily="18" charset="0"/>
              </a:rPr>
              <a:t>git commit –m  ¨¨your message¨  -&gt;confirmación para guardar el histórico del proyecto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600" b="1" dirty="0" smtClean="0">
                <a:latin typeface="Garamond" pitchFamily="18" charset="0"/>
              </a:rPr>
              <a:t>g</a:t>
            </a:r>
            <a:r>
              <a:rPr lang="es-MX" sz="1600" b="1" dirty="0" smtClean="0">
                <a:latin typeface="Garamond" pitchFamily="18" charset="0"/>
              </a:rPr>
              <a:t>itk              -&gt;Interfaz gráfica de Git</a:t>
            </a:r>
          </a:p>
          <a:p>
            <a:pPr marL="285750" indent="-285750">
              <a:buFont typeface="Arial" pitchFamily="34" charset="0"/>
              <a:buChar char="•"/>
            </a:pPr>
            <a:endParaRPr lang="es-MX" sz="1600" b="1" dirty="0">
              <a:latin typeface="Garamond" pitchFamily="18" charset="0"/>
            </a:endParaRPr>
          </a:p>
          <a:p>
            <a:endParaRPr lang="es-MX" sz="1600" b="1" dirty="0" smtClean="0">
              <a:latin typeface="Garamond" pitchFamily="18" charset="0"/>
            </a:endParaRPr>
          </a:p>
          <a:p>
            <a:r>
              <a:rPr lang="es-MX" sz="1600" b="1" dirty="0" smtClean="0">
                <a:latin typeface="Garamond" pitchFamily="18" charset="0"/>
              </a:rPr>
              <a:t>                                                                                                                                            </a:t>
            </a:r>
            <a:endParaRPr lang="es-MX" sz="1600" dirty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ctr"/>
            <a:endParaRPr lang="es-MX" b="1" dirty="0" smtClean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ctr"/>
            <a:endParaRPr lang="es-MX" b="1" dirty="0" smtClean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6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6" name="Picture 2" descr="http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493" y="1124744"/>
            <a:ext cx="4762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0" name="Picture 2" descr="http://invenio-software.org/raw-attachment/wiki/Tools/Git/Workflow/invenio-git-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8759"/>
            <a:ext cx="33147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072480" y="836712"/>
            <a:ext cx="5689322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Garamond" pitchFamily="18" charset="0"/>
              </a:rPr>
              <a:t>Estructura </a:t>
            </a:r>
            <a:r>
              <a:rPr lang="es-MX" b="1" dirty="0" err="1" smtClean="0">
                <a:latin typeface="Garamond" pitchFamily="18" charset="0"/>
              </a:rPr>
              <a:t>Laravel</a:t>
            </a:r>
            <a:r>
              <a:rPr lang="es-MX" b="1" dirty="0" smtClean="0">
                <a:latin typeface="Garamond" pitchFamily="18" charset="0"/>
              </a:rPr>
              <a:t> PHP 4.2</a:t>
            </a:r>
            <a:endParaRPr lang="es-MX" sz="1600" b="1" dirty="0" smtClean="0">
              <a:latin typeface="Garamon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sz="1600" b="1" dirty="0" err="1" smtClean="0">
                <a:latin typeface="Garamond" pitchFamily="18" charset="0"/>
              </a:rPr>
              <a:t>app</a:t>
            </a:r>
            <a:r>
              <a:rPr lang="es-MX" sz="1600" b="1" dirty="0" smtClean="0">
                <a:latin typeface="Garamond" pitchFamily="18" charset="0"/>
              </a:rPr>
              <a:t> </a:t>
            </a:r>
            <a:r>
              <a:rPr lang="es-MX" sz="1600" b="1" dirty="0">
                <a:latin typeface="Garamond" pitchFamily="18" charset="0"/>
              </a:rPr>
              <a:t>: Contiene los controladores, modelos, vistas y configuraciones de la aplicación. En esta carpeta escribiremos la mayoría del código para que nuestra aplicación </a:t>
            </a:r>
            <a:r>
              <a:rPr lang="es-MX" sz="1600" b="1" dirty="0" smtClean="0">
                <a:latin typeface="Garamond" pitchFamily="18" charset="0"/>
              </a:rPr>
              <a:t>funcione</a:t>
            </a:r>
          </a:p>
          <a:p>
            <a:endParaRPr lang="es-MX" sz="1600" b="1" dirty="0" smtClean="0">
              <a:latin typeface="Garamon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sz="1600" b="1" dirty="0" err="1">
                <a:latin typeface="Garamond" pitchFamily="18" charset="0"/>
              </a:rPr>
              <a:t>Bootstrap:El</a:t>
            </a:r>
            <a:r>
              <a:rPr lang="es-MX" sz="1600" b="1" dirty="0">
                <a:latin typeface="Garamond" pitchFamily="18" charset="0"/>
              </a:rPr>
              <a:t> directorio </a:t>
            </a:r>
            <a:r>
              <a:rPr lang="es-MX" sz="1600" b="1" dirty="0" err="1">
                <a:latin typeface="Garamond" pitchFamily="18" charset="0"/>
              </a:rPr>
              <a:t>bootstrap</a:t>
            </a:r>
            <a:r>
              <a:rPr lang="es-MX" sz="1600" b="1" dirty="0">
                <a:latin typeface="Garamond" pitchFamily="18" charset="0"/>
              </a:rPr>
              <a:t> contiene archivos que están relacionados con los procedimientos de inicialización del </a:t>
            </a:r>
            <a:r>
              <a:rPr lang="es-MX" sz="1600" b="1" dirty="0" err="1">
                <a:latin typeface="Garamond" pitchFamily="18" charset="0"/>
              </a:rPr>
              <a:t>framework</a:t>
            </a:r>
            <a:r>
              <a:rPr lang="es-MX" sz="1600" b="1" dirty="0">
                <a:latin typeface="Garamond" pitchFamily="18" charset="0"/>
              </a:rPr>
              <a:t>, recomendable no modificarlos por ahora.</a:t>
            </a:r>
            <a:endParaRPr lang="es-MX" sz="1600" b="1" dirty="0" smtClean="0">
              <a:latin typeface="Garamond" pitchFamily="18" charset="0"/>
            </a:endParaRPr>
          </a:p>
          <a:p>
            <a:endParaRPr lang="es-MX" sz="1600" b="1" dirty="0" smtClean="0">
              <a:latin typeface="Garamon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sz="1600" b="1" dirty="0" err="1" smtClean="0">
                <a:latin typeface="Garamond" pitchFamily="18" charset="0"/>
              </a:rPr>
              <a:t>public</a:t>
            </a:r>
            <a:r>
              <a:rPr lang="es-MX" sz="1600" b="1" dirty="0" smtClean="0">
                <a:latin typeface="Garamond" pitchFamily="18" charset="0"/>
              </a:rPr>
              <a:t> :Es </a:t>
            </a:r>
            <a:r>
              <a:rPr lang="es-MX" sz="1600" b="1" dirty="0">
                <a:latin typeface="Garamond" pitchFamily="18" charset="0"/>
              </a:rPr>
              <a:t>la única carpeta a la que los usuarios de la aplicación pueden acceder. Todo las peticiones y solicitudes a la aplicación pasan por esta carpeta, ya que en ella se encuentra el </a:t>
            </a:r>
            <a:r>
              <a:rPr lang="es-MX" sz="1600" b="1" dirty="0" err="1">
                <a:latin typeface="Garamond" pitchFamily="18" charset="0"/>
              </a:rPr>
              <a:t>index.php</a:t>
            </a:r>
            <a:r>
              <a:rPr lang="es-MX" sz="1600" b="1" dirty="0">
                <a:latin typeface="Garamond" pitchFamily="18" charset="0"/>
              </a:rPr>
              <a:t>, este archivo es el que inicia todo el proceso de ejecución del </a:t>
            </a:r>
            <a:r>
              <a:rPr lang="es-MX" sz="1600" b="1" dirty="0" err="1">
                <a:latin typeface="Garamond" pitchFamily="18" charset="0"/>
              </a:rPr>
              <a:t>framework</a:t>
            </a:r>
            <a:r>
              <a:rPr lang="es-MX" sz="1600" b="1" dirty="0">
                <a:latin typeface="Garamond" pitchFamily="18" charset="0"/>
              </a:rPr>
              <a:t>. En este directorio también se alojan los archivos CSS, </a:t>
            </a:r>
            <a:r>
              <a:rPr lang="es-MX" sz="1600" b="1" dirty="0" err="1">
                <a:latin typeface="Garamond" pitchFamily="18" charset="0"/>
              </a:rPr>
              <a:t>Javascript</a:t>
            </a:r>
            <a:r>
              <a:rPr lang="es-MX" sz="1600" b="1" dirty="0">
                <a:latin typeface="Garamond" pitchFamily="18" charset="0"/>
              </a:rPr>
              <a:t>, imágenes y otros archivos que se quieran hacer públicos</a:t>
            </a:r>
            <a:r>
              <a:rPr lang="es-MX" sz="1600" b="1" dirty="0" smtClean="0">
                <a:latin typeface="Garamond" pitchFamily="18" charset="0"/>
              </a:rPr>
              <a:t>.</a:t>
            </a:r>
          </a:p>
          <a:p>
            <a:endParaRPr lang="es-MX" sz="1600" b="1" dirty="0" smtClean="0">
              <a:latin typeface="Garamon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sz="1600" b="1" dirty="0" err="1">
                <a:latin typeface="Garamond" pitchFamily="18" charset="0"/>
              </a:rPr>
              <a:t>v</a:t>
            </a:r>
            <a:r>
              <a:rPr lang="es-MX" sz="1600" b="1" dirty="0" err="1" smtClean="0">
                <a:latin typeface="Garamond" pitchFamily="18" charset="0"/>
              </a:rPr>
              <a:t>endor</a:t>
            </a:r>
            <a:r>
              <a:rPr lang="es-MX" sz="1600" b="1" dirty="0">
                <a:latin typeface="Garamond" pitchFamily="18" charset="0"/>
              </a:rPr>
              <a:t> :En esta carpeta se alojan todas las librerías que conforman el </a:t>
            </a:r>
            <a:r>
              <a:rPr lang="es-MX" sz="1600" b="1" dirty="0" err="1">
                <a:latin typeface="Garamond" pitchFamily="18" charset="0"/>
              </a:rPr>
              <a:t>framework</a:t>
            </a:r>
            <a:r>
              <a:rPr lang="es-MX" sz="1600" b="1" dirty="0">
                <a:latin typeface="Garamond" pitchFamily="18" charset="0"/>
              </a:rPr>
              <a:t> y sus dependencias.</a:t>
            </a:r>
            <a:endParaRPr lang="es-MX" sz="1600" b="1" dirty="0" smtClean="0">
              <a:latin typeface="Garamon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MX" sz="1600" b="1" dirty="0">
              <a:latin typeface="Garamond" pitchFamily="18" charset="0"/>
            </a:endParaRPr>
          </a:p>
          <a:p>
            <a:r>
              <a:rPr lang="es-MX" sz="1600" b="1" dirty="0" smtClean="0">
                <a:latin typeface="Garamond" pitchFamily="18" charset="0"/>
              </a:rPr>
              <a:t>                                                                                                                                            </a:t>
            </a:r>
            <a:endParaRPr lang="es-MX" sz="1600" dirty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ctr"/>
            <a:endParaRPr lang="es-MX" b="1" dirty="0" smtClean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ctr"/>
            <a:endParaRPr lang="es-MX" b="1" dirty="0" smtClean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6" r="87831" b="61227"/>
          <a:stretch/>
        </p:blipFill>
        <p:spPr bwMode="auto">
          <a:xfrm>
            <a:off x="460375" y="1268760"/>
            <a:ext cx="2612105" cy="40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12775" y="6165304"/>
            <a:ext cx="7309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Garamond" pitchFamily="18" charset="0"/>
              </a:rPr>
              <a:t>Mas </a:t>
            </a:r>
            <a:r>
              <a:rPr lang="es-MX" sz="1400" b="1" dirty="0" smtClean="0">
                <a:latin typeface="Garamond" pitchFamily="18" charset="0"/>
              </a:rPr>
              <a:t>información </a:t>
            </a:r>
            <a:r>
              <a:rPr lang="es-MX" sz="1400" b="1" dirty="0">
                <a:latin typeface="Garamond" pitchFamily="18" charset="0"/>
              </a:rPr>
              <a:t>:</a:t>
            </a:r>
          </a:p>
          <a:p>
            <a:r>
              <a:rPr lang="es-MX" sz="1400" b="1" dirty="0">
                <a:latin typeface="Garamond" pitchFamily="18" charset="0"/>
              </a:rPr>
              <a:t>http://blog.devacademy.la/post/95503250161/tutorial-laravel-conociendo-la-estructura-de-un</a:t>
            </a:r>
          </a:p>
          <a:p>
            <a:r>
              <a:rPr lang="es-MX" sz="1400" b="1" dirty="0">
                <a:latin typeface="Garamond" pitchFamily="18" charset="0"/>
              </a:rPr>
              <a:t>http://codehero.co/laravel-4-desde-cero-estructura-del-proyecto/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67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71926"/>
              </p:ext>
            </p:extLst>
          </p:nvPr>
        </p:nvGraphicFramePr>
        <p:xfrm>
          <a:off x="1085777" y="1124744"/>
          <a:ext cx="6977931" cy="4525963"/>
        </p:xfrm>
        <a:graphic>
          <a:graphicData uri="http://schemas.openxmlformats.org/drawingml/2006/table">
            <a:tbl>
              <a:tblPr/>
              <a:tblGrid>
                <a:gridCol w="1403244"/>
                <a:gridCol w="2808312"/>
                <a:gridCol w="2766375"/>
              </a:tblGrid>
              <a:tr h="345666">
                <a:tc>
                  <a:txBody>
                    <a:bodyPr/>
                    <a:lstStyle/>
                    <a:p>
                      <a:pPr algn="ctr"/>
                      <a:r>
                        <a:rPr lang="es-MX" sz="1500" b="1" dirty="0">
                          <a:effectLst/>
                        </a:rPr>
                        <a:t>MÉTODO</a:t>
                      </a:r>
                      <a:endParaRPr lang="es-MX" sz="1500" dirty="0">
                        <a:effectLst/>
                      </a:endParaRPr>
                    </a:p>
                  </a:txBody>
                  <a:tcPr marL="56534" marR="56534" marT="56534" marB="5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 dirty="0">
                          <a:effectLst/>
                        </a:rPr>
                        <a:t>CONCEPTO</a:t>
                      </a:r>
                      <a:endParaRPr lang="es-MX" sz="1500" dirty="0">
                        <a:effectLst/>
                      </a:endParaRPr>
                    </a:p>
                  </a:txBody>
                  <a:tcPr marL="56534" marR="56534" marT="56534" marB="5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 dirty="0">
                          <a:effectLst/>
                        </a:rPr>
                        <a:t>OBSERVACIONES</a:t>
                      </a:r>
                      <a:endParaRPr lang="es-MX" sz="1500" dirty="0">
                        <a:effectLst/>
                      </a:endParaRPr>
                    </a:p>
                  </a:txBody>
                  <a:tcPr marL="56534" marR="56534" marT="56534" marB="5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es-MX" sz="1800" b="1">
                          <a:effectLst/>
                          <a:latin typeface="Garamond" pitchFamily="18" charset="0"/>
                        </a:rPr>
                        <a:t>GET</a:t>
                      </a:r>
                    </a:p>
                  </a:txBody>
                  <a:tcPr marL="56534" marR="56534" marT="56534" marB="5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>
                          <a:effectLst/>
                          <a:latin typeface="Garamond" pitchFamily="18" charset="0"/>
                        </a:rPr>
                        <a:t>GET lleva los datos de forma "visible" al cliente (navegador web). El medio de envío es la URL. Los datos los puede ver cualquiera.</a:t>
                      </a:r>
                    </a:p>
                  </a:txBody>
                  <a:tcPr marL="56534" marR="56534" marT="56534" marB="5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>
                          <a:effectLst/>
                          <a:latin typeface="Garamond" pitchFamily="18" charset="0"/>
                        </a:rPr>
                        <a:t>Los datos son visibles por la URL, por ejemplo:</a:t>
                      </a:r>
                    </a:p>
                    <a:p>
                      <a:r>
                        <a:rPr lang="es-MX" sz="1400" b="1">
                          <a:effectLst/>
                          <a:latin typeface="Garamond" pitchFamily="18" charset="0"/>
                        </a:rPr>
                        <a:t>www.aprenderaprogramar.com/</a:t>
                      </a:r>
                    </a:p>
                    <a:p>
                      <a:r>
                        <a:rPr lang="es-MX" sz="1400" b="1">
                          <a:effectLst/>
                          <a:latin typeface="Garamond" pitchFamily="18" charset="0"/>
                        </a:rPr>
                        <a:t>action.php?nombre=pedro&amp;apellidos1= gomez</a:t>
                      </a:r>
                    </a:p>
                  </a:txBody>
                  <a:tcPr marL="56534" marR="56534" marT="56534" marB="5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</a:tr>
              <a:tr h="2671643">
                <a:tc>
                  <a:txBody>
                    <a:bodyPr/>
                    <a:lstStyle/>
                    <a:p>
                      <a:pPr algn="ctr"/>
                      <a:r>
                        <a:rPr lang="es-MX" sz="1800" b="1">
                          <a:effectLst/>
                          <a:latin typeface="Garamond" pitchFamily="18" charset="0"/>
                        </a:rPr>
                        <a:t>POST</a:t>
                      </a:r>
                    </a:p>
                  </a:txBody>
                  <a:tcPr marL="56534" marR="56534" marT="56534" marB="5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>
                          <a:effectLst/>
                          <a:latin typeface="Garamond" pitchFamily="18" charset="0"/>
                        </a:rPr>
                        <a:t>POST consiste en datos "ocultos" (porque el cliente no los ve) enviados por un formulario cuyo método de envío es post. Es adecuado para formularios. Los datos no son visibles.</a:t>
                      </a:r>
                    </a:p>
                  </a:txBody>
                  <a:tcPr marL="56534" marR="56534" marT="56534" marB="5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1" dirty="0">
                          <a:effectLst/>
                          <a:latin typeface="Garamond" pitchFamily="18" charset="0"/>
                        </a:rPr>
                        <a:t>La ventaja de usar POST es que estos datos no son visibles al usuario de la web. En el caso de usar </a:t>
                      </a:r>
                      <a:r>
                        <a:rPr lang="es-MX" sz="1400" b="1" dirty="0" err="1">
                          <a:effectLst/>
                          <a:latin typeface="Garamond" pitchFamily="18" charset="0"/>
                        </a:rPr>
                        <a:t>get</a:t>
                      </a:r>
                      <a:r>
                        <a:rPr lang="es-MX" sz="1400" b="1" dirty="0">
                          <a:effectLst/>
                          <a:latin typeface="Garamond" pitchFamily="18" charset="0"/>
                        </a:rPr>
                        <a:t>, el propio usuario podría modificar la URL escribiendo diferentes parámetros a los reales en su navegador, dando lugar a que la información tratada no sea la prevista.</a:t>
                      </a:r>
                    </a:p>
                  </a:txBody>
                  <a:tcPr marL="56534" marR="56534" marT="56534" marB="56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Picture 2" descr="Diagrama ejecución Laravel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55" y="1002605"/>
            <a:ext cx="65055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1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7509</TotalTime>
  <Words>403</Words>
  <Application>Microsoft Office PowerPoint</Application>
  <PresentationFormat>Presentación en pantalla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yaimbalo</dc:creator>
  <cp:lastModifiedBy>Itguardian</cp:lastModifiedBy>
  <cp:revision>533</cp:revision>
  <cp:lastPrinted>2015-04-20T22:13:53Z</cp:lastPrinted>
  <dcterms:created xsi:type="dcterms:W3CDTF">2014-09-09T02:40:58Z</dcterms:created>
  <dcterms:modified xsi:type="dcterms:W3CDTF">2015-06-16T15:41:57Z</dcterms:modified>
</cp:coreProperties>
</file>