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 id="2147483720" r:id="rId2"/>
    <p:sldMasterId id="2147483732" r:id="rId3"/>
  </p:sldMasterIdLst>
  <p:sldIdLst>
    <p:sldId id="256" r:id="rId4"/>
    <p:sldId id="257" r:id="rId5"/>
    <p:sldId id="258" r:id="rId6"/>
    <p:sldId id="259" r:id="rId7"/>
    <p:sldId id="261"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5" r:id="rId29"/>
    <p:sldId id="281" r:id="rId30"/>
    <p:sldId id="283" r:id="rId31"/>
    <p:sldId id="282" r:id="rId32"/>
    <p:sldId id="284" r:id="rId33"/>
    <p:sldId id="286" r:id="rId34"/>
    <p:sldId id="288" r:id="rId35"/>
    <p:sldId id="289" r:id="rId36"/>
    <p:sldId id="292" r:id="rId37"/>
    <p:sldId id="290" r:id="rId38"/>
    <p:sldId id="291" r:id="rId39"/>
    <p:sldId id="287" r:id="rId40"/>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4660"/>
  </p:normalViewPr>
  <p:slideViewPr>
    <p:cSldViewPr snapToGrid="0">
      <p:cViewPr varScale="1">
        <p:scale>
          <a:sx n="127" d="100"/>
          <a:sy n="127" d="100"/>
        </p:scale>
        <p:origin x="58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D8E3-18BA-4F23-9A69-B65AC0B3AD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620571EA-0E11-43FA-B582-F5036D5EF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2D688AEA-448A-43B7-80BF-987B9FA4AD06}"/>
              </a:ext>
            </a:extLst>
          </p:cNvPr>
          <p:cNvSpPr>
            <a:spLocks noGrp="1"/>
          </p:cNvSpPr>
          <p:nvPr>
            <p:ph type="dt" sz="half" idx="10"/>
          </p:nvPr>
        </p:nvSpPr>
        <p:spPr/>
        <p:txBody>
          <a:bodyPr/>
          <a:lstStyle/>
          <a:p>
            <a:fld id="{87DE6118-2437-4B30-8E3C-4D2BE6020583}" type="datetimeFigureOut">
              <a:rPr lang="en-US" smtClean="0"/>
              <a:pPr/>
              <a:t>10/7/2022</a:t>
            </a:fld>
            <a:endParaRPr lang="en-US"/>
          </a:p>
        </p:txBody>
      </p:sp>
      <p:sp>
        <p:nvSpPr>
          <p:cNvPr id="5" name="Footer Placeholder 4">
            <a:extLst>
              <a:ext uri="{FF2B5EF4-FFF2-40B4-BE49-F238E27FC236}">
                <a16:creationId xmlns:a16="http://schemas.microsoft.com/office/drawing/2014/main" id="{C633E01C-DC2D-4F88-8D51-7995BD108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DE8E5-446A-4D14-9771-AFCC7006A244}"/>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4970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A62D-6D59-4055-9E15-9AF1F8B0846E}"/>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95B53826-CE4F-402A-8DDF-E3F7748A41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3C8BBDA-4791-4881-90B7-EEF46AB98C20}"/>
              </a:ext>
            </a:extLst>
          </p:cNvPr>
          <p:cNvSpPr>
            <a:spLocks noGrp="1"/>
          </p:cNvSpPr>
          <p:nvPr>
            <p:ph type="dt" sz="half" idx="10"/>
          </p:nvPr>
        </p:nvSpPr>
        <p:spPr/>
        <p:txBody>
          <a:bodyPr/>
          <a:lstStyle/>
          <a:p>
            <a:fld id="{87DE6118-2437-4B30-8E3C-4D2BE6020583}" type="datetimeFigureOut">
              <a:rPr lang="en-US" smtClean="0"/>
              <a:t>10/7/2022</a:t>
            </a:fld>
            <a:endParaRPr lang="en-US"/>
          </a:p>
        </p:txBody>
      </p:sp>
      <p:sp>
        <p:nvSpPr>
          <p:cNvPr id="5" name="Footer Placeholder 4">
            <a:extLst>
              <a:ext uri="{FF2B5EF4-FFF2-40B4-BE49-F238E27FC236}">
                <a16:creationId xmlns:a16="http://schemas.microsoft.com/office/drawing/2014/main" id="{5482CC25-A4B7-4E3F-9B7B-B13B87685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F21ED-DB99-4067-8195-15A176C971E5}"/>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824622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563784-AFEA-40F7-88C0-42BD39DE79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C4C5C18D-7182-47DC-AFAD-FBFA50F2B3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39EB853-B881-4951-9774-9D846FA8B299}"/>
              </a:ext>
            </a:extLst>
          </p:cNvPr>
          <p:cNvSpPr>
            <a:spLocks noGrp="1"/>
          </p:cNvSpPr>
          <p:nvPr>
            <p:ph type="dt" sz="half" idx="10"/>
          </p:nvPr>
        </p:nvSpPr>
        <p:spPr/>
        <p:txBody>
          <a:bodyPr/>
          <a:lstStyle/>
          <a:p>
            <a:fld id="{87DE6118-2437-4B30-8E3C-4D2BE6020583}" type="datetimeFigureOut">
              <a:rPr lang="en-US" smtClean="0"/>
              <a:t>10/7/2022</a:t>
            </a:fld>
            <a:endParaRPr lang="en-US"/>
          </a:p>
        </p:txBody>
      </p:sp>
      <p:sp>
        <p:nvSpPr>
          <p:cNvPr id="5" name="Footer Placeholder 4">
            <a:extLst>
              <a:ext uri="{FF2B5EF4-FFF2-40B4-BE49-F238E27FC236}">
                <a16:creationId xmlns:a16="http://schemas.microsoft.com/office/drawing/2014/main" id="{0B4A2F29-0684-4F88-9236-EF6E6A09C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605D0-B253-4104-99F3-CC561AE53D7E}"/>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5747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10/7/2022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9E57DC2-970A-4B3E-BB1C-7A09969E49DF}"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6726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268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2377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0602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10/7/2022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1455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10/7/2022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8734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10/7/2022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8358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658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9AC9-544F-4E4D-9001-751199340899}"/>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65B5E56A-9504-4956-9D5F-54DB40DB19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B10DB97-6BDB-41B0-BF9B-D0872370595A}"/>
              </a:ext>
            </a:extLst>
          </p:cNvPr>
          <p:cNvSpPr>
            <a:spLocks noGrp="1"/>
          </p:cNvSpPr>
          <p:nvPr>
            <p:ph type="dt" sz="half" idx="10"/>
          </p:nvPr>
        </p:nvSpPr>
        <p:spPr/>
        <p:txBody>
          <a:bodyPr/>
          <a:lstStyle/>
          <a:p>
            <a:fld id="{87DE6118-2437-4B30-8E3C-4D2BE6020583}" type="datetimeFigureOut">
              <a:rPr lang="en-US" smtClean="0"/>
              <a:t>10/7/2022</a:t>
            </a:fld>
            <a:endParaRPr lang="en-US"/>
          </a:p>
        </p:txBody>
      </p:sp>
      <p:sp>
        <p:nvSpPr>
          <p:cNvPr id="5" name="Footer Placeholder 4">
            <a:extLst>
              <a:ext uri="{FF2B5EF4-FFF2-40B4-BE49-F238E27FC236}">
                <a16:creationId xmlns:a16="http://schemas.microsoft.com/office/drawing/2014/main" id="{6CF76828-D573-4F97-B17E-84ACD0AF6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B1B7-3F72-4D2C-B032-A99956408558}"/>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0097527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7DE6118-2437-4B30-8E3C-4D2BE6020583}" type="datetimeFigureOut">
              <a:rPr lang="en-US" smtClean="0"/>
              <a:pPr/>
              <a:t>10/7/2022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53712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6441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89879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744B-E528-4E6F-B8FC-F43D4876BE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7CFA4DD8-A3A2-489A-A633-01683213AF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2032AC14-81AA-4716-A7BE-0252372A163C}"/>
              </a:ext>
            </a:extLst>
          </p:cNvPr>
          <p:cNvSpPr>
            <a:spLocks noGrp="1"/>
          </p:cNvSpPr>
          <p:nvPr>
            <p:ph type="dt" sz="half" idx="10"/>
          </p:nvPr>
        </p:nvSpPr>
        <p:spPr/>
        <p:txBody>
          <a:bodyPr/>
          <a:lstStyle/>
          <a:p>
            <a:fld id="{87DE6118-2437-4B30-8E3C-4D2BE6020583}" type="datetimeFigureOut">
              <a:rPr lang="en-US" smtClean="0"/>
              <a:pPr/>
              <a:t>10/7/2022</a:t>
            </a:fld>
            <a:endParaRPr lang="en-US"/>
          </a:p>
        </p:txBody>
      </p:sp>
      <p:sp>
        <p:nvSpPr>
          <p:cNvPr id="5" name="Footer Placeholder 4">
            <a:extLst>
              <a:ext uri="{FF2B5EF4-FFF2-40B4-BE49-F238E27FC236}">
                <a16:creationId xmlns:a16="http://schemas.microsoft.com/office/drawing/2014/main" id="{D3F0F304-AC69-4F16-8F66-C1A581637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859CF-2CAC-4D19-925E-73CA8F78F72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2490185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08CB-27FE-4255-B265-F013013D3D03}"/>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F76BAFE6-8829-4984-9B70-42B62C94C6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D69B3303-73F6-4BC1-ADDE-84ED6824C524}"/>
              </a:ext>
            </a:extLst>
          </p:cNvPr>
          <p:cNvSpPr>
            <a:spLocks noGrp="1"/>
          </p:cNvSpPr>
          <p:nvPr>
            <p:ph type="dt" sz="half" idx="10"/>
          </p:nvPr>
        </p:nvSpPr>
        <p:spPr/>
        <p:txBody>
          <a:bodyPr/>
          <a:lstStyle/>
          <a:p>
            <a:fld id="{87DE6118-2437-4B30-8E3C-4D2BE6020583}" type="datetimeFigureOut">
              <a:rPr lang="en-US" smtClean="0"/>
              <a:t>10/7/2022</a:t>
            </a:fld>
            <a:endParaRPr lang="en-US"/>
          </a:p>
        </p:txBody>
      </p:sp>
      <p:sp>
        <p:nvSpPr>
          <p:cNvPr id="5" name="Footer Placeholder 4">
            <a:extLst>
              <a:ext uri="{FF2B5EF4-FFF2-40B4-BE49-F238E27FC236}">
                <a16:creationId xmlns:a16="http://schemas.microsoft.com/office/drawing/2014/main" id="{E50A4505-FD5D-4DB8-89A2-F8DA89E79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79851-9916-47BD-82C1-DB01D4AF062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6854364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12ED-5946-4FAA-96CC-20F9C0D33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58BF96E0-8A02-4E13-99E7-B77E5D3AF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812250-EAA7-49F2-AC8E-E196BFE28F39}"/>
              </a:ext>
            </a:extLst>
          </p:cNvPr>
          <p:cNvSpPr>
            <a:spLocks noGrp="1"/>
          </p:cNvSpPr>
          <p:nvPr>
            <p:ph type="dt" sz="half" idx="10"/>
          </p:nvPr>
        </p:nvSpPr>
        <p:spPr/>
        <p:txBody>
          <a:bodyPr/>
          <a:lstStyle/>
          <a:p>
            <a:fld id="{87DE6118-2437-4B30-8E3C-4D2BE6020583}" type="datetimeFigureOut">
              <a:rPr lang="en-US" smtClean="0"/>
              <a:pPr/>
              <a:t>10/7/2022</a:t>
            </a:fld>
            <a:endParaRPr lang="en-US"/>
          </a:p>
        </p:txBody>
      </p:sp>
      <p:sp>
        <p:nvSpPr>
          <p:cNvPr id="5" name="Footer Placeholder 4">
            <a:extLst>
              <a:ext uri="{FF2B5EF4-FFF2-40B4-BE49-F238E27FC236}">
                <a16:creationId xmlns:a16="http://schemas.microsoft.com/office/drawing/2014/main" id="{915A3BEC-A1E2-47F6-A40B-888A09F03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A11D3-4C25-45B9-B98B-9E1FD60A49B8}"/>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0800994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4132-F55E-41DC-88BD-C828BC0238B4}"/>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72B2B46-BD0D-4DB2-A69E-B406BFF4A0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B84FDA4D-99BF-4379-99EB-C52ADAD0BD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F159854D-3D68-4DD9-90F9-9A6F5455A5DE}"/>
              </a:ext>
            </a:extLst>
          </p:cNvPr>
          <p:cNvSpPr>
            <a:spLocks noGrp="1"/>
          </p:cNvSpPr>
          <p:nvPr>
            <p:ph type="dt" sz="half" idx="10"/>
          </p:nvPr>
        </p:nvSpPr>
        <p:spPr/>
        <p:txBody>
          <a:bodyPr/>
          <a:lstStyle/>
          <a:p>
            <a:fld id="{87DE6118-2437-4B30-8E3C-4D2BE6020583}" type="datetimeFigureOut">
              <a:rPr lang="en-US" smtClean="0"/>
              <a:t>10/7/2022</a:t>
            </a:fld>
            <a:endParaRPr lang="en-US"/>
          </a:p>
        </p:txBody>
      </p:sp>
      <p:sp>
        <p:nvSpPr>
          <p:cNvPr id="6" name="Footer Placeholder 5">
            <a:extLst>
              <a:ext uri="{FF2B5EF4-FFF2-40B4-BE49-F238E27FC236}">
                <a16:creationId xmlns:a16="http://schemas.microsoft.com/office/drawing/2014/main" id="{2D50AC75-50DF-4005-923A-93D5CE46A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E3240-6156-491C-AC7E-0B48D7D395BA}"/>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2886564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34FF-A872-4D5D-94C4-38DCA0E17382}"/>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16FD62AD-6933-4B65-BE68-455F493C5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D2A25D-6E2A-4CB0-9EC4-32DB81611B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1891324C-80D7-4D67-ACAF-87DFDE179A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23CE79-C2B2-4EBC-B54E-E991B75D83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D56F172E-5799-4B53-BF57-FE19A5ECB658}"/>
              </a:ext>
            </a:extLst>
          </p:cNvPr>
          <p:cNvSpPr>
            <a:spLocks noGrp="1"/>
          </p:cNvSpPr>
          <p:nvPr>
            <p:ph type="dt" sz="half" idx="10"/>
          </p:nvPr>
        </p:nvSpPr>
        <p:spPr/>
        <p:txBody>
          <a:bodyPr/>
          <a:lstStyle/>
          <a:p>
            <a:fld id="{87DE6118-2437-4B30-8E3C-4D2BE6020583}" type="datetimeFigureOut">
              <a:rPr lang="en-US" smtClean="0"/>
              <a:t>10/7/2022</a:t>
            </a:fld>
            <a:endParaRPr lang="en-US"/>
          </a:p>
        </p:txBody>
      </p:sp>
      <p:sp>
        <p:nvSpPr>
          <p:cNvPr id="8" name="Footer Placeholder 7">
            <a:extLst>
              <a:ext uri="{FF2B5EF4-FFF2-40B4-BE49-F238E27FC236}">
                <a16:creationId xmlns:a16="http://schemas.microsoft.com/office/drawing/2014/main" id="{B813864F-F366-4304-910D-C9F785FA52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F37B69-4D79-4AE0-9076-96F498FD6C8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45501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C0D4-69F2-49A5-A113-4EC52AA8A5CB}"/>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FB4AE549-6570-45F1-AE8C-9E96D8F44A29}"/>
              </a:ext>
            </a:extLst>
          </p:cNvPr>
          <p:cNvSpPr>
            <a:spLocks noGrp="1"/>
          </p:cNvSpPr>
          <p:nvPr>
            <p:ph type="dt" sz="half" idx="10"/>
          </p:nvPr>
        </p:nvSpPr>
        <p:spPr/>
        <p:txBody>
          <a:bodyPr/>
          <a:lstStyle/>
          <a:p>
            <a:fld id="{87DE6118-2437-4B30-8E3C-4D2BE6020583}" type="datetimeFigureOut">
              <a:rPr lang="en-US" smtClean="0"/>
              <a:t>10/7/2022</a:t>
            </a:fld>
            <a:endParaRPr lang="en-US"/>
          </a:p>
        </p:txBody>
      </p:sp>
      <p:sp>
        <p:nvSpPr>
          <p:cNvPr id="4" name="Footer Placeholder 3">
            <a:extLst>
              <a:ext uri="{FF2B5EF4-FFF2-40B4-BE49-F238E27FC236}">
                <a16:creationId xmlns:a16="http://schemas.microsoft.com/office/drawing/2014/main" id="{62827970-9E24-4617-AB9D-1B87882AD2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F33E25-D6AB-4411-8856-0935A4BE44EC}"/>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6727001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C8758F-EAAD-4DA6-8205-6CC9431A4A3C}"/>
              </a:ext>
            </a:extLst>
          </p:cNvPr>
          <p:cNvSpPr>
            <a:spLocks noGrp="1"/>
          </p:cNvSpPr>
          <p:nvPr>
            <p:ph type="dt" sz="half" idx="10"/>
          </p:nvPr>
        </p:nvSpPr>
        <p:spPr/>
        <p:txBody>
          <a:bodyPr/>
          <a:lstStyle/>
          <a:p>
            <a:fld id="{87DE6118-2437-4B30-8E3C-4D2BE6020583}" type="datetimeFigureOut">
              <a:rPr lang="en-US" smtClean="0"/>
              <a:t>10/7/2022</a:t>
            </a:fld>
            <a:endParaRPr lang="en-US"/>
          </a:p>
        </p:txBody>
      </p:sp>
      <p:sp>
        <p:nvSpPr>
          <p:cNvPr id="3" name="Footer Placeholder 2">
            <a:extLst>
              <a:ext uri="{FF2B5EF4-FFF2-40B4-BE49-F238E27FC236}">
                <a16:creationId xmlns:a16="http://schemas.microsoft.com/office/drawing/2014/main" id="{00547DBC-0D1D-45CB-83FD-D67621C2EE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E38063-493D-4FC1-8005-D32DCD45F4B3}"/>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32621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44C2-303B-49BD-AF89-4B56C2DC74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314B9B21-2974-4A72-AD30-46B01CFFDB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5358A1-5514-4094-95A8-535E33F013EB}"/>
              </a:ext>
            </a:extLst>
          </p:cNvPr>
          <p:cNvSpPr>
            <a:spLocks noGrp="1"/>
          </p:cNvSpPr>
          <p:nvPr>
            <p:ph type="dt" sz="half" idx="10"/>
          </p:nvPr>
        </p:nvSpPr>
        <p:spPr/>
        <p:txBody>
          <a:bodyPr/>
          <a:lstStyle/>
          <a:p>
            <a:fld id="{87DE6118-2437-4B30-8E3C-4D2BE6020583}" type="datetimeFigureOut">
              <a:rPr lang="en-US" smtClean="0"/>
              <a:pPr/>
              <a:t>10/7/2022</a:t>
            </a:fld>
            <a:endParaRPr lang="en-US"/>
          </a:p>
        </p:txBody>
      </p:sp>
      <p:sp>
        <p:nvSpPr>
          <p:cNvPr id="5" name="Footer Placeholder 4">
            <a:extLst>
              <a:ext uri="{FF2B5EF4-FFF2-40B4-BE49-F238E27FC236}">
                <a16:creationId xmlns:a16="http://schemas.microsoft.com/office/drawing/2014/main" id="{7C39640E-301A-485B-A215-AF29E3A27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A62C7-9BDE-4B6E-AE32-65D512DA2200}"/>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5797366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33F88-B1BB-4CE9-9EFC-0FDD85197F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6BA832AD-D68A-4E20-B637-15A4606A75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7FA2F29F-8825-48BA-8C4A-74B8FE372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533F5-0E5A-4CC9-A48D-A869F27BDCAE}"/>
              </a:ext>
            </a:extLst>
          </p:cNvPr>
          <p:cNvSpPr>
            <a:spLocks noGrp="1"/>
          </p:cNvSpPr>
          <p:nvPr>
            <p:ph type="dt" sz="half" idx="10"/>
          </p:nvPr>
        </p:nvSpPr>
        <p:spPr/>
        <p:txBody>
          <a:bodyPr/>
          <a:lstStyle/>
          <a:p>
            <a:fld id="{87DE6118-2437-4B30-8E3C-4D2BE6020583}" type="datetimeFigureOut">
              <a:rPr lang="en-US" smtClean="0"/>
              <a:pPr/>
              <a:t>10/7/2022</a:t>
            </a:fld>
            <a:endParaRPr lang="en-US"/>
          </a:p>
        </p:txBody>
      </p:sp>
      <p:sp>
        <p:nvSpPr>
          <p:cNvPr id="6" name="Footer Placeholder 5">
            <a:extLst>
              <a:ext uri="{FF2B5EF4-FFF2-40B4-BE49-F238E27FC236}">
                <a16:creationId xmlns:a16="http://schemas.microsoft.com/office/drawing/2014/main" id="{CD37E855-A648-4FA9-8DA1-37F114A71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57B791-4763-4CBC-891F-D9776BDB4F16}"/>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386172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B5DD-E3BD-4B5A-907F-CA73D0592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8D126B71-F470-4210-B6DD-20DD7CDB9D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0F69AE05-EDBC-4462-A9CF-8648A727D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F93D1E-C773-47B0-BE3B-71CEC29119C3}"/>
              </a:ext>
            </a:extLst>
          </p:cNvPr>
          <p:cNvSpPr>
            <a:spLocks noGrp="1"/>
          </p:cNvSpPr>
          <p:nvPr>
            <p:ph type="dt" sz="half" idx="10"/>
          </p:nvPr>
        </p:nvSpPr>
        <p:spPr/>
        <p:txBody>
          <a:bodyPr/>
          <a:lstStyle/>
          <a:p>
            <a:fld id="{87DE6118-2437-4B30-8E3C-4D2BE6020583}" type="datetimeFigureOut">
              <a:rPr lang="en-US" smtClean="0"/>
              <a:pPr/>
              <a:t>10/7/2022</a:t>
            </a:fld>
            <a:endParaRPr lang="en-US"/>
          </a:p>
        </p:txBody>
      </p:sp>
      <p:sp>
        <p:nvSpPr>
          <p:cNvPr id="6" name="Footer Placeholder 5">
            <a:extLst>
              <a:ext uri="{FF2B5EF4-FFF2-40B4-BE49-F238E27FC236}">
                <a16:creationId xmlns:a16="http://schemas.microsoft.com/office/drawing/2014/main" id="{3AB54495-7623-43E2-BF9B-4D8E76A60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8DEF4B-335C-46A8-86B1-8980E667730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6533332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CE93-1C14-4E9A-896A-2917F358C7AF}"/>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A3826983-E530-4DEE-810C-D395010D0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0F5D47BB-99FF-4305-BD7F-E1AD987E7A25}"/>
              </a:ext>
            </a:extLst>
          </p:cNvPr>
          <p:cNvSpPr>
            <a:spLocks noGrp="1"/>
          </p:cNvSpPr>
          <p:nvPr>
            <p:ph type="dt" sz="half" idx="10"/>
          </p:nvPr>
        </p:nvSpPr>
        <p:spPr/>
        <p:txBody>
          <a:bodyPr/>
          <a:lstStyle/>
          <a:p>
            <a:fld id="{87DE6118-2437-4B30-8E3C-4D2BE6020583}" type="datetimeFigureOut">
              <a:rPr lang="en-US" smtClean="0"/>
              <a:t>10/7/2022</a:t>
            </a:fld>
            <a:endParaRPr lang="en-US"/>
          </a:p>
        </p:txBody>
      </p:sp>
      <p:sp>
        <p:nvSpPr>
          <p:cNvPr id="5" name="Footer Placeholder 4">
            <a:extLst>
              <a:ext uri="{FF2B5EF4-FFF2-40B4-BE49-F238E27FC236}">
                <a16:creationId xmlns:a16="http://schemas.microsoft.com/office/drawing/2014/main" id="{60050831-7CA3-4BB0-8FAF-443A16984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A8D78-AE45-4E48-AE7B-E72EA99CCD81}"/>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7065447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AC97E0-C92D-4B0A-A6C2-D6AAB3C00D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E29DE436-009B-4C6C-9F08-974AB46A53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BF32E4DA-7469-4BD2-8107-0D57A9E15C24}"/>
              </a:ext>
            </a:extLst>
          </p:cNvPr>
          <p:cNvSpPr>
            <a:spLocks noGrp="1"/>
          </p:cNvSpPr>
          <p:nvPr>
            <p:ph type="dt" sz="half" idx="10"/>
          </p:nvPr>
        </p:nvSpPr>
        <p:spPr/>
        <p:txBody>
          <a:bodyPr/>
          <a:lstStyle/>
          <a:p>
            <a:fld id="{87DE6118-2437-4B30-8E3C-4D2BE6020583}" type="datetimeFigureOut">
              <a:rPr lang="en-US" smtClean="0"/>
              <a:t>10/7/2022</a:t>
            </a:fld>
            <a:endParaRPr lang="en-US"/>
          </a:p>
        </p:txBody>
      </p:sp>
      <p:sp>
        <p:nvSpPr>
          <p:cNvPr id="5" name="Footer Placeholder 4">
            <a:extLst>
              <a:ext uri="{FF2B5EF4-FFF2-40B4-BE49-F238E27FC236}">
                <a16:creationId xmlns:a16="http://schemas.microsoft.com/office/drawing/2014/main" id="{416FDC0A-4A2D-4FC4-BCFA-9487314F8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BE15C-C2BF-499C-959B-66F4627CE744}"/>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05120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F5A5-3600-43B9-893C-95803A3C247C}"/>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3499D80-44A5-4D60-9784-2A4B95A61C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FFBB108A-527F-4976-944B-B75D956A09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6162B86A-9DC9-4600-B401-9A8E7537F88E}"/>
              </a:ext>
            </a:extLst>
          </p:cNvPr>
          <p:cNvSpPr>
            <a:spLocks noGrp="1"/>
          </p:cNvSpPr>
          <p:nvPr>
            <p:ph type="dt" sz="half" idx="10"/>
          </p:nvPr>
        </p:nvSpPr>
        <p:spPr/>
        <p:txBody>
          <a:bodyPr/>
          <a:lstStyle/>
          <a:p>
            <a:fld id="{87DE6118-2437-4B30-8E3C-4D2BE6020583}" type="datetimeFigureOut">
              <a:rPr lang="en-US" smtClean="0"/>
              <a:t>10/7/2022</a:t>
            </a:fld>
            <a:endParaRPr lang="en-US"/>
          </a:p>
        </p:txBody>
      </p:sp>
      <p:sp>
        <p:nvSpPr>
          <p:cNvPr id="6" name="Footer Placeholder 5">
            <a:extLst>
              <a:ext uri="{FF2B5EF4-FFF2-40B4-BE49-F238E27FC236}">
                <a16:creationId xmlns:a16="http://schemas.microsoft.com/office/drawing/2014/main" id="{FC2FA01B-E4D0-4157-829A-0CDB64EDD3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EF61E-21D9-4708-8ADE-F52D0A86D678}"/>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78796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B3A3-4F24-4B7A-A308-658D74A0C0BC}"/>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49E42F78-C7AE-4760-A9B7-EA20C49079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00A8F2-758A-4182-BE4A-137F887DFA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02114E55-7366-4F3B-BE59-B021A3A5F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C27780-32D9-4601-AA50-FCA0080211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D2EEE590-3DD9-4B24-B58D-1717C4058EE4}"/>
              </a:ext>
            </a:extLst>
          </p:cNvPr>
          <p:cNvSpPr>
            <a:spLocks noGrp="1"/>
          </p:cNvSpPr>
          <p:nvPr>
            <p:ph type="dt" sz="half" idx="10"/>
          </p:nvPr>
        </p:nvSpPr>
        <p:spPr/>
        <p:txBody>
          <a:bodyPr/>
          <a:lstStyle/>
          <a:p>
            <a:fld id="{87DE6118-2437-4B30-8E3C-4D2BE6020583}" type="datetimeFigureOut">
              <a:rPr lang="en-US" smtClean="0"/>
              <a:t>10/7/2022</a:t>
            </a:fld>
            <a:endParaRPr lang="en-US"/>
          </a:p>
        </p:txBody>
      </p:sp>
      <p:sp>
        <p:nvSpPr>
          <p:cNvPr id="8" name="Footer Placeholder 7">
            <a:extLst>
              <a:ext uri="{FF2B5EF4-FFF2-40B4-BE49-F238E27FC236}">
                <a16:creationId xmlns:a16="http://schemas.microsoft.com/office/drawing/2014/main" id="{156C413C-A57C-4633-9FFD-D8B9B6C450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5CFCAD-729A-4BDB-BDF1-7BCA19CAF05E}"/>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747025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7B62-27FD-42F0-B4DE-E515D2CBC6B8}"/>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B342929B-9B04-4D5A-9148-2AC885E44C37}"/>
              </a:ext>
            </a:extLst>
          </p:cNvPr>
          <p:cNvSpPr>
            <a:spLocks noGrp="1"/>
          </p:cNvSpPr>
          <p:nvPr>
            <p:ph type="dt" sz="half" idx="10"/>
          </p:nvPr>
        </p:nvSpPr>
        <p:spPr/>
        <p:txBody>
          <a:bodyPr/>
          <a:lstStyle/>
          <a:p>
            <a:fld id="{87DE6118-2437-4B30-8E3C-4D2BE6020583}" type="datetimeFigureOut">
              <a:rPr lang="en-US" smtClean="0"/>
              <a:t>10/7/2022</a:t>
            </a:fld>
            <a:endParaRPr lang="en-US"/>
          </a:p>
        </p:txBody>
      </p:sp>
      <p:sp>
        <p:nvSpPr>
          <p:cNvPr id="4" name="Footer Placeholder 3">
            <a:extLst>
              <a:ext uri="{FF2B5EF4-FFF2-40B4-BE49-F238E27FC236}">
                <a16:creationId xmlns:a16="http://schemas.microsoft.com/office/drawing/2014/main" id="{3471E176-5136-4771-BF0E-58E76E2C13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CC95B-6449-4FAB-BE5F-18DB9FF0142B}"/>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442673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BE8C2E-A8D2-431C-B2B6-B7F72C27D701}"/>
              </a:ext>
            </a:extLst>
          </p:cNvPr>
          <p:cNvSpPr>
            <a:spLocks noGrp="1"/>
          </p:cNvSpPr>
          <p:nvPr>
            <p:ph type="dt" sz="half" idx="10"/>
          </p:nvPr>
        </p:nvSpPr>
        <p:spPr/>
        <p:txBody>
          <a:bodyPr/>
          <a:lstStyle/>
          <a:p>
            <a:fld id="{87DE6118-2437-4B30-8E3C-4D2BE6020583}" type="datetimeFigureOut">
              <a:rPr lang="en-US" smtClean="0"/>
              <a:t>10/7/2022</a:t>
            </a:fld>
            <a:endParaRPr lang="en-US"/>
          </a:p>
        </p:txBody>
      </p:sp>
      <p:sp>
        <p:nvSpPr>
          <p:cNvPr id="3" name="Footer Placeholder 2">
            <a:extLst>
              <a:ext uri="{FF2B5EF4-FFF2-40B4-BE49-F238E27FC236}">
                <a16:creationId xmlns:a16="http://schemas.microsoft.com/office/drawing/2014/main" id="{53376D15-1417-48A4-8BCC-135D784F44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14B8CA-1030-4033-858D-4705149375A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33379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30D9-8183-4F09-87CE-AE82AF295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4A9426A2-74B9-4D74-9A71-8E2F561108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D6B91177-4713-45EA-9C33-444B22765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5EF9B-1E93-4B35-8C03-E407FA7D8541}"/>
              </a:ext>
            </a:extLst>
          </p:cNvPr>
          <p:cNvSpPr>
            <a:spLocks noGrp="1"/>
          </p:cNvSpPr>
          <p:nvPr>
            <p:ph type="dt" sz="half" idx="10"/>
          </p:nvPr>
        </p:nvSpPr>
        <p:spPr/>
        <p:txBody>
          <a:bodyPr/>
          <a:lstStyle/>
          <a:p>
            <a:fld id="{87DE6118-2437-4B30-8E3C-4D2BE6020583}" type="datetimeFigureOut">
              <a:rPr lang="en-US" smtClean="0"/>
              <a:pPr/>
              <a:t>10/7/2022</a:t>
            </a:fld>
            <a:endParaRPr lang="en-US"/>
          </a:p>
        </p:txBody>
      </p:sp>
      <p:sp>
        <p:nvSpPr>
          <p:cNvPr id="6" name="Footer Placeholder 5">
            <a:extLst>
              <a:ext uri="{FF2B5EF4-FFF2-40B4-BE49-F238E27FC236}">
                <a16:creationId xmlns:a16="http://schemas.microsoft.com/office/drawing/2014/main" id="{A127CECA-99C5-4DCC-AB62-8069D8759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FF0FDE-E99D-4007-98BE-C6C52B0D552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176752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795F-9E59-4E24-A9F5-DF183129B2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ED59E87F-4D8C-43E0-A3BF-91B2DF827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EEC8FEFB-BADF-41E1-B7A0-326D721C3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79A2D-68D9-451E-8405-AB9F4C3CB6A9}"/>
              </a:ext>
            </a:extLst>
          </p:cNvPr>
          <p:cNvSpPr>
            <a:spLocks noGrp="1"/>
          </p:cNvSpPr>
          <p:nvPr>
            <p:ph type="dt" sz="half" idx="10"/>
          </p:nvPr>
        </p:nvSpPr>
        <p:spPr/>
        <p:txBody>
          <a:bodyPr/>
          <a:lstStyle/>
          <a:p>
            <a:fld id="{87DE6118-2437-4B30-8E3C-4D2BE6020583}" type="datetimeFigureOut">
              <a:rPr lang="en-US" smtClean="0"/>
              <a:pPr/>
              <a:t>10/7/2022</a:t>
            </a:fld>
            <a:endParaRPr lang="en-US"/>
          </a:p>
        </p:txBody>
      </p:sp>
      <p:sp>
        <p:nvSpPr>
          <p:cNvPr id="6" name="Footer Placeholder 5">
            <a:extLst>
              <a:ext uri="{FF2B5EF4-FFF2-40B4-BE49-F238E27FC236}">
                <a16:creationId xmlns:a16="http://schemas.microsoft.com/office/drawing/2014/main" id="{E362770C-8C00-4C5D-ADF1-89D49F5DE2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891CB6-8C91-417F-A732-EF9E1AEA8D0B}"/>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28503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859E6E-D9DF-4404-A6C7-938C237B6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FD51D4F0-21AC-4676-A65E-6882BF978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D0DB3FA-6B11-4873-AD73-4C8C2AF0C2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10/7/2022</a:t>
            </a:fld>
            <a:endParaRPr lang="en-US"/>
          </a:p>
        </p:txBody>
      </p:sp>
      <p:sp>
        <p:nvSpPr>
          <p:cNvPr id="5" name="Footer Placeholder 4">
            <a:extLst>
              <a:ext uri="{FF2B5EF4-FFF2-40B4-BE49-F238E27FC236}">
                <a16:creationId xmlns:a16="http://schemas.microsoft.com/office/drawing/2014/main" id="{A9D37F69-2F5E-438E-9DF9-41E5BE4EA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2B0136-EF37-4E4D-BB5A-7A994F3AA0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309031378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7DE6118-2437-4B30-8E3C-4D2BE6020583}" type="datetimeFigureOut">
              <a:rPr lang="en-US" smtClean="0"/>
              <a:pPr/>
              <a:t>10/7/2022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9E57DC2-970A-4B3E-BB1C-7A09969E49DF}"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21756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9210B1-F545-4989-9713-039766FA1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D42FEE4C-92E8-494E-B46C-2BA744E971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FE406925-8AA3-4DEF-BDB5-2C634A53D1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10/7/2022</a:t>
            </a:fld>
            <a:endParaRPr lang="en-US"/>
          </a:p>
        </p:txBody>
      </p:sp>
      <p:sp>
        <p:nvSpPr>
          <p:cNvPr id="5" name="Footer Placeholder 4">
            <a:extLst>
              <a:ext uri="{FF2B5EF4-FFF2-40B4-BE49-F238E27FC236}">
                <a16:creationId xmlns:a16="http://schemas.microsoft.com/office/drawing/2014/main" id="{43B96041-A52D-4FCD-AF6F-AA16E2ED4D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13570B-6239-41BD-BB13-6441F52BA5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177562855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hyperlink" Target="https://getcomposer.org/download/" TargetMode="External"/><Relationship Id="rId1" Type="http://schemas.openxmlformats.org/officeDocument/2006/relationships/slideLayout" Target="../slideLayouts/slideLayout1.xml"/><Relationship Id="rId5" Type="http://schemas.openxmlformats.org/officeDocument/2006/relationships/hyperlink" Target="https://code.visualstudio.com/download" TargetMode="External"/><Relationship Id="rId4" Type="http://schemas.openxmlformats.org/officeDocument/2006/relationships/hyperlink" Target="https://www.apachefriends.org/index.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hyperlink" Target="https://startbootstrap.com/template/sb-admin" TargetMode="External"/><Relationship Id="rId2" Type="http://schemas.openxmlformats.org/officeDocument/2006/relationships/hyperlink" Target="https://htmlcodex.com/bootstrap-shop" TargetMode="External"/><Relationship Id="rId1" Type="http://schemas.openxmlformats.org/officeDocument/2006/relationships/slideLayout" Target="../slideLayouts/slideLayout1.xml"/><Relationship Id="rId4" Type="http://schemas.openxmlformats.org/officeDocument/2006/relationships/hyperlink" Target="https://realrashid.github.io/sweet-aler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144445"/>
            <a:ext cx="9144000" cy="588722"/>
          </a:xfrm>
        </p:spPr>
        <p:txBody>
          <a:bodyPr>
            <a:noAutofit/>
          </a:bodyPr>
          <a:lstStyle/>
          <a:p>
            <a:r>
              <a:rPr lang="en-US" sz="3600" err="1"/>
              <a:t>Instalare</a:t>
            </a:r>
            <a:r>
              <a:rPr lang="en-US" sz="3600"/>
              <a:t> </a:t>
            </a:r>
            <a:r>
              <a:rPr lang="en-US" sz="3600" err="1"/>
              <a:t>aplicatie</a:t>
            </a:r>
            <a:r>
              <a:rPr lang="en-US" sz="3600"/>
              <a:t> Laravel</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996778"/>
            <a:ext cx="5774724" cy="1892826"/>
          </a:xfrm>
          <a:prstGeom prst="rect">
            <a:avLst/>
          </a:prstGeom>
          <a:noFill/>
        </p:spPr>
        <p:txBody>
          <a:bodyPr wrap="square" rtlCol="0">
            <a:spAutoFit/>
          </a:bodyPr>
          <a:lstStyle/>
          <a:p>
            <a:r>
              <a:rPr lang="en-US">
                <a:solidFill>
                  <a:srgbClr val="C00000"/>
                </a:solidFill>
              </a:rPr>
              <a:t>Cerinte:</a:t>
            </a:r>
          </a:p>
          <a:p>
            <a:pPr marL="285750" indent="-285750">
              <a:lnSpc>
                <a:spcPct val="150000"/>
              </a:lnSpc>
              <a:buFontTx/>
              <a:buChar char="-"/>
            </a:pPr>
            <a:r>
              <a:rPr lang="en-US"/>
              <a:t>Composer: </a:t>
            </a:r>
            <a:r>
              <a:rPr lang="en-US">
                <a:hlinkClick r:id="rId2"/>
              </a:rPr>
              <a:t>https://getcomposer.org/download/</a:t>
            </a:r>
            <a:endParaRPr lang="en-US"/>
          </a:p>
          <a:p>
            <a:pPr marL="285750" indent="-285750">
              <a:buFontTx/>
              <a:buChar char="-"/>
            </a:pPr>
            <a:r>
              <a:rPr lang="en-US"/>
              <a:t>NodeJs: </a:t>
            </a:r>
            <a:r>
              <a:rPr lang="en-US">
                <a:hlinkClick r:id="rId3"/>
              </a:rPr>
              <a:t>https://nodejs.org/en/download/</a:t>
            </a:r>
            <a:endParaRPr lang="en-US"/>
          </a:p>
          <a:p>
            <a:pPr marL="285750" indent="-285750">
              <a:buFontTx/>
              <a:buChar char="-"/>
            </a:pPr>
            <a:r>
              <a:rPr lang="en-US"/>
              <a:t>Xampp: </a:t>
            </a:r>
            <a:r>
              <a:rPr lang="en-US">
                <a:hlinkClick r:id="rId4"/>
              </a:rPr>
              <a:t>https://www.apachefriends.org/index.html</a:t>
            </a:r>
            <a:endParaRPr lang="en-US"/>
          </a:p>
          <a:p>
            <a:pPr marL="285750" indent="-285750">
              <a:buFontTx/>
              <a:buChar char="-"/>
            </a:pPr>
            <a:r>
              <a:rPr lang="en-US"/>
              <a:t>VsCode: </a:t>
            </a:r>
            <a:r>
              <a:rPr lang="en-US">
                <a:hlinkClick r:id="rId5"/>
              </a:rPr>
              <a:t>https://code.visualstudio.com/download</a:t>
            </a:r>
            <a:endParaRPr lang="en-US"/>
          </a:p>
          <a:p>
            <a:pPr marL="285750" indent="-285750">
              <a:buFontTx/>
              <a:buChar char="-"/>
            </a:pPr>
            <a:endParaRPr lang="ro-RO"/>
          </a:p>
        </p:txBody>
      </p:sp>
      <p:sp>
        <p:nvSpPr>
          <p:cNvPr id="5" name="TextBox 4">
            <a:extLst>
              <a:ext uri="{FF2B5EF4-FFF2-40B4-BE49-F238E27FC236}">
                <a16:creationId xmlns:a16="http://schemas.microsoft.com/office/drawing/2014/main" id="{B8132E07-1E56-4B27-9A3D-2F546C990255}"/>
              </a:ext>
            </a:extLst>
          </p:cNvPr>
          <p:cNvSpPr txBox="1"/>
          <p:nvPr/>
        </p:nvSpPr>
        <p:spPr>
          <a:xfrm>
            <a:off x="823783" y="3260486"/>
            <a:ext cx="8147221" cy="3693319"/>
          </a:xfrm>
          <a:prstGeom prst="rect">
            <a:avLst/>
          </a:prstGeom>
          <a:noFill/>
        </p:spPr>
        <p:txBody>
          <a:bodyPr wrap="square" rtlCol="0">
            <a:spAutoFit/>
          </a:bodyPr>
          <a:lstStyle/>
          <a:p>
            <a:r>
              <a:rPr lang="en-US">
                <a:solidFill>
                  <a:srgbClr val="C00000"/>
                </a:solidFill>
              </a:rPr>
              <a:t>Server virtual:</a:t>
            </a:r>
          </a:p>
          <a:p>
            <a:pPr marL="285750" indent="-285750">
              <a:buFontTx/>
              <a:buChar char="-"/>
            </a:pPr>
            <a:r>
              <a:rPr lang="en-US"/>
              <a:t>Fisierul </a:t>
            </a:r>
            <a:r>
              <a:rPr lang="en-US">
                <a:solidFill>
                  <a:schemeClr val="accent1">
                    <a:lumMod val="75000"/>
                  </a:schemeClr>
                </a:solidFill>
              </a:rPr>
              <a:t>C:\Windows\System32\drivers\etc\hosts</a:t>
            </a:r>
          </a:p>
          <a:p>
            <a:r>
              <a:rPr lang="en-US">
                <a:solidFill>
                  <a:schemeClr val="accent1">
                    <a:lumMod val="75000"/>
                  </a:schemeClr>
                </a:solidFill>
                <a:latin typeface="Courier New" panose="02070309020205020404" pitchFamily="49" charset="0"/>
                <a:cs typeface="Courier New" panose="02070309020205020404" pitchFamily="49" charset="0"/>
              </a:rPr>
              <a:t>127.0.0.1    emag.test</a:t>
            </a:r>
          </a:p>
          <a:p>
            <a:endParaRPr lang="en-US">
              <a:solidFill>
                <a:schemeClr val="accent1">
                  <a:lumMod val="75000"/>
                </a:schemeClr>
              </a:solidFill>
              <a:latin typeface="Courier New" panose="02070309020205020404" pitchFamily="49" charset="0"/>
              <a:cs typeface="Courier New" panose="02070309020205020404" pitchFamily="49" charset="0"/>
            </a:endParaRPr>
          </a:p>
          <a:p>
            <a:pPr marL="285750" indent="-285750">
              <a:buFontTx/>
              <a:buChar char="-"/>
            </a:pPr>
            <a:r>
              <a:rPr lang="en-US"/>
              <a:t>Fisierul </a:t>
            </a:r>
            <a:r>
              <a:rPr lang="en-US">
                <a:solidFill>
                  <a:schemeClr val="accent1">
                    <a:lumMod val="75000"/>
                  </a:schemeClr>
                </a:solidFill>
              </a:rPr>
              <a:t>C:\xampp\apache\conf\extra\httpd-vhosts.conf</a:t>
            </a:r>
          </a:p>
          <a:p>
            <a:endParaRPr lang="en-US">
              <a:solidFill>
                <a:schemeClr val="accent1">
                  <a:lumMod val="75000"/>
                </a:schemeClr>
              </a:solidFill>
            </a:endParaRPr>
          </a:p>
          <a:p>
            <a:r>
              <a:rPr lang="en-US">
                <a:solidFill>
                  <a:schemeClr val="accent1">
                    <a:lumMod val="75000"/>
                  </a:schemeClr>
                </a:solidFill>
                <a:latin typeface="Courier New" panose="02070309020205020404" pitchFamily="49" charset="0"/>
                <a:cs typeface="Courier New" panose="02070309020205020404" pitchFamily="49" charset="0"/>
              </a:rPr>
              <a:t>&lt;VirtualHost *:80&gt;</a:t>
            </a:r>
          </a:p>
          <a:p>
            <a:endParaRPr lang="en-US">
              <a:solidFill>
                <a:schemeClr val="accent1">
                  <a:lumMod val="75000"/>
                </a:schemeClr>
              </a:solidFill>
              <a:latin typeface="Courier New" panose="02070309020205020404" pitchFamily="49" charset="0"/>
              <a:cs typeface="Courier New" panose="02070309020205020404" pitchFamily="49" charset="0"/>
            </a:endParaRPr>
          </a:p>
          <a:p>
            <a:r>
              <a:rPr lang="en-US">
                <a:solidFill>
                  <a:schemeClr val="accent1">
                    <a:lumMod val="75000"/>
                  </a:schemeClr>
                </a:solidFill>
                <a:latin typeface="Courier New" panose="02070309020205020404" pitchFamily="49" charset="0"/>
                <a:cs typeface="Courier New" panose="02070309020205020404" pitchFamily="49" charset="0"/>
              </a:rPr>
              <a:t>    DocumentRoot "C:/xampp/htdocs/lrv8_emag/public"</a:t>
            </a:r>
          </a:p>
          <a:p>
            <a:r>
              <a:rPr lang="en-US">
                <a:solidFill>
                  <a:schemeClr val="accent1">
                    <a:lumMod val="75000"/>
                  </a:schemeClr>
                </a:solidFill>
                <a:latin typeface="Courier New" panose="02070309020205020404" pitchFamily="49" charset="0"/>
                <a:cs typeface="Courier New" panose="02070309020205020404" pitchFamily="49" charset="0"/>
              </a:rPr>
              <a:t>    ServerName emag.test</a:t>
            </a:r>
          </a:p>
          <a:p>
            <a:endParaRPr lang="en-US">
              <a:solidFill>
                <a:schemeClr val="accent1">
                  <a:lumMod val="75000"/>
                </a:schemeClr>
              </a:solidFill>
              <a:latin typeface="Courier New" panose="02070309020205020404" pitchFamily="49" charset="0"/>
              <a:cs typeface="Courier New" panose="02070309020205020404" pitchFamily="49" charset="0"/>
            </a:endParaRPr>
          </a:p>
          <a:p>
            <a:r>
              <a:rPr lang="en-US">
                <a:solidFill>
                  <a:schemeClr val="accent1">
                    <a:lumMod val="75000"/>
                  </a:schemeClr>
                </a:solidFill>
                <a:latin typeface="Courier New" panose="02070309020205020404" pitchFamily="49" charset="0"/>
                <a:cs typeface="Courier New" panose="02070309020205020404" pitchFamily="49" charset="0"/>
              </a:rPr>
              <a:t>&lt;/VirtualHost&gt;</a:t>
            </a:r>
          </a:p>
          <a:p>
            <a:pPr marL="285750" indent="-285750">
              <a:buFontTx/>
              <a:buChar char="-"/>
            </a:pPr>
            <a:endParaRPr lang="ro-RO"/>
          </a:p>
        </p:txBody>
      </p:sp>
    </p:spTree>
    <p:extLst>
      <p:ext uri="{BB962C8B-B14F-4D97-AF65-F5344CB8AC3E}">
        <p14:creationId xmlns:p14="http://schemas.microsoft.com/office/powerpoint/2010/main" val="1957141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1919-04AB-4565-92CD-A04E1266942B}"/>
              </a:ext>
            </a:extLst>
          </p:cNvPr>
          <p:cNvSpPr>
            <a:spLocks noGrp="1"/>
          </p:cNvSpPr>
          <p:nvPr>
            <p:ph type="title"/>
          </p:nvPr>
        </p:nvSpPr>
        <p:spPr>
          <a:xfrm>
            <a:off x="838200" y="365126"/>
            <a:ext cx="10515600" cy="624226"/>
          </a:xfrm>
        </p:spPr>
        <p:txBody>
          <a:bodyPr>
            <a:normAutofit/>
          </a:bodyPr>
          <a:lstStyle/>
          <a:p>
            <a:pPr algn="ctr"/>
            <a:r>
              <a:rPr lang="en-US" sz="3200"/>
              <a:t>Autentificarea pentru mai multe tabele de utilizatori</a:t>
            </a:r>
            <a:endParaRPr lang="ro-RO" sz="3200"/>
          </a:p>
        </p:txBody>
      </p:sp>
      <p:sp>
        <p:nvSpPr>
          <p:cNvPr id="3" name="Content Placeholder 2">
            <a:extLst>
              <a:ext uri="{FF2B5EF4-FFF2-40B4-BE49-F238E27FC236}">
                <a16:creationId xmlns:a16="http://schemas.microsoft.com/office/drawing/2014/main" id="{1C4979E1-FF35-40B1-BFBB-80352E09B0FE}"/>
              </a:ext>
            </a:extLst>
          </p:cNvPr>
          <p:cNvSpPr>
            <a:spLocks noGrp="1"/>
          </p:cNvSpPr>
          <p:nvPr>
            <p:ph idx="1"/>
          </p:nvPr>
        </p:nvSpPr>
        <p:spPr>
          <a:xfrm>
            <a:off x="838200" y="1274165"/>
            <a:ext cx="10515600" cy="3844976"/>
          </a:xfrm>
        </p:spPr>
        <p:txBody>
          <a:bodyPr>
            <a:normAutofit fontScale="85000" lnSpcReduction="20000"/>
          </a:bodyPr>
          <a:lstStyle/>
          <a:p>
            <a:pPr marL="514350" indent="-514350">
              <a:buAutoNum type="arabicPeriod"/>
            </a:pPr>
            <a:r>
              <a:rPr lang="en-US"/>
              <a:t>Vom crea modelul Staff si migratia corespunzatoare</a:t>
            </a:r>
          </a:p>
          <a:p>
            <a:pPr marL="0" indent="0">
              <a:buNone/>
            </a:pPr>
            <a:endParaRPr lang="en-US"/>
          </a:p>
          <a:p>
            <a:pPr marL="0" indent="0">
              <a:buNone/>
            </a:pPr>
            <a:r>
              <a:rPr lang="en-US"/>
              <a:t>2. Modelul va mosteni </a:t>
            </a:r>
            <a:r>
              <a:rPr lang="en-US">
                <a:solidFill>
                  <a:schemeClr val="accent1">
                    <a:lumMod val="75000"/>
                  </a:schemeClr>
                </a:solidFill>
              </a:rPr>
              <a:t>User</a:t>
            </a:r>
            <a:r>
              <a:rPr lang="en-US"/>
              <a:t> si nu Model</a:t>
            </a:r>
          </a:p>
          <a:p>
            <a:pPr marL="0" indent="0">
              <a:buNone/>
            </a:pPr>
            <a:r>
              <a:rPr lang="en-US" sz="1800">
                <a:solidFill>
                  <a:schemeClr val="accent2">
                    <a:lumMod val="75000"/>
                  </a:schemeClr>
                </a:solidFill>
                <a:latin typeface="Courier New" panose="02070309020205020404" pitchFamily="49" charset="0"/>
                <a:cs typeface="Courier New" panose="02070309020205020404" pitchFamily="49" charset="0"/>
              </a:rPr>
              <a:t>use Illuminate\Foundation\Auth\User as Authenticatable;</a:t>
            </a:r>
          </a:p>
          <a:p>
            <a:pPr marL="0" indent="0">
              <a:buNone/>
            </a:pPr>
            <a:endParaRPr lang="en-US" sz="1800">
              <a:solidFill>
                <a:schemeClr val="accent2">
                  <a:lumMod val="75000"/>
                </a:schemeClr>
              </a:solidFill>
              <a:latin typeface="Courier New" panose="02070309020205020404" pitchFamily="49" charset="0"/>
              <a:cs typeface="Courier New" panose="02070309020205020404" pitchFamily="49" charset="0"/>
            </a:endParaRPr>
          </a:p>
          <a:p>
            <a:pPr marL="0" indent="0">
              <a:buNone/>
            </a:pPr>
            <a:r>
              <a:rPr lang="en-US"/>
              <a:t>3. Vom adauga un </a:t>
            </a:r>
            <a:r>
              <a:rPr lang="en-US">
                <a:solidFill>
                  <a:schemeClr val="accent1">
                    <a:lumMod val="75000"/>
                  </a:schemeClr>
                </a:solidFill>
              </a:rPr>
              <a:t>provider</a:t>
            </a:r>
            <a:r>
              <a:rPr lang="en-US"/>
              <a:t> si o “</a:t>
            </a:r>
            <a:r>
              <a:rPr lang="en-US">
                <a:solidFill>
                  <a:schemeClr val="accent1">
                    <a:lumMod val="75000"/>
                  </a:schemeClr>
                </a:solidFill>
              </a:rPr>
              <a:t>garda</a:t>
            </a:r>
            <a:r>
              <a:rPr lang="en-US"/>
              <a:t>” in </a:t>
            </a:r>
            <a:r>
              <a:rPr lang="en-US">
                <a:highlight>
                  <a:srgbClr val="FFFF00"/>
                </a:highlight>
              </a:rPr>
              <a:t>config/auth.php</a:t>
            </a:r>
          </a:p>
          <a:p>
            <a:pPr marL="0" indent="0">
              <a:buNone/>
            </a:pPr>
            <a:endParaRPr lang="en-US">
              <a:highlight>
                <a:srgbClr val="FFFF00"/>
              </a:highlight>
            </a:endParaRPr>
          </a:p>
          <a:p>
            <a:pPr marL="0" indent="0">
              <a:buNone/>
            </a:pPr>
            <a:r>
              <a:rPr lang="en-US"/>
              <a:t>4. Vom putea folosi in mod obisnuit functiile de autentificare din Larravel folosind noua garda careia ii este asociat noul provider:</a:t>
            </a:r>
          </a:p>
          <a:p>
            <a:pPr marL="0" indent="0">
              <a:buNone/>
            </a:pPr>
            <a:r>
              <a:rPr lang="en-US" sz="2000">
                <a:latin typeface="Courier New" panose="02070309020205020404" pitchFamily="49" charset="0"/>
                <a:cs typeface="Courier New" panose="02070309020205020404" pitchFamily="49" charset="0"/>
              </a:rPr>
              <a:t>Auth::guard(‘staff’)</a:t>
            </a:r>
          </a:p>
          <a:p>
            <a:pPr marL="0" indent="0">
              <a:buNone/>
            </a:pPr>
            <a:r>
              <a:rPr lang="en-US" sz="2000">
                <a:latin typeface="Courier New" panose="02070309020205020404" pitchFamily="49" charset="0"/>
                <a:cs typeface="Courier New" panose="02070309020205020404" pitchFamily="49" charset="0"/>
              </a:rPr>
              <a:t>            -&gt;logout();</a:t>
            </a:r>
          </a:p>
          <a:p>
            <a:pPr marL="0" indent="0">
              <a:buNone/>
            </a:pPr>
            <a:endParaRPr lang="en-US"/>
          </a:p>
          <a:p>
            <a:pPr marL="0" indent="0">
              <a:buNone/>
            </a:pPr>
            <a:endParaRPr lang="en-US"/>
          </a:p>
          <a:p>
            <a:pPr marL="0" indent="0">
              <a:buNone/>
            </a:pPr>
            <a:endParaRPr lang="ro-RO"/>
          </a:p>
        </p:txBody>
      </p:sp>
    </p:spTree>
    <p:extLst>
      <p:ext uri="{BB962C8B-B14F-4D97-AF65-F5344CB8AC3E}">
        <p14:creationId xmlns:p14="http://schemas.microsoft.com/office/powerpoint/2010/main" val="287792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D8AF-ED3E-4ACF-848D-2C0D98C55FDD}"/>
              </a:ext>
            </a:extLst>
          </p:cNvPr>
          <p:cNvSpPr>
            <a:spLocks noGrp="1"/>
          </p:cNvSpPr>
          <p:nvPr>
            <p:ph type="title"/>
          </p:nvPr>
        </p:nvSpPr>
        <p:spPr>
          <a:xfrm>
            <a:off x="1024128" y="132135"/>
            <a:ext cx="9720072" cy="848168"/>
          </a:xfrm>
        </p:spPr>
        <p:txBody>
          <a:bodyPr/>
          <a:lstStyle/>
          <a:p>
            <a:r>
              <a:rPr lang="en-US">
                <a:solidFill>
                  <a:schemeClr val="accent1">
                    <a:lumMod val="75000"/>
                  </a:schemeClr>
                </a:solidFill>
              </a:rPr>
              <a:t>Laravel e mag tutorial – partea I</a:t>
            </a:r>
            <a:endParaRPr lang="ro-RO">
              <a:solidFill>
                <a:schemeClr val="accent1">
                  <a:lumMod val="75000"/>
                </a:schemeClr>
              </a:solidFill>
            </a:endParaRPr>
          </a:p>
        </p:txBody>
      </p:sp>
      <p:sp>
        <p:nvSpPr>
          <p:cNvPr id="3" name="Content Placeholder 2">
            <a:extLst>
              <a:ext uri="{FF2B5EF4-FFF2-40B4-BE49-F238E27FC236}">
                <a16:creationId xmlns:a16="http://schemas.microsoft.com/office/drawing/2014/main" id="{57D7BC16-8B7E-4455-AA11-DCFD731C6DDD}"/>
              </a:ext>
            </a:extLst>
          </p:cNvPr>
          <p:cNvSpPr>
            <a:spLocks noGrp="1"/>
          </p:cNvSpPr>
          <p:nvPr>
            <p:ph idx="1"/>
          </p:nvPr>
        </p:nvSpPr>
        <p:spPr>
          <a:xfrm>
            <a:off x="1024128" y="980303"/>
            <a:ext cx="9720073" cy="5461686"/>
          </a:xfrm>
        </p:spPr>
        <p:txBody>
          <a:bodyPr>
            <a:normAutofit fontScale="92500" lnSpcReduction="20000"/>
          </a:bodyPr>
          <a:lstStyle/>
          <a:p>
            <a:pPr>
              <a:buFont typeface="Wingdings" panose="05000000000000000000" pitchFamily="2" charset="2"/>
              <a:buChar char="Ø"/>
            </a:pPr>
            <a:r>
              <a:rPr lang="en-US">
                <a:solidFill>
                  <a:schemeClr val="accent1">
                    <a:lumMod val="75000"/>
                  </a:schemeClr>
                </a:solidFill>
              </a:rPr>
              <a:t>Front end</a:t>
            </a:r>
          </a:p>
          <a:p>
            <a:pPr lvl="1">
              <a:buFont typeface="Wingdings" panose="05000000000000000000" pitchFamily="2" charset="2"/>
              <a:buChar char="ü"/>
            </a:pPr>
            <a:r>
              <a:rPr lang="en-US"/>
              <a:t>Implementarea sablonului html principal</a:t>
            </a:r>
          </a:p>
          <a:p>
            <a:pPr lvl="1">
              <a:buFont typeface="Wingdings" panose="05000000000000000000" pitchFamily="2" charset="2"/>
              <a:buChar char="ü"/>
            </a:pPr>
            <a:r>
              <a:rPr lang="en-US"/>
              <a:t>Crearea rutelor publice</a:t>
            </a:r>
          </a:p>
          <a:p>
            <a:pPr lvl="1">
              <a:buFont typeface="Wingdings" panose="05000000000000000000" pitchFamily="2" charset="2"/>
              <a:buChar char="ü"/>
            </a:pPr>
            <a:r>
              <a:rPr lang="en-US"/>
              <a:t>Implementarea sistemului de autentificare pentru utilizatorii externi cu breeze</a:t>
            </a:r>
          </a:p>
          <a:p>
            <a:pPr lvl="1">
              <a:buFont typeface="Wingdings" panose="05000000000000000000" pitchFamily="2" charset="2"/>
              <a:buChar char="ü"/>
            </a:pPr>
            <a:r>
              <a:rPr lang="en-US"/>
              <a:t>Personalizarea completa a functionalitatii de autentificare</a:t>
            </a:r>
          </a:p>
          <a:p>
            <a:pPr lvl="1">
              <a:buFont typeface="Wingdings" panose="05000000000000000000" pitchFamily="2" charset="2"/>
              <a:buChar char="ü"/>
            </a:pPr>
            <a:r>
              <a:rPr lang="en-US"/>
              <a:t>Implementarea Sweet alert pentru mesajele de notificare afisate</a:t>
            </a:r>
          </a:p>
          <a:p>
            <a:pPr>
              <a:buFont typeface="Wingdings" panose="05000000000000000000" pitchFamily="2" charset="2"/>
              <a:buChar char="ü"/>
            </a:pPr>
            <a:r>
              <a:rPr lang="en-US">
                <a:solidFill>
                  <a:schemeClr val="accent1">
                    <a:lumMod val="75000"/>
                  </a:schemeClr>
                </a:solidFill>
              </a:rPr>
              <a:t>Backend</a:t>
            </a:r>
          </a:p>
          <a:p>
            <a:pPr lvl="1">
              <a:buFont typeface="Wingdings" panose="05000000000000000000" pitchFamily="2" charset="2"/>
              <a:buChar char="ü"/>
            </a:pPr>
            <a:r>
              <a:rPr lang="en-US"/>
              <a:t>Implementarea sablonului html pentru partea de administrare</a:t>
            </a:r>
          </a:p>
          <a:p>
            <a:pPr lvl="1">
              <a:buFont typeface="Wingdings" panose="05000000000000000000" pitchFamily="2" charset="2"/>
              <a:buChar char="ü"/>
            </a:pPr>
            <a:r>
              <a:rPr lang="en-US"/>
              <a:t>Implementarea autentificarii multiple cu tabele diferite pentru membrii staff-ului</a:t>
            </a:r>
          </a:p>
          <a:p>
            <a:pPr lvl="1">
              <a:buFont typeface="Wingdings" panose="05000000000000000000" pitchFamily="2" charset="2"/>
              <a:buChar char="ü"/>
            </a:pPr>
            <a:r>
              <a:rPr lang="en-US"/>
              <a:t>Crearea de middleware si gates pentru managerii sitului</a:t>
            </a:r>
          </a:p>
          <a:p>
            <a:pPr lvl="1">
              <a:buFont typeface="Wingdings" panose="05000000000000000000" pitchFamily="2" charset="2"/>
              <a:buChar char="ü"/>
            </a:pPr>
            <a:r>
              <a:rPr lang="en-US"/>
              <a:t>Administrarea membrilor sfaff – creare, editare, stergere, afisare</a:t>
            </a:r>
          </a:p>
          <a:p>
            <a:pPr lvl="1">
              <a:buFont typeface="Wingdings" panose="05000000000000000000" pitchFamily="2" charset="2"/>
              <a:buChar char="ü"/>
            </a:pPr>
            <a:r>
              <a:rPr lang="en-US"/>
              <a:t>Administrarea utilizatorilor externi </a:t>
            </a:r>
          </a:p>
          <a:p>
            <a:pPr lvl="2">
              <a:buFont typeface="Wingdings" panose="05000000000000000000" pitchFamily="2" charset="2"/>
              <a:buChar char="ü"/>
            </a:pPr>
            <a:r>
              <a:rPr lang="en-US"/>
              <a:t>Instalarea pachetului Livewire</a:t>
            </a:r>
          </a:p>
          <a:p>
            <a:pPr lvl="2">
              <a:buFont typeface="Wingdings" panose="05000000000000000000" pitchFamily="2" charset="2"/>
              <a:buChar char="ü"/>
            </a:pPr>
            <a:r>
              <a:rPr lang="en-US"/>
              <a:t>Crearea unei componente Livewire in care vom realiza afisarea utilizatorilor, cautarea unui utilizator dupa nume sau email, filtrarea utilizatorilo in activi si blocati, reactivarea si stergerea definitive a unui utilizator, validarea sau invalidarea</a:t>
            </a:r>
            <a:endParaRPr lang="ro-RO"/>
          </a:p>
        </p:txBody>
      </p:sp>
    </p:spTree>
    <p:extLst>
      <p:ext uri="{BB962C8B-B14F-4D97-AF65-F5344CB8AC3E}">
        <p14:creationId xmlns:p14="http://schemas.microsoft.com/office/powerpoint/2010/main" val="991963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5CFFA40-8BDD-4285-8AAA-6BC7C47E141C}"/>
              </a:ext>
            </a:extLst>
          </p:cNvPr>
          <p:cNvGrpSpPr/>
          <p:nvPr/>
        </p:nvGrpSpPr>
        <p:grpSpPr>
          <a:xfrm>
            <a:off x="4368113" y="589691"/>
            <a:ext cx="3455773" cy="369332"/>
            <a:chOff x="2347784" y="548502"/>
            <a:chExt cx="3455773" cy="369332"/>
          </a:xfrm>
        </p:grpSpPr>
        <p:sp>
          <p:nvSpPr>
            <p:cNvPr id="10" name="TextBox 9">
              <a:extLst>
                <a:ext uri="{FF2B5EF4-FFF2-40B4-BE49-F238E27FC236}">
                  <a16:creationId xmlns:a16="http://schemas.microsoft.com/office/drawing/2014/main" id="{2BD25008-8FDB-423A-B9A9-2D38ECF047B2}"/>
                </a:ext>
              </a:extLst>
            </p:cNvPr>
            <p:cNvSpPr txBox="1"/>
            <p:nvPr/>
          </p:nvSpPr>
          <p:spPr>
            <a:xfrm>
              <a:off x="2347784"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S1</a:t>
              </a:r>
              <a:endParaRPr lang="ro-RO"/>
            </a:p>
          </p:txBody>
        </p:sp>
        <p:sp>
          <p:nvSpPr>
            <p:cNvPr id="11" name="TextBox 10">
              <a:extLst>
                <a:ext uri="{FF2B5EF4-FFF2-40B4-BE49-F238E27FC236}">
                  <a16:creationId xmlns:a16="http://schemas.microsoft.com/office/drawing/2014/main" id="{6FBC39F5-D6FF-4CDE-BAC9-6C6F1262FA11}"/>
                </a:ext>
              </a:extLst>
            </p:cNvPr>
            <p:cNvSpPr txBox="1"/>
            <p:nvPr/>
          </p:nvSpPr>
          <p:spPr>
            <a:xfrm>
              <a:off x="3291016"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S2</a:t>
              </a:r>
              <a:endParaRPr lang="ro-RO"/>
            </a:p>
          </p:txBody>
        </p:sp>
        <p:sp>
          <p:nvSpPr>
            <p:cNvPr id="12" name="TextBox 11">
              <a:extLst>
                <a:ext uri="{FF2B5EF4-FFF2-40B4-BE49-F238E27FC236}">
                  <a16:creationId xmlns:a16="http://schemas.microsoft.com/office/drawing/2014/main" id="{FA77C33E-EBF0-4426-90DF-1DA3B27E0887}"/>
                </a:ext>
              </a:extLst>
            </p:cNvPr>
            <p:cNvSpPr txBox="1"/>
            <p:nvPr/>
          </p:nvSpPr>
          <p:spPr>
            <a:xfrm>
              <a:off x="4234248"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S3</a:t>
              </a:r>
              <a:endParaRPr lang="ro-RO"/>
            </a:p>
          </p:txBody>
        </p:sp>
        <p:sp>
          <p:nvSpPr>
            <p:cNvPr id="13" name="TextBox 12">
              <a:extLst>
                <a:ext uri="{FF2B5EF4-FFF2-40B4-BE49-F238E27FC236}">
                  <a16:creationId xmlns:a16="http://schemas.microsoft.com/office/drawing/2014/main" id="{7FD195B8-5520-4C1E-9BBF-B1CB414FD8DF}"/>
                </a:ext>
              </a:extLst>
            </p:cNvPr>
            <p:cNvSpPr txBox="1"/>
            <p:nvPr/>
          </p:nvSpPr>
          <p:spPr>
            <a:xfrm>
              <a:off x="5177481"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S4</a:t>
              </a:r>
              <a:endParaRPr lang="ro-RO"/>
            </a:p>
          </p:txBody>
        </p:sp>
      </p:grpSp>
      <p:grpSp>
        <p:nvGrpSpPr>
          <p:cNvPr id="23" name="Group 22">
            <a:extLst>
              <a:ext uri="{FF2B5EF4-FFF2-40B4-BE49-F238E27FC236}">
                <a16:creationId xmlns:a16="http://schemas.microsoft.com/office/drawing/2014/main" id="{412947BC-DE7E-4FCC-8F2C-D6D48F849968}"/>
              </a:ext>
            </a:extLst>
          </p:cNvPr>
          <p:cNvGrpSpPr/>
          <p:nvPr/>
        </p:nvGrpSpPr>
        <p:grpSpPr>
          <a:xfrm>
            <a:off x="1031790" y="1729944"/>
            <a:ext cx="1972962" cy="362465"/>
            <a:chOff x="3334265" y="1198606"/>
            <a:chExt cx="1972962" cy="362465"/>
          </a:xfrm>
        </p:grpSpPr>
        <p:sp>
          <p:nvSpPr>
            <p:cNvPr id="19" name="Rectangle 18">
              <a:extLst>
                <a:ext uri="{FF2B5EF4-FFF2-40B4-BE49-F238E27FC236}">
                  <a16:creationId xmlns:a16="http://schemas.microsoft.com/office/drawing/2014/main" id="{4256C721-F1EE-49DA-A48C-A5E285D01EC1}"/>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C1</a:t>
              </a:r>
              <a:endParaRPr lang="ro-RO"/>
            </a:p>
          </p:txBody>
        </p:sp>
        <p:sp>
          <p:nvSpPr>
            <p:cNvPr id="20" name="Rectangle 19">
              <a:extLst>
                <a:ext uri="{FF2B5EF4-FFF2-40B4-BE49-F238E27FC236}">
                  <a16:creationId xmlns:a16="http://schemas.microsoft.com/office/drawing/2014/main" id="{89CA31F4-65F5-49E8-93D6-79B9766E1DA2}"/>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a:t>
              </a:r>
              <a:endParaRPr lang="ro-RO"/>
            </a:p>
          </p:txBody>
        </p:sp>
        <p:sp>
          <p:nvSpPr>
            <p:cNvPr id="22" name="Rectangle 21">
              <a:extLst>
                <a:ext uri="{FF2B5EF4-FFF2-40B4-BE49-F238E27FC236}">
                  <a16:creationId xmlns:a16="http://schemas.microsoft.com/office/drawing/2014/main" id="{C0C637E6-0430-4307-AF52-B749F0024890}"/>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…Cn</a:t>
              </a:r>
              <a:endParaRPr lang="ro-RO"/>
            </a:p>
          </p:txBody>
        </p:sp>
      </p:grpSp>
      <p:cxnSp>
        <p:nvCxnSpPr>
          <p:cNvPr id="25" name="Connector: Elbow 24">
            <a:extLst>
              <a:ext uri="{FF2B5EF4-FFF2-40B4-BE49-F238E27FC236}">
                <a16:creationId xmlns:a16="http://schemas.microsoft.com/office/drawing/2014/main" id="{868B12D9-14DC-461C-89F7-1BC7A95EDBDD}"/>
              </a:ext>
            </a:extLst>
          </p:cNvPr>
          <p:cNvCxnSpPr>
            <a:stCxn id="10" idx="2"/>
            <a:endCxn id="20" idx="0"/>
          </p:cNvCxnSpPr>
          <p:nvPr/>
        </p:nvCxnSpPr>
        <p:spPr>
          <a:xfrm rot="5400000">
            <a:off x="2951894" y="686"/>
            <a:ext cx="770921" cy="26875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038903E4-E3F5-4101-B02D-12C21ADBB6E0}"/>
              </a:ext>
            </a:extLst>
          </p:cNvPr>
          <p:cNvGrpSpPr/>
          <p:nvPr/>
        </p:nvGrpSpPr>
        <p:grpSpPr>
          <a:xfrm>
            <a:off x="3830595" y="1729943"/>
            <a:ext cx="1972962" cy="362465"/>
            <a:chOff x="3334265" y="1198606"/>
            <a:chExt cx="1972962" cy="362465"/>
          </a:xfrm>
        </p:grpSpPr>
        <p:sp>
          <p:nvSpPr>
            <p:cNvPr id="27" name="Rectangle 26">
              <a:extLst>
                <a:ext uri="{FF2B5EF4-FFF2-40B4-BE49-F238E27FC236}">
                  <a16:creationId xmlns:a16="http://schemas.microsoft.com/office/drawing/2014/main" id="{810253D5-5695-4BC0-A6C0-F3699ABE5850}"/>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C21</a:t>
              </a:r>
              <a:endParaRPr lang="ro-RO"/>
            </a:p>
          </p:txBody>
        </p:sp>
        <p:sp>
          <p:nvSpPr>
            <p:cNvPr id="28" name="Rectangle 27">
              <a:extLst>
                <a:ext uri="{FF2B5EF4-FFF2-40B4-BE49-F238E27FC236}">
                  <a16:creationId xmlns:a16="http://schemas.microsoft.com/office/drawing/2014/main" id="{ECF0FC67-4FC0-4942-8F5B-6D41394FEE4D}"/>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C22</a:t>
              </a:r>
              <a:endParaRPr lang="ro-RO"/>
            </a:p>
          </p:txBody>
        </p:sp>
        <p:sp>
          <p:nvSpPr>
            <p:cNvPr id="29" name="Rectangle 28">
              <a:extLst>
                <a:ext uri="{FF2B5EF4-FFF2-40B4-BE49-F238E27FC236}">
                  <a16:creationId xmlns:a16="http://schemas.microsoft.com/office/drawing/2014/main" id="{73925404-C1F9-4724-9C88-13A3B1061002}"/>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…C2n</a:t>
              </a:r>
              <a:endParaRPr lang="ro-RO" sz="1400"/>
            </a:p>
          </p:txBody>
        </p:sp>
      </p:grpSp>
      <p:grpSp>
        <p:nvGrpSpPr>
          <p:cNvPr id="30" name="Group 29">
            <a:extLst>
              <a:ext uri="{FF2B5EF4-FFF2-40B4-BE49-F238E27FC236}">
                <a16:creationId xmlns:a16="http://schemas.microsoft.com/office/drawing/2014/main" id="{4DF67A50-0631-4311-8F12-D1161C4CC93B}"/>
              </a:ext>
            </a:extLst>
          </p:cNvPr>
          <p:cNvGrpSpPr/>
          <p:nvPr/>
        </p:nvGrpSpPr>
        <p:grpSpPr>
          <a:xfrm>
            <a:off x="6419335" y="1729942"/>
            <a:ext cx="1972962" cy="362465"/>
            <a:chOff x="3334265" y="1198606"/>
            <a:chExt cx="1972962" cy="362465"/>
          </a:xfrm>
        </p:grpSpPr>
        <p:sp>
          <p:nvSpPr>
            <p:cNvPr id="31" name="Rectangle 30">
              <a:extLst>
                <a:ext uri="{FF2B5EF4-FFF2-40B4-BE49-F238E27FC236}">
                  <a16:creationId xmlns:a16="http://schemas.microsoft.com/office/drawing/2014/main" id="{6D423D38-9F2A-400B-BB58-F651E02068CE}"/>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C31</a:t>
              </a:r>
              <a:endParaRPr lang="ro-RO"/>
            </a:p>
          </p:txBody>
        </p:sp>
        <p:sp>
          <p:nvSpPr>
            <p:cNvPr id="32" name="Rectangle 31">
              <a:extLst>
                <a:ext uri="{FF2B5EF4-FFF2-40B4-BE49-F238E27FC236}">
                  <a16:creationId xmlns:a16="http://schemas.microsoft.com/office/drawing/2014/main" id="{9B81F150-8FDC-49C0-A2EB-6843FBF9D699}"/>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C32</a:t>
              </a:r>
              <a:endParaRPr lang="ro-RO"/>
            </a:p>
          </p:txBody>
        </p:sp>
        <p:sp>
          <p:nvSpPr>
            <p:cNvPr id="33" name="Rectangle 32">
              <a:extLst>
                <a:ext uri="{FF2B5EF4-FFF2-40B4-BE49-F238E27FC236}">
                  <a16:creationId xmlns:a16="http://schemas.microsoft.com/office/drawing/2014/main" id="{3730E008-2546-4222-B679-57CA6C40E68A}"/>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r>
                <a:rPr lang="en-US" sz="1400"/>
                <a:t>C3n</a:t>
              </a:r>
              <a:endParaRPr lang="ro-RO"/>
            </a:p>
          </p:txBody>
        </p:sp>
      </p:grpSp>
      <p:grpSp>
        <p:nvGrpSpPr>
          <p:cNvPr id="34" name="Group 33">
            <a:extLst>
              <a:ext uri="{FF2B5EF4-FFF2-40B4-BE49-F238E27FC236}">
                <a16:creationId xmlns:a16="http://schemas.microsoft.com/office/drawing/2014/main" id="{122BDDE3-75A8-47FB-81E2-30F6E8EE860E}"/>
              </a:ext>
            </a:extLst>
          </p:cNvPr>
          <p:cNvGrpSpPr/>
          <p:nvPr/>
        </p:nvGrpSpPr>
        <p:grpSpPr>
          <a:xfrm>
            <a:off x="9170591" y="1729941"/>
            <a:ext cx="1972962" cy="362465"/>
            <a:chOff x="3334265" y="1198606"/>
            <a:chExt cx="1972962" cy="362465"/>
          </a:xfrm>
        </p:grpSpPr>
        <p:sp>
          <p:nvSpPr>
            <p:cNvPr id="35" name="Rectangle 34">
              <a:extLst>
                <a:ext uri="{FF2B5EF4-FFF2-40B4-BE49-F238E27FC236}">
                  <a16:creationId xmlns:a16="http://schemas.microsoft.com/office/drawing/2014/main" id="{7C900F8E-749F-41F8-9C5C-A3E442850168}"/>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C41</a:t>
              </a:r>
              <a:endParaRPr lang="ro-RO"/>
            </a:p>
          </p:txBody>
        </p:sp>
        <p:sp>
          <p:nvSpPr>
            <p:cNvPr id="36" name="Rectangle 35">
              <a:extLst>
                <a:ext uri="{FF2B5EF4-FFF2-40B4-BE49-F238E27FC236}">
                  <a16:creationId xmlns:a16="http://schemas.microsoft.com/office/drawing/2014/main" id="{86B26564-211C-4DB0-943B-A16EC62B8B8F}"/>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C42</a:t>
              </a:r>
              <a:endParaRPr lang="ro-RO"/>
            </a:p>
          </p:txBody>
        </p:sp>
        <p:sp>
          <p:nvSpPr>
            <p:cNvPr id="37" name="Rectangle 36">
              <a:extLst>
                <a:ext uri="{FF2B5EF4-FFF2-40B4-BE49-F238E27FC236}">
                  <a16:creationId xmlns:a16="http://schemas.microsoft.com/office/drawing/2014/main" id="{78204350-BAF6-467C-9906-E689FDC5BE10}"/>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r>
                <a:rPr lang="en-US" sz="1400"/>
                <a:t>C4n</a:t>
              </a:r>
              <a:endParaRPr lang="ro-RO"/>
            </a:p>
          </p:txBody>
        </p:sp>
      </p:grpSp>
      <p:cxnSp>
        <p:nvCxnSpPr>
          <p:cNvPr id="39" name="Connector: Elbow 38">
            <a:extLst>
              <a:ext uri="{FF2B5EF4-FFF2-40B4-BE49-F238E27FC236}">
                <a16:creationId xmlns:a16="http://schemas.microsoft.com/office/drawing/2014/main" id="{B1BD87B5-0F12-4675-A40C-8A4FC6C68E71}"/>
              </a:ext>
            </a:extLst>
          </p:cNvPr>
          <p:cNvCxnSpPr>
            <a:stCxn id="11" idx="2"/>
            <a:endCxn id="28" idx="0"/>
          </p:cNvCxnSpPr>
          <p:nvPr/>
        </p:nvCxnSpPr>
        <p:spPr>
          <a:xfrm rot="5400000">
            <a:off x="4822913" y="928473"/>
            <a:ext cx="770920" cy="8320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F9F92FDF-AD1B-4B1D-9F4F-3066805B9535}"/>
              </a:ext>
            </a:extLst>
          </p:cNvPr>
          <p:cNvCxnSpPr>
            <a:stCxn id="12" idx="2"/>
            <a:endCxn id="32" idx="0"/>
          </p:cNvCxnSpPr>
          <p:nvPr/>
        </p:nvCxnSpPr>
        <p:spPr>
          <a:xfrm rot="16200000" flipH="1">
            <a:off x="6588899" y="937738"/>
            <a:ext cx="770919" cy="8134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F81F3C1F-FC56-41D3-8D24-DF2B14BC470C}"/>
              </a:ext>
            </a:extLst>
          </p:cNvPr>
          <p:cNvCxnSpPr>
            <a:stCxn id="13" idx="2"/>
            <a:endCxn id="36" idx="0"/>
          </p:cNvCxnSpPr>
          <p:nvPr/>
        </p:nvCxnSpPr>
        <p:spPr>
          <a:xfrm rot="16200000" flipH="1">
            <a:off x="8436144" y="33727"/>
            <a:ext cx="770918" cy="26215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298C60F3-4F6E-4559-91D6-222A97DCDEFA}"/>
              </a:ext>
            </a:extLst>
          </p:cNvPr>
          <p:cNvCxnSpPr>
            <a:stCxn id="44" idx="0"/>
            <a:endCxn id="19" idx="2"/>
          </p:cNvCxnSpPr>
          <p:nvPr/>
        </p:nvCxnSpPr>
        <p:spPr>
          <a:xfrm rot="5400000" flipH="1" flipV="1">
            <a:off x="455135" y="2290123"/>
            <a:ext cx="1062692" cy="6672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D63FD6AB-F570-41B0-AB4A-E1B2C4D9656C}"/>
              </a:ext>
            </a:extLst>
          </p:cNvPr>
          <p:cNvCxnSpPr>
            <a:stCxn id="44" idx="0"/>
            <a:endCxn id="22" idx="2"/>
          </p:cNvCxnSpPr>
          <p:nvPr/>
        </p:nvCxnSpPr>
        <p:spPr>
          <a:xfrm rot="5400000" flipH="1" flipV="1">
            <a:off x="1140935" y="1604323"/>
            <a:ext cx="1062692" cy="2038865"/>
          </a:xfrm>
          <a:prstGeom prst="bentConnector3">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Connector: Elbow 52">
            <a:extLst>
              <a:ext uri="{FF2B5EF4-FFF2-40B4-BE49-F238E27FC236}">
                <a16:creationId xmlns:a16="http://schemas.microsoft.com/office/drawing/2014/main" id="{C5F74B34-F5DA-4E3C-9CB2-285AFFB82BFA}"/>
              </a:ext>
            </a:extLst>
          </p:cNvPr>
          <p:cNvCxnSpPr>
            <a:stCxn id="49" idx="0"/>
            <a:endCxn id="19" idx="2"/>
          </p:cNvCxnSpPr>
          <p:nvPr/>
        </p:nvCxnSpPr>
        <p:spPr>
          <a:xfrm rot="16200000" flipV="1">
            <a:off x="784650" y="2627874"/>
            <a:ext cx="1070931" cy="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60" name="Group 59">
            <a:extLst>
              <a:ext uri="{FF2B5EF4-FFF2-40B4-BE49-F238E27FC236}">
                <a16:creationId xmlns:a16="http://schemas.microsoft.com/office/drawing/2014/main" id="{AA03AFFB-E8E1-4094-92C4-C9752F581664}"/>
              </a:ext>
            </a:extLst>
          </p:cNvPr>
          <p:cNvGrpSpPr/>
          <p:nvPr/>
        </p:nvGrpSpPr>
        <p:grpSpPr>
          <a:xfrm>
            <a:off x="364525" y="3155101"/>
            <a:ext cx="2131539" cy="377571"/>
            <a:chOff x="364525" y="2693773"/>
            <a:chExt cx="2131539" cy="377571"/>
          </a:xfrm>
        </p:grpSpPr>
        <p:sp>
          <p:nvSpPr>
            <p:cNvPr id="44" name="TextBox 43">
              <a:extLst>
                <a:ext uri="{FF2B5EF4-FFF2-40B4-BE49-F238E27FC236}">
                  <a16:creationId xmlns:a16="http://schemas.microsoft.com/office/drawing/2014/main" id="{79AA20DA-5ABF-4A4C-B0F7-04DB340A9908}"/>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P1</a:t>
              </a:r>
              <a:endParaRPr lang="ro-RO"/>
            </a:p>
          </p:txBody>
        </p:sp>
        <p:sp>
          <p:nvSpPr>
            <p:cNvPr id="49" name="TextBox 48">
              <a:extLst>
                <a:ext uri="{FF2B5EF4-FFF2-40B4-BE49-F238E27FC236}">
                  <a16:creationId xmlns:a16="http://schemas.microsoft.com/office/drawing/2014/main" id="{0033D135-1CFB-4A1F-948A-95CA125ADAE6}"/>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a:t>
              </a:r>
              <a:endParaRPr lang="ro-RO"/>
            </a:p>
          </p:txBody>
        </p:sp>
        <p:sp>
          <p:nvSpPr>
            <p:cNvPr id="55" name="TextBox 54">
              <a:extLst>
                <a:ext uri="{FF2B5EF4-FFF2-40B4-BE49-F238E27FC236}">
                  <a16:creationId xmlns:a16="http://schemas.microsoft.com/office/drawing/2014/main" id="{0F1D1992-400F-4FC8-AB49-D884C565BAF0}"/>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…Pn</a:t>
              </a:r>
              <a:endParaRPr lang="ro-RO"/>
            </a:p>
          </p:txBody>
        </p:sp>
      </p:grpSp>
      <p:cxnSp>
        <p:nvCxnSpPr>
          <p:cNvPr id="57" name="Connector: Elbow 56">
            <a:extLst>
              <a:ext uri="{FF2B5EF4-FFF2-40B4-BE49-F238E27FC236}">
                <a16:creationId xmlns:a16="http://schemas.microsoft.com/office/drawing/2014/main" id="{4CD4A7FD-B3EC-4D84-9198-592A70A2367A}"/>
              </a:ext>
            </a:extLst>
          </p:cNvPr>
          <p:cNvCxnSpPr>
            <a:stCxn id="55" idx="0"/>
            <a:endCxn id="20" idx="2"/>
          </p:cNvCxnSpPr>
          <p:nvPr/>
        </p:nvCxnSpPr>
        <p:spPr>
          <a:xfrm rot="16200000" flipV="1">
            <a:off x="1547678" y="2538289"/>
            <a:ext cx="1070931" cy="179172"/>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9" name="Connector: Elbow 58">
            <a:extLst>
              <a:ext uri="{FF2B5EF4-FFF2-40B4-BE49-F238E27FC236}">
                <a16:creationId xmlns:a16="http://schemas.microsoft.com/office/drawing/2014/main" id="{B3CA2BC8-6653-48A9-A1B0-F9C3DC50CDC2}"/>
              </a:ext>
            </a:extLst>
          </p:cNvPr>
          <p:cNvCxnSpPr>
            <a:stCxn id="55" idx="0"/>
            <a:endCxn id="22" idx="2"/>
          </p:cNvCxnSpPr>
          <p:nvPr/>
        </p:nvCxnSpPr>
        <p:spPr>
          <a:xfrm rot="5400000" flipH="1" flipV="1">
            <a:off x="1896756" y="2368383"/>
            <a:ext cx="1070931" cy="518985"/>
          </a:xfrm>
          <a:prstGeom prst="bentConnector3">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61" name="Group 60">
            <a:extLst>
              <a:ext uri="{FF2B5EF4-FFF2-40B4-BE49-F238E27FC236}">
                <a16:creationId xmlns:a16="http://schemas.microsoft.com/office/drawing/2014/main" id="{AE1A3B47-0782-4724-B09F-5EF1DD93BCEB}"/>
              </a:ext>
            </a:extLst>
          </p:cNvPr>
          <p:cNvGrpSpPr/>
          <p:nvPr/>
        </p:nvGrpSpPr>
        <p:grpSpPr>
          <a:xfrm>
            <a:off x="3726592" y="3150981"/>
            <a:ext cx="2131539" cy="377571"/>
            <a:chOff x="364525" y="2693773"/>
            <a:chExt cx="2131539" cy="377571"/>
          </a:xfrm>
        </p:grpSpPr>
        <p:sp>
          <p:nvSpPr>
            <p:cNvPr id="62" name="TextBox 61">
              <a:extLst>
                <a:ext uri="{FF2B5EF4-FFF2-40B4-BE49-F238E27FC236}">
                  <a16:creationId xmlns:a16="http://schemas.microsoft.com/office/drawing/2014/main" id="{FA51127A-905E-4AC8-8F6F-6FB89B2E81FD}"/>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P21</a:t>
              </a:r>
              <a:endParaRPr lang="ro-RO"/>
            </a:p>
          </p:txBody>
        </p:sp>
        <p:sp>
          <p:nvSpPr>
            <p:cNvPr id="63" name="TextBox 62">
              <a:extLst>
                <a:ext uri="{FF2B5EF4-FFF2-40B4-BE49-F238E27FC236}">
                  <a16:creationId xmlns:a16="http://schemas.microsoft.com/office/drawing/2014/main" id="{A6B203E3-57C0-465E-B0F5-E193F8E644E2}"/>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P22</a:t>
              </a:r>
              <a:endParaRPr lang="ro-RO"/>
            </a:p>
          </p:txBody>
        </p:sp>
        <p:sp>
          <p:nvSpPr>
            <p:cNvPr id="64" name="TextBox 63">
              <a:extLst>
                <a:ext uri="{FF2B5EF4-FFF2-40B4-BE49-F238E27FC236}">
                  <a16:creationId xmlns:a16="http://schemas.microsoft.com/office/drawing/2014/main" id="{CC3B433E-EC28-4D34-A85B-3D100ED7A8A5}"/>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P2n</a:t>
              </a:r>
              <a:endParaRPr lang="ro-RO"/>
            </a:p>
          </p:txBody>
        </p:sp>
      </p:grpSp>
      <p:grpSp>
        <p:nvGrpSpPr>
          <p:cNvPr id="65" name="Group 64">
            <a:extLst>
              <a:ext uri="{FF2B5EF4-FFF2-40B4-BE49-F238E27FC236}">
                <a16:creationId xmlns:a16="http://schemas.microsoft.com/office/drawing/2014/main" id="{C3F223F1-F90A-4584-8EC1-382EBE82204D}"/>
              </a:ext>
            </a:extLst>
          </p:cNvPr>
          <p:cNvGrpSpPr/>
          <p:nvPr/>
        </p:nvGrpSpPr>
        <p:grpSpPr>
          <a:xfrm>
            <a:off x="6505833" y="3159220"/>
            <a:ext cx="2131539" cy="377571"/>
            <a:chOff x="364525" y="2693773"/>
            <a:chExt cx="2131539" cy="377571"/>
          </a:xfrm>
        </p:grpSpPr>
        <p:sp>
          <p:nvSpPr>
            <p:cNvPr id="66" name="TextBox 65">
              <a:extLst>
                <a:ext uri="{FF2B5EF4-FFF2-40B4-BE49-F238E27FC236}">
                  <a16:creationId xmlns:a16="http://schemas.microsoft.com/office/drawing/2014/main" id="{31954FE9-C29F-4C22-843F-98CE5EACE82A}"/>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P31</a:t>
              </a:r>
              <a:endParaRPr lang="ro-RO"/>
            </a:p>
          </p:txBody>
        </p:sp>
        <p:sp>
          <p:nvSpPr>
            <p:cNvPr id="67" name="TextBox 66">
              <a:extLst>
                <a:ext uri="{FF2B5EF4-FFF2-40B4-BE49-F238E27FC236}">
                  <a16:creationId xmlns:a16="http://schemas.microsoft.com/office/drawing/2014/main" id="{A67A2774-1C14-4C80-899F-8F7DA0C8F9F6}"/>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P32</a:t>
              </a:r>
              <a:endParaRPr lang="ro-RO"/>
            </a:p>
          </p:txBody>
        </p:sp>
        <p:sp>
          <p:nvSpPr>
            <p:cNvPr id="68" name="TextBox 67">
              <a:extLst>
                <a:ext uri="{FF2B5EF4-FFF2-40B4-BE49-F238E27FC236}">
                  <a16:creationId xmlns:a16="http://schemas.microsoft.com/office/drawing/2014/main" id="{4C51408C-EC2B-4541-8B1D-36E53AA31E40}"/>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P3n</a:t>
              </a:r>
              <a:endParaRPr lang="ro-RO"/>
            </a:p>
          </p:txBody>
        </p:sp>
      </p:grpSp>
      <p:grpSp>
        <p:nvGrpSpPr>
          <p:cNvPr id="69" name="Group 68">
            <a:extLst>
              <a:ext uri="{FF2B5EF4-FFF2-40B4-BE49-F238E27FC236}">
                <a16:creationId xmlns:a16="http://schemas.microsoft.com/office/drawing/2014/main" id="{8CB8ADA5-7700-44A8-8910-608774EB1C1C}"/>
              </a:ext>
            </a:extLst>
          </p:cNvPr>
          <p:cNvGrpSpPr/>
          <p:nvPr/>
        </p:nvGrpSpPr>
        <p:grpSpPr>
          <a:xfrm>
            <a:off x="9291252" y="3167459"/>
            <a:ext cx="2131539" cy="377571"/>
            <a:chOff x="364525" y="2693773"/>
            <a:chExt cx="2131539" cy="377571"/>
          </a:xfrm>
        </p:grpSpPr>
        <p:sp>
          <p:nvSpPr>
            <p:cNvPr id="70" name="TextBox 69">
              <a:extLst>
                <a:ext uri="{FF2B5EF4-FFF2-40B4-BE49-F238E27FC236}">
                  <a16:creationId xmlns:a16="http://schemas.microsoft.com/office/drawing/2014/main" id="{A3FBCF08-6FDF-4840-8C8B-DC1992C0B0F3}"/>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P41</a:t>
              </a:r>
              <a:endParaRPr lang="ro-RO"/>
            </a:p>
          </p:txBody>
        </p:sp>
        <p:sp>
          <p:nvSpPr>
            <p:cNvPr id="71" name="TextBox 70">
              <a:extLst>
                <a:ext uri="{FF2B5EF4-FFF2-40B4-BE49-F238E27FC236}">
                  <a16:creationId xmlns:a16="http://schemas.microsoft.com/office/drawing/2014/main" id="{C740AB18-25BD-4E66-B9B6-8E60EAC1838F}"/>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P42</a:t>
              </a:r>
              <a:endParaRPr lang="ro-RO"/>
            </a:p>
          </p:txBody>
        </p:sp>
        <p:sp>
          <p:nvSpPr>
            <p:cNvPr id="72" name="TextBox 71">
              <a:extLst>
                <a:ext uri="{FF2B5EF4-FFF2-40B4-BE49-F238E27FC236}">
                  <a16:creationId xmlns:a16="http://schemas.microsoft.com/office/drawing/2014/main" id="{614C4CBF-E8C8-4432-961C-E9F7CE156A27}"/>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P4n</a:t>
              </a:r>
              <a:endParaRPr lang="ro-RO"/>
            </a:p>
          </p:txBody>
        </p:sp>
      </p:grpSp>
      <p:cxnSp>
        <p:nvCxnSpPr>
          <p:cNvPr id="74" name="Connector: Elbow 73">
            <a:extLst>
              <a:ext uri="{FF2B5EF4-FFF2-40B4-BE49-F238E27FC236}">
                <a16:creationId xmlns:a16="http://schemas.microsoft.com/office/drawing/2014/main" id="{EB399BFB-49F4-409C-BCD5-A4B5FC776714}"/>
              </a:ext>
            </a:extLst>
          </p:cNvPr>
          <p:cNvCxnSpPr>
            <a:stCxn id="62" idx="0"/>
            <a:endCxn id="27" idx="2"/>
          </p:cNvCxnSpPr>
          <p:nvPr/>
        </p:nvCxnSpPr>
        <p:spPr>
          <a:xfrm rot="5400000" flipH="1" flipV="1">
            <a:off x="3537631" y="2569694"/>
            <a:ext cx="1058573" cy="104003"/>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Connector: Elbow 75">
            <a:extLst>
              <a:ext uri="{FF2B5EF4-FFF2-40B4-BE49-F238E27FC236}">
                <a16:creationId xmlns:a16="http://schemas.microsoft.com/office/drawing/2014/main" id="{96CD6D36-D5E3-4C15-9B73-189E179F5621}"/>
              </a:ext>
            </a:extLst>
          </p:cNvPr>
          <p:cNvCxnSpPr>
            <a:stCxn id="63" idx="0"/>
            <a:endCxn id="28" idx="2"/>
          </p:cNvCxnSpPr>
          <p:nvPr/>
        </p:nvCxnSpPr>
        <p:spPr>
          <a:xfrm rot="5400000" flipH="1" flipV="1">
            <a:off x="4203866" y="2570724"/>
            <a:ext cx="1066812" cy="110180"/>
          </a:xfrm>
          <a:prstGeom prst="bentConnector3">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Connector: Elbow 77">
            <a:extLst>
              <a:ext uri="{FF2B5EF4-FFF2-40B4-BE49-F238E27FC236}">
                <a16:creationId xmlns:a16="http://schemas.microsoft.com/office/drawing/2014/main" id="{D064586F-0837-4508-A439-AEDA40BA5828}"/>
              </a:ext>
            </a:extLst>
          </p:cNvPr>
          <p:cNvCxnSpPr>
            <a:stCxn id="63" idx="0"/>
            <a:endCxn id="29" idx="2"/>
          </p:cNvCxnSpPr>
          <p:nvPr/>
        </p:nvCxnSpPr>
        <p:spPr>
          <a:xfrm rot="5400000" flipH="1" flipV="1">
            <a:off x="4552944" y="2221646"/>
            <a:ext cx="1066812" cy="808337"/>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Connector: Elbow 79">
            <a:extLst>
              <a:ext uri="{FF2B5EF4-FFF2-40B4-BE49-F238E27FC236}">
                <a16:creationId xmlns:a16="http://schemas.microsoft.com/office/drawing/2014/main" id="{B693B954-EEF6-4248-A8FE-9F2FD78E584C}"/>
              </a:ext>
            </a:extLst>
          </p:cNvPr>
          <p:cNvCxnSpPr>
            <a:stCxn id="64" idx="0"/>
            <a:endCxn id="27" idx="2"/>
          </p:cNvCxnSpPr>
          <p:nvPr/>
        </p:nvCxnSpPr>
        <p:spPr>
          <a:xfrm rot="16200000" flipV="1">
            <a:off x="4293452" y="1917875"/>
            <a:ext cx="1066812" cy="1415877"/>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2" name="Connector: Elbow 81">
            <a:extLst>
              <a:ext uri="{FF2B5EF4-FFF2-40B4-BE49-F238E27FC236}">
                <a16:creationId xmlns:a16="http://schemas.microsoft.com/office/drawing/2014/main" id="{D368D98D-C1A7-4605-AD4C-A6938DC183FE}"/>
              </a:ext>
            </a:extLst>
          </p:cNvPr>
          <p:cNvCxnSpPr>
            <a:stCxn id="66" idx="0"/>
            <a:endCxn id="33" idx="2"/>
          </p:cNvCxnSpPr>
          <p:nvPr/>
        </p:nvCxnSpPr>
        <p:spPr>
          <a:xfrm rot="5400000" flipH="1" flipV="1">
            <a:off x="6903302" y="1983263"/>
            <a:ext cx="1066813" cy="1285102"/>
          </a:xfrm>
          <a:prstGeom prst="bentConnector3">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4" name="Connector: Elbow 83">
            <a:extLst>
              <a:ext uri="{FF2B5EF4-FFF2-40B4-BE49-F238E27FC236}">
                <a16:creationId xmlns:a16="http://schemas.microsoft.com/office/drawing/2014/main" id="{DCB39A92-5EC9-4787-91AA-F0D43EE69F85}"/>
              </a:ext>
            </a:extLst>
          </p:cNvPr>
          <p:cNvCxnSpPr>
            <a:stCxn id="67" idx="0"/>
            <a:endCxn id="31" idx="2"/>
          </p:cNvCxnSpPr>
          <p:nvPr/>
        </p:nvCxnSpPr>
        <p:spPr>
          <a:xfrm rot="16200000" flipV="1">
            <a:off x="6547015" y="2253051"/>
            <a:ext cx="1075052" cy="753764"/>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Connector: Elbow 85">
            <a:extLst>
              <a:ext uri="{FF2B5EF4-FFF2-40B4-BE49-F238E27FC236}">
                <a16:creationId xmlns:a16="http://schemas.microsoft.com/office/drawing/2014/main" id="{6C59117F-DEA6-40AD-B263-3E033EBEFFF8}"/>
              </a:ext>
            </a:extLst>
          </p:cNvPr>
          <p:cNvCxnSpPr>
            <a:stCxn id="68" idx="0"/>
            <a:endCxn id="33" idx="2"/>
          </p:cNvCxnSpPr>
          <p:nvPr/>
        </p:nvCxnSpPr>
        <p:spPr>
          <a:xfrm rot="16200000" flipV="1">
            <a:off x="7659122" y="2512544"/>
            <a:ext cx="1075052" cy="234778"/>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Connector: Elbow 87">
            <a:extLst>
              <a:ext uri="{FF2B5EF4-FFF2-40B4-BE49-F238E27FC236}">
                <a16:creationId xmlns:a16="http://schemas.microsoft.com/office/drawing/2014/main" id="{34A27096-3360-4F4B-989C-744A71C0FC75}"/>
              </a:ext>
            </a:extLst>
          </p:cNvPr>
          <p:cNvCxnSpPr>
            <a:stCxn id="68" idx="0"/>
            <a:endCxn id="32" idx="2"/>
          </p:cNvCxnSpPr>
          <p:nvPr/>
        </p:nvCxnSpPr>
        <p:spPr>
          <a:xfrm rot="16200000" flipV="1">
            <a:off x="7310044" y="2163465"/>
            <a:ext cx="1075052" cy="932935"/>
          </a:xfrm>
          <a:prstGeom prst="bentConnector3">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0" name="Connector: Elbow 89">
            <a:extLst>
              <a:ext uri="{FF2B5EF4-FFF2-40B4-BE49-F238E27FC236}">
                <a16:creationId xmlns:a16="http://schemas.microsoft.com/office/drawing/2014/main" id="{B545A46F-35F7-49B8-A4BC-A0FE29032E5A}"/>
              </a:ext>
            </a:extLst>
          </p:cNvPr>
          <p:cNvCxnSpPr>
            <a:stCxn id="70" idx="0"/>
            <a:endCxn id="35" idx="2"/>
          </p:cNvCxnSpPr>
          <p:nvPr/>
        </p:nvCxnSpPr>
        <p:spPr>
          <a:xfrm rot="16200000" flipV="1">
            <a:off x="8981720" y="2569602"/>
            <a:ext cx="1075053" cy="120661"/>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2" name="Connector: Elbow 91">
            <a:extLst>
              <a:ext uri="{FF2B5EF4-FFF2-40B4-BE49-F238E27FC236}">
                <a16:creationId xmlns:a16="http://schemas.microsoft.com/office/drawing/2014/main" id="{BAB5339F-A17A-4E43-B16C-2B18C202D975}"/>
              </a:ext>
            </a:extLst>
          </p:cNvPr>
          <p:cNvCxnSpPr>
            <a:stCxn id="71" idx="0"/>
            <a:endCxn id="36" idx="2"/>
          </p:cNvCxnSpPr>
          <p:nvPr/>
        </p:nvCxnSpPr>
        <p:spPr>
          <a:xfrm rot="16200000" flipV="1">
            <a:off x="9647954" y="2576810"/>
            <a:ext cx="1083292" cy="114484"/>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Connector: Elbow 93">
            <a:extLst>
              <a:ext uri="{FF2B5EF4-FFF2-40B4-BE49-F238E27FC236}">
                <a16:creationId xmlns:a16="http://schemas.microsoft.com/office/drawing/2014/main" id="{5D95FF68-020E-49A1-9241-B336C57BB2F3}"/>
              </a:ext>
            </a:extLst>
          </p:cNvPr>
          <p:cNvCxnSpPr>
            <a:stCxn id="71" idx="0"/>
            <a:endCxn id="37" idx="2"/>
          </p:cNvCxnSpPr>
          <p:nvPr/>
        </p:nvCxnSpPr>
        <p:spPr>
          <a:xfrm rot="5400000" flipH="1" flipV="1">
            <a:off x="9997032" y="2342216"/>
            <a:ext cx="1083292" cy="583673"/>
          </a:xfrm>
          <a:prstGeom prst="bentConnector3">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Connector: Elbow 95">
            <a:extLst>
              <a:ext uri="{FF2B5EF4-FFF2-40B4-BE49-F238E27FC236}">
                <a16:creationId xmlns:a16="http://schemas.microsoft.com/office/drawing/2014/main" id="{D0908490-6568-4D11-887E-49DD0A5F4123}"/>
              </a:ext>
            </a:extLst>
          </p:cNvPr>
          <p:cNvCxnSpPr/>
          <p:nvPr/>
        </p:nvCxnSpPr>
        <p:spPr>
          <a:xfrm rot="16200000" flipV="1">
            <a:off x="9327285" y="2358084"/>
            <a:ext cx="1062694" cy="523100"/>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Connector: Elbow 97">
            <a:extLst>
              <a:ext uri="{FF2B5EF4-FFF2-40B4-BE49-F238E27FC236}">
                <a16:creationId xmlns:a16="http://schemas.microsoft.com/office/drawing/2014/main" id="{9A4939FA-4EC0-4922-88E8-DAC12CF99BA2}"/>
              </a:ext>
            </a:extLst>
          </p:cNvPr>
          <p:cNvCxnSpPr>
            <a:stCxn id="72" idx="0"/>
            <a:endCxn id="37" idx="2"/>
          </p:cNvCxnSpPr>
          <p:nvPr/>
        </p:nvCxnSpPr>
        <p:spPr>
          <a:xfrm rot="16200000" flipV="1">
            <a:off x="10423340" y="2499581"/>
            <a:ext cx="1083292" cy="26894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9" name="Arrow: Right 98">
            <a:extLst>
              <a:ext uri="{FF2B5EF4-FFF2-40B4-BE49-F238E27FC236}">
                <a16:creationId xmlns:a16="http://schemas.microsoft.com/office/drawing/2014/main" id="{395E67B3-FF02-4556-A457-8D0495389D6C}"/>
              </a:ext>
            </a:extLst>
          </p:cNvPr>
          <p:cNvSpPr/>
          <p:nvPr/>
        </p:nvSpPr>
        <p:spPr>
          <a:xfrm rot="7686226">
            <a:off x="1921476" y="1875553"/>
            <a:ext cx="2875005" cy="156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0" name="Arrow: Right 99">
            <a:extLst>
              <a:ext uri="{FF2B5EF4-FFF2-40B4-BE49-F238E27FC236}">
                <a16:creationId xmlns:a16="http://schemas.microsoft.com/office/drawing/2014/main" id="{8960AB6C-A200-4425-812F-1F817745D5D9}"/>
              </a:ext>
            </a:extLst>
          </p:cNvPr>
          <p:cNvSpPr/>
          <p:nvPr/>
        </p:nvSpPr>
        <p:spPr>
          <a:xfrm rot="5400000">
            <a:off x="4900312" y="2013027"/>
            <a:ext cx="2046411" cy="150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1" name="Arrow: Right 100">
            <a:extLst>
              <a:ext uri="{FF2B5EF4-FFF2-40B4-BE49-F238E27FC236}">
                <a16:creationId xmlns:a16="http://schemas.microsoft.com/office/drawing/2014/main" id="{2FF60F83-EF05-4882-AED7-22127EAAB2DF}"/>
              </a:ext>
            </a:extLst>
          </p:cNvPr>
          <p:cNvSpPr/>
          <p:nvPr/>
        </p:nvSpPr>
        <p:spPr>
          <a:xfrm rot="5400000">
            <a:off x="5306453" y="2013026"/>
            <a:ext cx="2046411" cy="150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2" name="Arrow: Right 101">
            <a:extLst>
              <a:ext uri="{FF2B5EF4-FFF2-40B4-BE49-F238E27FC236}">
                <a16:creationId xmlns:a16="http://schemas.microsoft.com/office/drawing/2014/main" id="{6B49B5B2-B375-4C2A-86F4-AA68875D0446}"/>
              </a:ext>
            </a:extLst>
          </p:cNvPr>
          <p:cNvSpPr/>
          <p:nvPr/>
        </p:nvSpPr>
        <p:spPr>
          <a:xfrm rot="3154376">
            <a:off x="7513337" y="1877573"/>
            <a:ext cx="2454735" cy="15966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3" name="TextBox 102">
            <a:extLst>
              <a:ext uri="{FF2B5EF4-FFF2-40B4-BE49-F238E27FC236}">
                <a16:creationId xmlns:a16="http://schemas.microsoft.com/office/drawing/2014/main" id="{2EA63CF3-BFAD-4651-97ED-F99CC15AAC8B}"/>
              </a:ext>
            </a:extLst>
          </p:cNvPr>
          <p:cNvSpPr txBox="1"/>
          <p:nvPr/>
        </p:nvSpPr>
        <p:spPr>
          <a:xfrm>
            <a:off x="8159595" y="364358"/>
            <a:ext cx="930063"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Sectiuni</a:t>
            </a:r>
            <a:endParaRPr lang="ro-RO"/>
          </a:p>
        </p:txBody>
      </p:sp>
      <p:sp>
        <p:nvSpPr>
          <p:cNvPr id="104" name="TextBox 103">
            <a:extLst>
              <a:ext uri="{FF2B5EF4-FFF2-40B4-BE49-F238E27FC236}">
                <a16:creationId xmlns:a16="http://schemas.microsoft.com/office/drawing/2014/main" id="{4C05A292-C121-4BB4-B285-0EDC68A0FA2A}"/>
              </a:ext>
            </a:extLst>
          </p:cNvPr>
          <p:cNvSpPr txBox="1"/>
          <p:nvPr/>
        </p:nvSpPr>
        <p:spPr>
          <a:xfrm>
            <a:off x="11148000" y="1237389"/>
            <a:ext cx="1021626"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Categorii</a:t>
            </a:r>
            <a:endParaRPr lang="ro-RO"/>
          </a:p>
        </p:txBody>
      </p:sp>
      <p:sp>
        <p:nvSpPr>
          <p:cNvPr id="105" name="TextBox 104">
            <a:extLst>
              <a:ext uri="{FF2B5EF4-FFF2-40B4-BE49-F238E27FC236}">
                <a16:creationId xmlns:a16="http://schemas.microsoft.com/office/drawing/2014/main" id="{B07ED86C-9E07-444D-A97A-F891BA0A5283}"/>
              </a:ext>
            </a:extLst>
          </p:cNvPr>
          <p:cNvSpPr txBox="1"/>
          <p:nvPr/>
        </p:nvSpPr>
        <p:spPr>
          <a:xfrm>
            <a:off x="11241612" y="2690013"/>
            <a:ext cx="950388"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Produse</a:t>
            </a:r>
            <a:endParaRPr lang="ro-RO"/>
          </a:p>
        </p:txBody>
      </p:sp>
      <p:grpSp>
        <p:nvGrpSpPr>
          <p:cNvPr id="109" name="Group 108">
            <a:extLst>
              <a:ext uri="{FF2B5EF4-FFF2-40B4-BE49-F238E27FC236}">
                <a16:creationId xmlns:a16="http://schemas.microsoft.com/office/drawing/2014/main" id="{DB94B48F-D8D9-4D02-8E1A-46D99B335F34}"/>
              </a:ext>
            </a:extLst>
          </p:cNvPr>
          <p:cNvGrpSpPr/>
          <p:nvPr/>
        </p:nvGrpSpPr>
        <p:grpSpPr>
          <a:xfrm>
            <a:off x="2501213" y="4868562"/>
            <a:ext cx="6743029" cy="369332"/>
            <a:chOff x="2501213" y="4868562"/>
            <a:chExt cx="6743029" cy="369332"/>
          </a:xfrm>
        </p:grpSpPr>
        <p:sp>
          <p:nvSpPr>
            <p:cNvPr id="106" name="TextBox 105">
              <a:extLst>
                <a:ext uri="{FF2B5EF4-FFF2-40B4-BE49-F238E27FC236}">
                  <a16:creationId xmlns:a16="http://schemas.microsoft.com/office/drawing/2014/main" id="{AD6AE104-565C-497D-BFD0-2D8A0AA29DFA}"/>
                </a:ext>
              </a:extLst>
            </p:cNvPr>
            <p:cNvSpPr txBox="1"/>
            <p:nvPr/>
          </p:nvSpPr>
          <p:spPr>
            <a:xfrm>
              <a:off x="2501213"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sp>
          <p:nvSpPr>
            <p:cNvPr id="107" name="TextBox 106">
              <a:extLst>
                <a:ext uri="{FF2B5EF4-FFF2-40B4-BE49-F238E27FC236}">
                  <a16:creationId xmlns:a16="http://schemas.microsoft.com/office/drawing/2014/main" id="{AF5A9B25-91C1-4297-85EF-A2FAE7DD0CC4}"/>
                </a:ext>
              </a:extLst>
            </p:cNvPr>
            <p:cNvSpPr txBox="1"/>
            <p:nvPr/>
          </p:nvSpPr>
          <p:spPr>
            <a:xfrm>
              <a:off x="5369189"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sp>
          <p:nvSpPr>
            <p:cNvPr id="108" name="TextBox 107">
              <a:extLst>
                <a:ext uri="{FF2B5EF4-FFF2-40B4-BE49-F238E27FC236}">
                  <a16:creationId xmlns:a16="http://schemas.microsoft.com/office/drawing/2014/main" id="{0FABC434-60F9-44E3-8C8F-30C96D951858}"/>
                </a:ext>
              </a:extLst>
            </p:cNvPr>
            <p:cNvSpPr txBox="1"/>
            <p:nvPr/>
          </p:nvSpPr>
          <p:spPr>
            <a:xfrm>
              <a:off x="8237165"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grpSp>
      <p:cxnSp>
        <p:nvCxnSpPr>
          <p:cNvPr id="111" name="Connector: Elbow 110">
            <a:extLst>
              <a:ext uri="{FF2B5EF4-FFF2-40B4-BE49-F238E27FC236}">
                <a16:creationId xmlns:a16="http://schemas.microsoft.com/office/drawing/2014/main" id="{02E37FD6-BC2D-4E29-B1D3-356C8313C5FC}"/>
              </a:ext>
            </a:extLst>
          </p:cNvPr>
          <p:cNvCxnSpPr>
            <a:stCxn id="106" idx="0"/>
            <a:endCxn id="49" idx="2"/>
          </p:cNvCxnSpPr>
          <p:nvPr/>
        </p:nvCxnSpPr>
        <p:spPr>
          <a:xfrm rot="16200000" flipV="1">
            <a:off x="1494489" y="3358298"/>
            <a:ext cx="1335890" cy="16846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3BA8F53F-04D7-437B-8AC3-411B5C59195E}"/>
              </a:ext>
            </a:extLst>
          </p:cNvPr>
          <p:cNvCxnSpPr>
            <a:stCxn id="106" idx="0"/>
            <a:endCxn id="55" idx="2"/>
          </p:cNvCxnSpPr>
          <p:nvPr/>
        </p:nvCxnSpPr>
        <p:spPr>
          <a:xfrm rot="16200000" flipV="1">
            <a:off x="1920796" y="3784605"/>
            <a:ext cx="1335890" cy="8320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Connector: Elbow 114">
            <a:extLst>
              <a:ext uri="{FF2B5EF4-FFF2-40B4-BE49-F238E27FC236}">
                <a16:creationId xmlns:a16="http://schemas.microsoft.com/office/drawing/2014/main" id="{9FB0F959-9DBD-49D5-8C2E-3A6761CDEAE4}"/>
              </a:ext>
            </a:extLst>
          </p:cNvPr>
          <p:cNvCxnSpPr>
            <a:stCxn id="106" idx="0"/>
            <a:endCxn id="63" idx="2"/>
          </p:cNvCxnSpPr>
          <p:nvPr/>
        </p:nvCxnSpPr>
        <p:spPr>
          <a:xfrm rot="5400000" flipH="1" flipV="1">
            <a:off x="3173462" y="3359842"/>
            <a:ext cx="1340010" cy="16774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57E23482-F04D-41C3-A677-A31776E99CC5}"/>
              </a:ext>
            </a:extLst>
          </p:cNvPr>
          <p:cNvCxnSpPr>
            <a:cxnSpLocks/>
            <a:stCxn id="106" idx="0"/>
            <a:endCxn id="62" idx="2"/>
          </p:cNvCxnSpPr>
          <p:nvPr/>
        </p:nvCxnSpPr>
        <p:spPr>
          <a:xfrm rot="5400000" flipH="1" flipV="1">
            <a:off x="2835710" y="3689356"/>
            <a:ext cx="1348249" cy="10101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72766E32-BE15-4448-A60E-A7A527D3EBE9}"/>
              </a:ext>
            </a:extLst>
          </p:cNvPr>
          <p:cNvCxnSpPr>
            <a:stCxn id="106" idx="0"/>
            <a:endCxn id="67" idx="2"/>
          </p:cNvCxnSpPr>
          <p:nvPr/>
        </p:nvCxnSpPr>
        <p:spPr>
          <a:xfrm rot="5400000" flipH="1" flipV="1">
            <a:off x="4567202" y="1974342"/>
            <a:ext cx="1331771" cy="44566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74184142-2BC6-40F5-9AF8-B7B1DBF2308C}"/>
              </a:ext>
            </a:extLst>
          </p:cNvPr>
          <p:cNvCxnSpPr>
            <a:stCxn id="107" idx="0"/>
            <a:endCxn id="64" idx="2"/>
          </p:cNvCxnSpPr>
          <p:nvPr/>
        </p:nvCxnSpPr>
        <p:spPr>
          <a:xfrm rot="16200000" flipV="1">
            <a:off x="5033757" y="4029591"/>
            <a:ext cx="1340010" cy="337932"/>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Connector: Elbow 124">
            <a:extLst>
              <a:ext uri="{FF2B5EF4-FFF2-40B4-BE49-F238E27FC236}">
                <a16:creationId xmlns:a16="http://schemas.microsoft.com/office/drawing/2014/main" id="{102DD456-D7F5-4667-8CB7-4CE81592D336}"/>
              </a:ext>
            </a:extLst>
          </p:cNvPr>
          <p:cNvCxnSpPr>
            <a:stCxn id="107" idx="0"/>
            <a:endCxn id="66" idx="2"/>
          </p:cNvCxnSpPr>
          <p:nvPr/>
        </p:nvCxnSpPr>
        <p:spPr>
          <a:xfrm rot="5400000" flipH="1" flipV="1">
            <a:off x="5663437" y="3737843"/>
            <a:ext cx="1340010" cy="92142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Connector: Elbow 126">
            <a:extLst>
              <a:ext uri="{FF2B5EF4-FFF2-40B4-BE49-F238E27FC236}">
                <a16:creationId xmlns:a16="http://schemas.microsoft.com/office/drawing/2014/main" id="{3A033FF2-3A87-42F2-A098-9657EC4C0867}"/>
              </a:ext>
            </a:extLst>
          </p:cNvPr>
          <p:cNvCxnSpPr>
            <a:stCxn id="107" idx="0"/>
            <a:endCxn id="68" idx="2"/>
          </p:cNvCxnSpPr>
          <p:nvPr/>
        </p:nvCxnSpPr>
        <p:spPr>
          <a:xfrm rot="5400000" flipH="1" flipV="1">
            <a:off x="6427497" y="2982023"/>
            <a:ext cx="1331771" cy="244130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9" name="Connector: Elbow 128">
            <a:extLst>
              <a:ext uri="{FF2B5EF4-FFF2-40B4-BE49-F238E27FC236}">
                <a16:creationId xmlns:a16="http://schemas.microsoft.com/office/drawing/2014/main" id="{5D7A9D41-4EAB-4392-AD78-594AE009A67B}"/>
              </a:ext>
            </a:extLst>
          </p:cNvPr>
          <p:cNvCxnSpPr>
            <a:endCxn id="70" idx="2"/>
          </p:cNvCxnSpPr>
          <p:nvPr/>
        </p:nvCxnSpPr>
        <p:spPr>
          <a:xfrm rot="5400000" flipH="1" flipV="1">
            <a:off x="8511883" y="3792631"/>
            <a:ext cx="1323532" cy="811853"/>
          </a:xfrm>
          <a:prstGeom prst="bentConnector3">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1" name="Connector: Elbow 130">
            <a:extLst>
              <a:ext uri="{FF2B5EF4-FFF2-40B4-BE49-F238E27FC236}">
                <a16:creationId xmlns:a16="http://schemas.microsoft.com/office/drawing/2014/main" id="{1D6BA009-9221-4BBC-8A05-3FE46D0D4601}"/>
              </a:ext>
            </a:extLst>
          </p:cNvPr>
          <p:cNvCxnSpPr>
            <a:stCxn id="108" idx="0"/>
            <a:endCxn id="72" idx="2"/>
          </p:cNvCxnSpPr>
          <p:nvPr/>
        </p:nvCxnSpPr>
        <p:spPr>
          <a:xfrm rot="5400000" flipH="1" flipV="1">
            <a:off x="9258314" y="3027420"/>
            <a:ext cx="1323532" cy="2358752"/>
          </a:xfrm>
          <a:prstGeom prst="bentConnector3">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2" name="TextBox 131">
            <a:extLst>
              <a:ext uri="{FF2B5EF4-FFF2-40B4-BE49-F238E27FC236}">
                <a16:creationId xmlns:a16="http://schemas.microsoft.com/office/drawing/2014/main" id="{2BFB4DA9-A3F1-4F35-AFAD-980B814A9BD3}"/>
              </a:ext>
            </a:extLst>
          </p:cNvPr>
          <p:cNvSpPr txBox="1"/>
          <p:nvPr/>
        </p:nvSpPr>
        <p:spPr>
          <a:xfrm>
            <a:off x="11200604" y="4860324"/>
            <a:ext cx="994247"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Branduri</a:t>
            </a:r>
            <a:endParaRPr lang="ro-RO"/>
          </a:p>
        </p:txBody>
      </p:sp>
    </p:spTree>
    <p:extLst>
      <p:ext uri="{BB962C8B-B14F-4D97-AF65-F5344CB8AC3E}">
        <p14:creationId xmlns:p14="http://schemas.microsoft.com/office/powerpoint/2010/main" val="145644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9E897E-D213-4842-8918-3075D3C3BBB7}"/>
              </a:ext>
            </a:extLst>
          </p:cNvPr>
          <p:cNvSpPr txBox="1"/>
          <p:nvPr/>
        </p:nvSpPr>
        <p:spPr>
          <a:xfrm>
            <a:off x="4399005" y="329514"/>
            <a:ext cx="3393989" cy="369332"/>
          </a:xfrm>
          <a:prstGeom prst="rect">
            <a:avLst/>
          </a:prstGeom>
          <a:noFill/>
        </p:spPr>
        <p:txBody>
          <a:bodyPr wrap="square" rtlCol="0">
            <a:spAutoFit/>
          </a:bodyPr>
          <a:lstStyle/>
          <a:p>
            <a:pPr algn="ctr"/>
            <a:r>
              <a:rPr lang="en-US" b="1" spc="600"/>
              <a:t>SECTION NAME</a:t>
            </a:r>
            <a:endParaRPr lang="ro-RO" b="1" spc="600"/>
          </a:p>
        </p:txBody>
      </p:sp>
      <p:grpSp>
        <p:nvGrpSpPr>
          <p:cNvPr id="8" name="Group 7">
            <a:extLst>
              <a:ext uri="{FF2B5EF4-FFF2-40B4-BE49-F238E27FC236}">
                <a16:creationId xmlns:a16="http://schemas.microsoft.com/office/drawing/2014/main" id="{FB9B203C-F276-4D3E-935E-1EFE0A394D63}"/>
              </a:ext>
            </a:extLst>
          </p:cNvPr>
          <p:cNvGrpSpPr/>
          <p:nvPr/>
        </p:nvGrpSpPr>
        <p:grpSpPr>
          <a:xfrm>
            <a:off x="1491049" y="815546"/>
            <a:ext cx="9209901" cy="1515762"/>
            <a:chOff x="1952368" y="832021"/>
            <a:chExt cx="9209901" cy="1515762"/>
          </a:xfrm>
        </p:grpSpPr>
        <p:sp>
          <p:nvSpPr>
            <p:cNvPr id="5" name="TextBox 4">
              <a:extLst>
                <a:ext uri="{FF2B5EF4-FFF2-40B4-BE49-F238E27FC236}">
                  <a16:creationId xmlns:a16="http://schemas.microsoft.com/office/drawing/2014/main" id="{81461C7A-0EE6-43F8-AD1E-3F643F25D178}"/>
                </a:ext>
              </a:extLst>
            </p:cNvPr>
            <p:cNvSpPr txBox="1"/>
            <p:nvPr/>
          </p:nvSpPr>
          <p:spPr>
            <a:xfrm>
              <a:off x="7998940" y="939113"/>
              <a:ext cx="3163329" cy="1384995"/>
            </a:xfrm>
            <a:prstGeom prst="rect">
              <a:avLst/>
            </a:prstGeom>
            <a:noFill/>
          </p:spPr>
          <p:txBody>
            <a:bodyPr wrap="square" rtlCol="0">
              <a:spAutoFit/>
            </a:bodyPr>
            <a:lstStyle/>
            <a:p>
              <a:r>
                <a:rPr lang="ro-RO" sz="1400"/>
                <a:t>Lorem ipsum dolor sit amet, consectetur adipiscing elit, sed do eiusmod tempor incididunt ut labore et dolore magna aliqua. Ut enim ad minim veniam, quis nostrud exercitation ullamco laboris nisi ut aliquip ex ea commodo consequat. </a:t>
              </a:r>
            </a:p>
          </p:txBody>
        </p:sp>
        <p:sp>
          <p:nvSpPr>
            <p:cNvPr id="6" name="Rectangle 5">
              <a:extLst>
                <a:ext uri="{FF2B5EF4-FFF2-40B4-BE49-F238E27FC236}">
                  <a16:creationId xmlns:a16="http://schemas.microsoft.com/office/drawing/2014/main" id="{77506437-B3EC-425D-BFC0-63376CBC231C}"/>
                </a:ext>
              </a:extLst>
            </p:cNvPr>
            <p:cNvSpPr/>
            <p:nvPr/>
          </p:nvSpPr>
          <p:spPr>
            <a:xfrm>
              <a:off x="1952368" y="832021"/>
              <a:ext cx="6005383" cy="1515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TextBox 6">
              <a:extLst>
                <a:ext uri="{FF2B5EF4-FFF2-40B4-BE49-F238E27FC236}">
                  <a16:creationId xmlns:a16="http://schemas.microsoft.com/office/drawing/2014/main" id="{5E019E72-15B4-4180-BD24-5B21EF95CCF7}"/>
                </a:ext>
              </a:extLst>
            </p:cNvPr>
            <p:cNvSpPr txBox="1"/>
            <p:nvPr/>
          </p:nvSpPr>
          <p:spPr>
            <a:xfrm>
              <a:off x="3698788" y="1405236"/>
              <a:ext cx="2512541" cy="369332"/>
            </a:xfrm>
            <a:prstGeom prst="rect">
              <a:avLst/>
            </a:prstGeom>
            <a:noFill/>
          </p:spPr>
          <p:txBody>
            <a:bodyPr wrap="square" rtlCol="0">
              <a:spAutoFit/>
            </a:bodyPr>
            <a:lstStyle/>
            <a:p>
              <a:pPr algn="ctr"/>
              <a:r>
                <a:rPr lang="en-US">
                  <a:solidFill>
                    <a:schemeClr val="bg1"/>
                  </a:solidFill>
                </a:rPr>
                <a:t>FOTO SECTION</a:t>
              </a:r>
              <a:endParaRPr lang="ro-RO">
                <a:solidFill>
                  <a:schemeClr val="bg1"/>
                </a:solidFill>
              </a:endParaRPr>
            </a:p>
          </p:txBody>
        </p:sp>
      </p:grpSp>
      <p:grpSp>
        <p:nvGrpSpPr>
          <p:cNvPr id="18" name="Group 17">
            <a:extLst>
              <a:ext uri="{FF2B5EF4-FFF2-40B4-BE49-F238E27FC236}">
                <a16:creationId xmlns:a16="http://schemas.microsoft.com/office/drawing/2014/main" id="{996543A9-A491-4B73-BB9D-26EF757FC5CB}"/>
              </a:ext>
            </a:extLst>
          </p:cNvPr>
          <p:cNvGrpSpPr/>
          <p:nvPr/>
        </p:nvGrpSpPr>
        <p:grpSpPr>
          <a:xfrm>
            <a:off x="1523998" y="2825578"/>
            <a:ext cx="9078096" cy="1692877"/>
            <a:chOff x="1622854" y="2825578"/>
            <a:chExt cx="9078096" cy="1692877"/>
          </a:xfrm>
        </p:grpSpPr>
        <p:grpSp>
          <p:nvGrpSpPr>
            <p:cNvPr id="11" name="Group 10">
              <a:extLst>
                <a:ext uri="{FF2B5EF4-FFF2-40B4-BE49-F238E27FC236}">
                  <a16:creationId xmlns:a16="http://schemas.microsoft.com/office/drawing/2014/main" id="{AA6720A4-A641-4B1B-914E-4FDDACD2BACA}"/>
                </a:ext>
              </a:extLst>
            </p:cNvPr>
            <p:cNvGrpSpPr/>
            <p:nvPr/>
          </p:nvGrpSpPr>
          <p:grpSpPr>
            <a:xfrm>
              <a:off x="1622854" y="2825578"/>
              <a:ext cx="2224216" cy="1692877"/>
              <a:chOff x="1622854" y="2833816"/>
              <a:chExt cx="2224216" cy="1692877"/>
            </a:xfrm>
          </p:grpSpPr>
          <p:sp>
            <p:nvSpPr>
              <p:cNvPr id="9" name="TextBox 8">
                <a:extLst>
                  <a:ext uri="{FF2B5EF4-FFF2-40B4-BE49-F238E27FC236}">
                    <a16:creationId xmlns:a16="http://schemas.microsoft.com/office/drawing/2014/main" id="{DAD0C3E6-68AD-446F-AC2B-B57D85400459}"/>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1</a:t>
                </a:r>
                <a:endParaRPr lang="ro-RO"/>
              </a:p>
            </p:txBody>
          </p:sp>
          <p:sp>
            <p:nvSpPr>
              <p:cNvPr id="10" name="Rectangle 9">
                <a:extLst>
                  <a:ext uri="{FF2B5EF4-FFF2-40B4-BE49-F238E27FC236}">
                    <a16:creationId xmlns:a16="http://schemas.microsoft.com/office/drawing/2014/main" id="{57942AAF-385D-4D51-97DF-52A0AA643D20}"/>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12" name="Group 11">
              <a:extLst>
                <a:ext uri="{FF2B5EF4-FFF2-40B4-BE49-F238E27FC236}">
                  <a16:creationId xmlns:a16="http://schemas.microsoft.com/office/drawing/2014/main" id="{B52F8B33-7B9D-45A3-99C2-913F6593F8F5}"/>
                </a:ext>
              </a:extLst>
            </p:cNvPr>
            <p:cNvGrpSpPr/>
            <p:nvPr/>
          </p:nvGrpSpPr>
          <p:grpSpPr>
            <a:xfrm>
              <a:off x="8476734" y="2825578"/>
              <a:ext cx="2224216" cy="1692877"/>
              <a:chOff x="1622854" y="2833816"/>
              <a:chExt cx="2224216" cy="1692877"/>
            </a:xfrm>
          </p:grpSpPr>
          <p:sp>
            <p:nvSpPr>
              <p:cNvPr id="13" name="TextBox 12">
                <a:extLst>
                  <a:ext uri="{FF2B5EF4-FFF2-40B4-BE49-F238E27FC236}">
                    <a16:creationId xmlns:a16="http://schemas.microsoft.com/office/drawing/2014/main" id="{8D9BB2A5-64D9-4AD0-B660-0B2E752770E8}"/>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3</a:t>
                </a:r>
                <a:endParaRPr lang="ro-RO"/>
              </a:p>
            </p:txBody>
          </p:sp>
          <p:sp>
            <p:nvSpPr>
              <p:cNvPr id="14" name="Rectangle 13">
                <a:extLst>
                  <a:ext uri="{FF2B5EF4-FFF2-40B4-BE49-F238E27FC236}">
                    <a16:creationId xmlns:a16="http://schemas.microsoft.com/office/drawing/2014/main" id="{E6226A0A-50E3-452E-931E-EFD3F646D484}"/>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15" name="Group 14">
              <a:extLst>
                <a:ext uri="{FF2B5EF4-FFF2-40B4-BE49-F238E27FC236}">
                  <a16:creationId xmlns:a16="http://schemas.microsoft.com/office/drawing/2014/main" id="{DD16338F-CA4B-419E-AC2D-34E380732046}"/>
                </a:ext>
              </a:extLst>
            </p:cNvPr>
            <p:cNvGrpSpPr/>
            <p:nvPr/>
          </p:nvGrpSpPr>
          <p:grpSpPr>
            <a:xfrm>
              <a:off x="5049794" y="2825578"/>
              <a:ext cx="2224216" cy="1692877"/>
              <a:chOff x="1622854" y="2833816"/>
              <a:chExt cx="2224216" cy="1692877"/>
            </a:xfrm>
          </p:grpSpPr>
          <p:sp>
            <p:nvSpPr>
              <p:cNvPr id="16" name="TextBox 15">
                <a:extLst>
                  <a:ext uri="{FF2B5EF4-FFF2-40B4-BE49-F238E27FC236}">
                    <a16:creationId xmlns:a16="http://schemas.microsoft.com/office/drawing/2014/main" id="{10F1FA71-E732-406A-93A8-E7BF9F1D625D}"/>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2</a:t>
                </a:r>
                <a:endParaRPr lang="ro-RO"/>
              </a:p>
            </p:txBody>
          </p:sp>
          <p:sp>
            <p:nvSpPr>
              <p:cNvPr id="17" name="Rectangle 16">
                <a:extLst>
                  <a:ext uri="{FF2B5EF4-FFF2-40B4-BE49-F238E27FC236}">
                    <a16:creationId xmlns:a16="http://schemas.microsoft.com/office/drawing/2014/main" id="{B9582562-9B23-4235-8A21-654D0D7A7852}"/>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grpSp>
        <p:nvGrpSpPr>
          <p:cNvPr id="19" name="Group 18">
            <a:extLst>
              <a:ext uri="{FF2B5EF4-FFF2-40B4-BE49-F238E27FC236}">
                <a16:creationId xmlns:a16="http://schemas.microsoft.com/office/drawing/2014/main" id="{A89B2F76-913B-4295-9266-92C8958FEAF9}"/>
              </a:ext>
            </a:extLst>
          </p:cNvPr>
          <p:cNvGrpSpPr/>
          <p:nvPr/>
        </p:nvGrpSpPr>
        <p:grpSpPr>
          <a:xfrm>
            <a:off x="1515760" y="4835609"/>
            <a:ext cx="9078096" cy="1692877"/>
            <a:chOff x="1622854" y="2825578"/>
            <a:chExt cx="9078096" cy="1692877"/>
          </a:xfrm>
        </p:grpSpPr>
        <p:grpSp>
          <p:nvGrpSpPr>
            <p:cNvPr id="20" name="Group 19">
              <a:extLst>
                <a:ext uri="{FF2B5EF4-FFF2-40B4-BE49-F238E27FC236}">
                  <a16:creationId xmlns:a16="http://schemas.microsoft.com/office/drawing/2014/main" id="{D89BEB9B-C6D2-4935-86FD-76C2D87570ED}"/>
                </a:ext>
              </a:extLst>
            </p:cNvPr>
            <p:cNvGrpSpPr/>
            <p:nvPr/>
          </p:nvGrpSpPr>
          <p:grpSpPr>
            <a:xfrm>
              <a:off x="1622854" y="2825578"/>
              <a:ext cx="2224216" cy="1692877"/>
              <a:chOff x="1622854" y="2833816"/>
              <a:chExt cx="2224216" cy="1692877"/>
            </a:xfrm>
          </p:grpSpPr>
          <p:sp>
            <p:nvSpPr>
              <p:cNvPr id="27" name="TextBox 26">
                <a:extLst>
                  <a:ext uri="{FF2B5EF4-FFF2-40B4-BE49-F238E27FC236}">
                    <a16:creationId xmlns:a16="http://schemas.microsoft.com/office/drawing/2014/main" id="{41D314A7-3CF9-4CED-97AD-1EED7A88B49D}"/>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4</a:t>
                </a:r>
                <a:endParaRPr lang="ro-RO"/>
              </a:p>
            </p:txBody>
          </p:sp>
          <p:sp>
            <p:nvSpPr>
              <p:cNvPr id="28" name="Rectangle 27">
                <a:extLst>
                  <a:ext uri="{FF2B5EF4-FFF2-40B4-BE49-F238E27FC236}">
                    <a16:creationId xmlns:a16="http://schemas.microsoft.com/office/drawing/2014/main" id="{EA87681D-78DA-4F39-BCE8-7C4D4EF1732E}"/>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21" name="Group 20">
              <a:extLst>
                <a:ext uri="{FF2B5EF4-FFF2-40B4-BE49-F238E27FC236}">
                  <a16:creationId xmlns:a16="http://schemas.microsoft.com/office/drawing/2014/main" id="{04EBBA88-284B-4630-A984-0A572D409D3B}"/>
                </a:ext>
              </a:extLst>
            </p:cNvPr>
            <p:cNvGrpSpPr/>
            <p:nvPr/>
          </p:nvGrpSpPr>
          <p:grpSpPr>
            <a:xfrm>
              <a:off x="8476734" y="2825578"/>
              <a:ext cx="2224216" cy="1692877"/>
              <a:chOff x="1622854" y="2833816"/>
              <a:chExt cx="2224216" cy="1692877"/>
            </a:xfrm>
          </p:grpSpPr>
          <p:sp>
            <p:nvSpPr>
              <p:cNvPr id="25" name="TextBox 24">
                <a:extLst>
                  <a:ext uri="{FF2B5EF4-FFF2-40B4-BE49-F238E27FC236}">
                    <a16:creationId xmlns:a16="http://schemas.microsoft.com/office/drawing/2014/main" id="{7618B263-6820-42B3-BC0C-8B8A15C1C940}"/>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 N</a:t>
                </a:r>
                <a:endParaRPr lang="ro-RO"/>
              </a:p>
            </p:txBody>
          </p:sp>
          <p:sp>
            <p:nvSpPr>
              <p:cNvPr id="26" name="Rectangle 25">
                <a:extLst>
                  <a:ext uri="{FF2B5EF4-FFF2-40B4-BE49-F238E27FC236}">
                    <a16:creationId xmlns:a16="http://schemas.microsoft.com/office/drawing/2014/main" id="{C34143D9-266B-4F12-B52E-CC608074D4F6}"/>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22" name="Group 21">
              <a:extLst>
                <a:ext uri="{FF2B5EF4-FFF2-40B4-BE49-F238E27FC236}">
                  <a16:creationId xmlns:a16="http://schemas.microsoft.com/office/drawing/2014/main" id="{A30BC3C3-38C8-4C9F-98C7-52CE306E6F34}"/>
                </a:ext>
              </a:extLst>
            </p:cNvPr>
            <p:cNvGrpSpPr/>
            <p:nvPr/>
          </p:nvGrpSpPr>
          <p:grpSpPr>
            <a:xfrm>
              <a:off x="5049794" y="2825578"/>
              <a:ext cx="2224216" cy="1692877"/>
              <a:chOff x="1622854" y="2833816"/>
              <a:chExt cx="2224216" cy="1692877"/>
            </a:xfrm>
          </p:grpSpPr>
          <p:sp>
            <p:nvSpPr>
              <p:cNvPr id="23" name="TextBox 22">
                <a:extLst>
                  <a:ext uri="{FF2B5EF4-FFF2-40B4-BE49-F238E27FC236}">
                    <a16:creationId xmlns:a16="http://schemas.microsoft.com/office/drawing/2014/main" id="{7D4C3AFA-D52F-4503-B6DA-B76D31417B56}"/>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5</a:t>
                </a:r>
                <a:endParaRPr lang="ro-RO"/>
              </a:p>
            </p:txBody>
          </p:sp>
          <p:sp>
            <p:nvSpPr>
              <p:cNvPr id="24" name="Rectangle 23">
                <a:extLst>
                  <a:ext uri="{FF2B5EF4-FFF2-40B4-BE49-F238E27FC236}">
                    <a16:creationId xmlns:a16="http://schemas.microsoft.com/office/drawing/2014/main" id="{F867A0FA-5D20-4299-B74D-3DB68B4ED68A}"/>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spTree>
    <p:extLst>
      <p:ext uri="{BB962C8B-B14F-4D97-AF65-F5344CB8AC3E}">
        <p14:creationId xmlns:p14="http://schemas.microsoft.com/office/powerpoint/2010/main" val="1156963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dot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378A622-AEC5-4F87-8FF7-27CE35243752}"/>
              </a:ext>
            </a:extLst>
          </p:cNvPr>
          <p:cNvGraphicFramePr>
            <a:graphicFrameLocks noGrp="1"/>
          </p:cNvGraphicFramePr>
          <p:nvPr>
            <p:extLst>
              <p:ext uri="{D42A27DB-BD31-4B8C-83A1-F6EECF244321}">
                <p14:modId xmlns:p14="http://schemas.microsoft.com/office/powerpoint/2010/main" val="3394894852"/>
              </p:ext>
            </p:extLst>
          </p:nvPr>
        </p:nvGraphicFramePr>
        <p:xfrm>
          <a:off x="697470" y="1007189"/>
          <a:ext cx="1749168" cy="4843621"/>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Sections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slug</a:t>
                      </a:r>
                      <a:endParaRPr lang="ro-RO" sz="1400"/>
                    </a:p>
                  </a:txBody>
                  <a:tcPr/>
                </a:tc>
                <a:extLst>
                  <a:ext uri="{0D108BD9-81ED-4DB2-BD59-A6C34878D82A}">
                    <a16:rowId xmlns:a16="http://schemas.microsoft.com/office/drawing/2014/main" val="1083826987"/>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r h="370840">
                <a:tc>
                  <a:txBody>
                    <a:bodyPr/>
                    <a:lstStyle/>
                    <a:p>
                      <a:r>
                        <a:rPr lang="en-US" sz="1400"/>
                        <a:t>icon</a:t>
                      </a:r>
                      <a:endParaRPr lang="ro-RO" sz="1400"/>
                    </a:p>
                  </a:txBody>
                  <a:tcPr>
                    <a:solidFill>
                      <a:schemeClr val="bg2">
                        <a:lumMod val="90000"/>
                      </a:schemeClr>
                    </a:solidFill>
                  </a:tcPr>
                </a:tc>
                <a:extLst>
                  <a:ext uri="{0D108BD9-81ED-4DB2-BD59-A6C34878D82A}">
                    <a16:rowId xmlns:a16="http://schemas.microsoft.com/office/drawing/2014/main" val="14658264"/>
                  </a:ext>
                </a:extLst>
              </a:tr>
              <a:tr h="370840">
                <a:tc>
                  <a:txBody>
                    <a:bodyPr/>
                    <a:lstStyle/>
                    <a:p>
                      <a:r>
                        <a:rPr lang="en-US" sz="1400"/>
                        <a:t>position</a:t>
                      </a:r>
                    </a:p>
                  </a:txBody>
                  <a:tcPr>
                    <a:solidFill>
                      <a:schemeClr val="bg2">
                        <a:lumMod val="90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2">
                        <a:lumMod val="90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2">
                        <a:lumMod val="90000"/>
                      </a:schemeClr>
                    </a:solidFill>
                  </a:tcPr>
                </a:tc>
                <a:extLst>
                  <a:ext uri="{0D108BD9-81ED-4DB2-BD59-A6C34878D82A}">
                    <a16:rowId xmlns:a16="http://schemas.microsoft.com/office/drawing/2014/main" val="4173013366"/>
                  </a:ext>
                </a:extLst>
              </a:tr>
              <a:tr h="370840">
                <a:tc>
                  <a:txBody>
                    <a:bodyPr/>
                    <a:lstStyle/>
                    <a:p>
                      <a:r>
                        <a:rPr lang="en-US" sz="1400"/>
                        <a:t>meta_keywords</a:t>
                      </a:r>
                      <a:endParaRPr lang="ro-RO" sz="1400"/>
                    </a:p>
                  </a:txBody>
                  <a:tcPr>
                    <a:solidFill>
                      <a:schemeClr val="accent6">
                        <a:lumMod val="40000"/>
                        <a:lumOff val="60000"/>
                      </a:schemeClr>
                    </a:solidFill>
                  </a:tcPr>
                </a:tc>
                <a:extLst>
                  <a:ext uri="{0D108BD9-81ED-4DB2-BD59-A6C34878D82A}">
                    <a16:rowId xmlns:a16="http://schemas.microsoft.com/office/drawing/2014/main" val="1904723321"/>
                  </a:ext>
                </a:extLst>
              </a:tr>
              <a:tr h="393541">
                <a:tc>
                  <a:txBody>
                    <a:bodyPr/>
                    <a:lstStyle/>
                    <a:p>
                      <a:r>
                        <a:rPr lang="en-US" sz="1400"/>
                        <a:t>meta_description</a:t>
                      </a:r>
                      <a:endParaRPr lang="ro-RO" sz="1400"/>
                    </a:p>
                  </a:txBody>
                  <a:tcPr>
                    <a:solidFill>
                      <a:schemeClr val="accent6">
                        <a:lumMod val="40000"/>
                        <a:lumOff val="60000"/>
                      </a:schemeClr>
                    </a:solidFill>
                  </a:tcPr>
                </a:tc>
                <a:extLst>
                  <a:ext uri="{0D108BD9-81ED-4DB2-BD59-A6C34878D82A}">
                    <a16:rowId xmlns:a16="http://schemas.microsoft.com/office/drawing/2014/main" val="1574291619"/>
                  </a:ext>
                </a:extLst>
              </a:tr>
              <a:tr h="370840">
                <a:tc>
                  <a:txBody>
                    <a:bodyPr/>
                    <a:lstStyle/>
                    <a:p>
                      <a:r>
                        <a:rPr lang="en-US" sz="1400"/>
                        <a:t>meta_title</a:t>
                      </a:r>
                      <a:endParaRPr lang="ro-RO" sz="1400"/>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graphicFrame>
        <p:nvGraphicFramePr>
          <p:cNvPr id="3" name="Table 2">
            <a:extLst>
              <a:ext uri="{FF2B5EF4-FFF2-40B4-BE49-F238E27FC236}">
                <a16:creationId xmlns:a16="http://schemas.microsoft.com/office/drawing/2014/main" id="{50F1DD18-A9D5-4C9F-8657-739C6FCDB175}"/>
              </a:ext>
            </a:extLst>
          </p:cNvPr>
          <p:cNvGraphicFramePr>
            <a:graphicFrameLocks noGrp="1"/>
          </p:cNvGraphicFramePr>
          <p:nvPr>
            <p:extLst>
              <p:ext uri="{D42A27DB-BD31-4B8C-83A1-F6EECF244321}">
                <p14:modId xmlns:p14="http://schemas.microsoft.com/office/powerpoint/2010/main" val="2198239533"/>
              </p:ext>
            </p:extLst>
          </p:nvPr>
        </p:nvGraphicFramePr>
        <p:xfrm>
          <a:off x="3615555" y="424529"/>
          <a:ext cx="1749168" cy="5585301"/>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Categories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section_id</a:t>
                      </a:r>
                      <a:endParaRPr lang="ro-RO" sz="1400"/>
                    </a:p>
                  </a:txBody>
                  <a:tcPr/>
                </a:tc>
                <a:extLst>
                  <a:ext uri="{0D108BD9-81ED-4DB2-BD59-A6C34878D82A}">
                    <a16:rowId xmlns:a16="http://schemas.microsoft.com/office/drawing/2014/main" val="1083826987"/>
                  </a:ext>
                </a:extLst>
              </a:tr>
              <a:tr h="370840">
                <a:tc>
                  <a:txBody>
                    <a:bodyPr/>
                    <a:lstStyle/>
                    <a:p>
                      <a:r>
                        <a:rPr lang="en-US" sz="1400"/>
                        <a:t>slug</a:t>
                      </a:r>
                      <a:endParaRPr lang="ro-RO" sz="1400"/>
                    </a:p>
                  </a:txBody>
                  <a:tcPr/>
                </a:tc>
                <a:extLst>
                  <a:ext uri="{0D108BD9-81ED-4DB2-BD59-A6C34878D82A}">
                    <a16:rowId xmlns:a16="http://schemas.microsoft.com/office/drawing/2014/main" val="2318874259"/>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r h="370840">
                <a:tc>
                  <a:txBody>
                    <a:bodyPr/>
                    <a:lstStyle/>
                    <a:p>
                      <a:r>
                        <a:rPr lang="en-US" sz="1400"/>
                        <a:t>icon</a:t>
                      </a:r>
                    </a:p>
                  </a:txBody>
                  <a:tcPr>
                    <a:solidFill>
                      <a:schemeClr val="bg2">
                        <a:lumMod val="90000"/>
                      </a:schemeClr>
                    </a:solidFill>
                  </a:tcPr>
                </a:tc>
                <a:extLst>
                  <a:ext uri="{0D108BD9-81ED-4DB2-BD59-A6C34878D82A}">
                    <a16:rowId xmlns:a16="http://schemas.microsoft.com/office/drawing/2014/main" val="2947032678"/>
                  </a:ext>
                </a:extLst>
              </a:tr>
              <a:tr h="370840">
                <a:tc>
                  <a:txBody>
                    <a:bodyPr/>
                    <a:lstStyle/>
                    <a:p>
                      <a:r>
                        <a:rPr lang="en-US" sz="1400"/>
                        <a:t>position</a:t>
                      </a:r>
                    </a:p>
                  </a:txBody>
                  <a:tcPr>
                    <a:solidFill>
                      <a:schemeClr val="bg2">
                        <a:lumMod val="90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2">
                        <a:lumMod val="90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2">
                        <a:lumMod val="90000"/>
                      </a:schemeClr>
                    </a:solidFill>
                  </a:tcPr>
                </a:tc>
                <a:extLst>
                  <a:ext uri="{0D108BD9-81ED-4DB2-BD59-A6C34878D82A}">
                    <a16:rowId xmlns:a16="http://schemas.microsoft.com/office/drawing/2014/main" val="4173013366"/>
                  </a:ext>
                </a:extLst>
              </a:tr>
              <a:tr h="370840">
                <a:tc>
                  <a:txBody>
                    <a:bodyPr/>
                    <a:lstStyle/>
                    <a:p>
                      <a:r>
                        <a:rPr lang="en-US" sz="1400"/>
                        <a:t>meta_keywords</a:t>
                      </a:r>
                      <a:endParaRPr lang="ro-RO" sz="1400"/>
                    </a:p>
                  </a:txBody>
                  <a:tcPr>
                    <a:solidFill>
                      <a:schemeClr val="accent6">
                        <a:lumMod val="40000"/>
                        <a:lumOff val="60000"/>
                      </a:schemeClr>
                    </a:solidFill>
                  </a:tcPr>
                </a:tc>
                <a:extLst>
                  <a:ext uri="{0D108BD9-81ED-4DB2-BD59-A6C34878D82A}">
                    <a16:rowId xmlns:a16="http://schemas.microsoft.com/office/drawing/2014/main" val="1904723321"/>
                  </a:ext>
                </a:extLst>
              </a:tr>
              <a:tr h="393541">
                <a:tc>
                  <a:txBody>
                    <a:bodyPr/>
                    <a:lstStyle/>
                    <a:p>
                      <a:r>
                        <a:rPr lang="en-US" sz="1400"/>
                        <a:t>meta_description</a:t>
                      </a:r>
                      <a:endParaRPr lang="ro-RO" sz="1400"/>
                    </a:p>
                  </a:txBody>
                  <a:tcPr>
                    <a:solidFill>
                      <a:schemeClr val="accent6">
                        <a:lumMod val="40000"/>
                        <a:lumOff val="60000"/>
                      </a:schemeClr>
                    </a:solidFill>
                  </a:tcPr>
                </a:tc>
                <a:extLst>
                  <a:ext uri="{0D108BD9-81ED-4DB2-BD59-A6C34878D82A}">
                    <a16:rowId xmlns:a16="http://schemas.microsoft.com/office/drawing/2014/main" val="1574291619"/>
                  </a:ext>
                </a:extLst>
              </a:tr>
              <a:tr h="370840">
                <a:tc>
                  <a:txBody>
                    <a:bodyPr/>
                    <a:lstStyle/>
                    <a:p>
                      <a:r>
                        <a:rPr lang="en-US" sz="1400" err="1"/>
                        <a:t>meta_title</a:t>
                      </a:r>
                      <a:endParaRPr lang="ro-RO" sz="1400"/>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cxnSp>
        <p:nvCxnSpPr>
          <p:cNvPr id="5" name="Connector: Elbow 4">
            <a:extLst>
              <a:ext uri="{FF2B5EF4-FFF2-40B4-BE49-F238E27FC236}">
                <a16:creationId xmlns:a16="http://schemas.microsoft.com/office/drawing/2014/main" id="{2DBBA38C-C3B7-43D3-8F5C-E4D027F491F9}"/>
              </a:ext>
            </a:extLst>
          </p:cNvPr>
          <p:cNvCxnSpPr>
            <a:cxnSpLocks/>
          </p:cNvCxnSpPr>
          <p:nvPr/>
        </p:nvCxnSpPr>
        <p:spPr>
          <a:xfrm flipV="1">
            <a:off x="2446638" y="1379096"/>
            <a:ext cx="1168917" cy="172386"/>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1D8997FA-E30C-483A-84DF-3D7747CB1CFE}"/>
              </a:ext>
            </a:extLst>
          </p:cNvPr>
          <p:cNvGraphicFramePr>
            <a:graphicFrameLocks noGrp="1"/>
          </p:cNvGraphicFramePr>
          <p:nvPr>
            <p:extLst>
              <p:ext uri="{D42A27DB-BD31-4B8C-83A1-F6EECF244321}">
                <p14:modId xmlns:p14="http://schemas.microsoft.com/office/powerpoint/2010/main" val="2090921926"/>
              </p:ext>
            </p:extLst>
          </p:nvPr>
        </p:nvGraphicFramePr>
        <p:xfrm>
          <a:off x="10275014" y="126345"/>
          <a:ext cx="1749168" cy="37084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Photos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position</a:t>
                      </a:r>
                    </a:p>
                  </a:txBody>
                  <a:tcPr>
                    <a:solidFill>
                      <a:schemeClr val="bg1">
                        <a:lumMod val="85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1">
                        <a:lumMod val="85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1">
                        <a:lumMod val="85000"/>
                      </a:schemeClr>
                    </a:solidFill>
                  </a:tcPr>
                </a:tc>
                <a:extLst>
                  <a:ext uri="{0D108BD9-81ED-4DB2-BD59-A6C34878D82A}">
                    <a16:rowId xmlns:a16="http://schemas.microsoft.com/office/drawing/2014/main" val="4173013366"/>
                  </a:ext>
                </a:extLst>
              </a:tr>
              <a:tr h="370840">
                <a:tc>
                  <a:txBody>
                    <a:bodyPr/>
                    <a:lstStyle/>
                    <a:p>
                      <a:r>
                        <a:rPr lang="en-US" sz="1400"/>
                        <a:t>photoable_id</a:t>
                      </a:r>
                      <a:endParaRPr lang="ro-RO" sz="1400"/>
                    </a:p>
                  </a:txBody>
                  <a:tcPr>
                    <a:solidFill>
                      <a:schemeClr val="accent6">
                        <a:lumMod val="60000"/>
                        <a:lumOff val="40000"/>
                      </a:schemeClr>
                    </a:solidFill>
                  </a:tcPr>
                </a:tc>
                <a:extLst>
                  <a:ext uri="{0D108BD9-81ED-4DB2-BD59-A6C34878D82A}">
                    <a16:rowId xmlns:a16="http://schemas.microsoft.com/office/drawing/2014/main" val="4200417097"/>
                  </a:ext>
                </a:extLst>
              </a:tr>
              <a:tr h="370840">
                <a:tc>
                  <a:txBody>
                    <a:bodyPr/>
                    <a:lstStyle/>
                    <a:p>
                      <a:r>
                        <a:rPr lang="en-US" sz="1400" err="1"/>
                        <a:t>photoable_type</a:t>
                      </a:r>
                      <a:endParaRPr lang="ro-RO" sz="1400"/>
                    </a:p>
                  </a:txBody>
                  <a:tcPr>
                    <a:solidFill>
                      <a:schemeClr val="accent6">
                        <a:lumMod val="60000"/>
                        <a:lumOff val="40000"/>
                      </a:schemeClr>
                    </a:solidFill>
                  </a:tcPr>
                </a:tc>
                <a:extLst>
                  <a:ext uri="{0D108BD9-81ED-4DB2-BD59-A6C34878D82A}">
                    <a16:rowId xmlns:a16="http://schemas.microsoft.com/office/drawing/2014/main" val="1825303759"/>
                  </a:ext>
                </a:extLst>
              </a:tr>
            </a:tbl>
          </a:graphicData>
        </a:graphic>
      </p:graphicFrame>
      <p:sp>
        <p:nvSpPr>
          <p:cNvPr id="9" name="TextBox 8">
            <a:extLst>
              <a:ext uri="{FF2B5EF4-FFF2-40B4-BE49-F238E27FC236}">
                <a16:creationId xmlns:a16="http://schemas.microsoft.com/office/drawing/2014/main" id="{1AD6D677-6E43-4DC4-8F25-5A3A2B7873F3}"/>
              </a:ext>
            </a:extLst>
          </p:cNvPr>
          <p:cNvSpPr txBox="1"/>
          <p:nvPr/>
        </p:nvSpPr>
        <p:spPr>
          <a:xfrm>
            <a:off x="5552485" y="603215"/>
            <a:ext cx="1087029" cy="307777"/>
          </a:xfrm>
          <a:prstGeom prst="rect">
            <a:avLst/>
          </a:prstGeom>
          <a:noFill/>
        </p:spPr>
        <p:txBody>
          <a:bodyPr wrap="none" rtlCol="0">
            <a:spAutoFit/>
          </a:bodyPr>
          <a:lstStyle/>
          <a:p>
            <a:r>
              <a:rPr lang="en-US" sz="1400">
                <a:highlight>
                  <a:srgbClr val="FFFF00"/>
                </a:highlight>
              </a:rPr>
              <a:t>morphMany</a:t>
            </a:r>
            <a:endParaRPr lang="ro-RO" sz="1400">
              <a:highlight>
                <a:srgbClr val="FFFF00"/>
              </a:highlight>
            </a:endParaRPr>
          </a:p>
        </p:txBody>
      </p:sp>
      <p:sp>
        <p:nvSpPr>
          <p:cNvPr id="10" name="TextBox 9">
            <a:extLst>
              <a:ext uri="{FF2B5EF4-FFF2-40B4-BE49-F238E27FC236}">
                <a16:creationId xmlns:a16="http://schemas.microsoft.com/office/drawing/2014/main" id="{E768B66F-7192-4CA8-AF41-1910112B818B}"/>
              </a:ext>
            </a:extLst>
          </p:cNvPr>
          <p:cNvSpPr txBox="1"/>
          <p:nvPr/>
        </p:nvSpPr>
        <p:spPr>
          <a:xfrm>
            <a:off x="2468605" y="1159685"/>
            <a:ext cx="598112" cy="307777"/>
          </a:xfrm>
          <a:prstGeom prst="rect">
            <a:avLst/>
          </a:prstGeom>
          <a:noFill/>
        </p:spPr>
        <p:txBody>
          <a:bodyPr wrap="none" rtlCol="0">
            <a:spAutoFit/>
          </a:bodyPr>
          <a:lstStyle/>
          <a:p>
            <a:r>
              <a:rPr lang="en-US" sz="1400">
                <a:highlight>
                  <a:srgbClr val="FFFF00"/>
                </a:highlight>
              </a:rPr>
              <a:t>Many</a:t>
            </a:r>
            <a:endParaRPr lang="ro-RO" sz="1400">
              <a:highlight>
                <a:srgbClr val="FFFF00"/>
              </a:highlight>
            </a:endParaRPr>
          </a:p>
        </p:txBody>
      </p:sp>
      <p:graphicFrame>
        <p:nvGraphicFramePr>
          <p:cNvPr id="13" name="Table 12">
            <a:extLst>
              <a:ext uri="{FF2B5EF4-FFF2-40B4-BE49-F238E27FC236}">
                <a16:creationId xmlns:a16="http://schemas.microsoft.com/office/drawing/2014/main" id="{C0D496AC-33DA-47BC-98BE-C2A23E2660A2}"/>
              </a:ext>
            </a:extLst>
          </p:cNvPr>
          <p:cNvGraphicFramePr>
            <a:graphicFrameLocks noGrp="1"/>
          </p:cNvGraphicFramePr>
          <p:nvPr>
            <p:extLst>
              <p:ext uri="{D42A27DB-BD31-4B8C-83A1-F6EECF244321}">
                <p14:modId xmlns:p14="http://schemas.microsoft.com/office/powerpoint/2010/main" val="2723592779"/>
              </p:ext>
            </p:extLst>
          </p:nvPr>
        </p:nvGraphicFramePr>
        <p:xfrm>
          <a:off x="6056396" y="1206525"/>
          <a:ext cx="1749168" cy="482092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Brands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slug</a:t>
                      </a:r>
                      <a:endParaRPr lang="ro-RO" sz="1400"/>
                    </a:p>
                  </a:txBody>
                  <a:tcPr/>
                </a:tc>
                <a:extLst>
                  <a:ext uri="{0D108BD9-81ED-4DB2-BD59-A6C34878D82A}">
                    <a16:rowId xmlns:a16="http://schemas.microsoft.com/office/drawing/2014/main" val="886632292"/>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3630124360"/>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position</a:t>
                      </a:r>
                    </a:p>
                  </a:txBody>
                  <a:tcPr>
                    <a:solidFill>
                      <a:schemeClr val="bg1">
                        <a:lumMod val="85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1">
                        <a:lumMod val="85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1">
                        <a:lumMod val="85000"/>
                      </a:schemeClr>
                    </a:solidFill>
                  </a:tcPr>
                </a:tc>
                <a:extLst>
                  <a:ext uri="{0D108BD9-81ED-4DB2-BD59-A6C34878D82A}">
                    <a16:rowId xmlns:a16="http://schemas.microsoft.com/office/drawing/2014/main" val="41730133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meta_keywords</a:t>
                      </a:r>
                      <a:endParaRPr lang="ro-RO" sz="1400"/>
                    </a:p>
                  </a:txBody>
                  <a:tcPr>
                    <a:solidFill>
                      <a:schemeClr val="accent6">
                        <a:lumMod val="60000"/>
                        <a:lumOff val="40000"/>
                      </a:schemeClr>
                    </a:solidFill>
                  </a:tcPr>
                </a:tc>
                <a:extLst>
                  <a:ext uri="{0D108BD9-81ED-4DB2-BD59-A6C34878D82A}">
                    <a16:rowId xmlns:a16="http://schemas.microsoft.com/office/drawing/2014/main" val="42004170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meta_description</a:t>
                      </a:r>
                      <a:endParaRPr lang="ro-RO" sz="1400"/>
                    </a:p>
                  </a:txBody>
                  <a:tcPr>
                    <a:solidFill>
                      <a:schemeClr val="accent6">
                        <a:lumMod val="60000"/>
                        <a:lumOff val="40000"/>
                      </a:schemeClr>
                    </a:solidFill>
                  </a:tcPr>
                </a:tc>
                <a:extLst>
                  <a:ext uri="{0D108BD9-81ED-4DB2-BD59-A6C34878D82A}">
                    <a16:rowId xmlns:a16="http://schemas.microsoft.com/office/drawing/2014/main" val="15074617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meta_title</a:t>
                      </a:r>
                      <a:endParaRPr lang="ro-RO" sz="1400"/>
                    </a:p>
                  </a:txBody>
                  <a:tcPr>
                    <a:solidFill>
                      <a:schemeClr val="accent6">
                        <a:lumMod val="60000"/>
                        <a:lumOff val="40000"/>
                      </a:schemeClr>
                    </a:solidFill>
                  </a:tcPr>
                </a:tc>
                <a:extLst>
                  <a:ext uri="{0D108BD9-81ED-4DB2-BD59-A6C34878D82A}">
                    <a16:rowId xmlns:a16="http://schemas.microsoft.com/office/drawing/2014/main" val="2820870123"/>
                  </a:ext>
                </a:extLst>
              </a:tr>
            </a:tbl>
          </a:graphicData>
        </a:graphic>
      </p:graphicFrame>
      <p:cxnSp>
        <p:nvCxnSpPr>
          <p:cNvPr id="15" name="Connector: Elbow 14">
            <a:extLst>
              <a:ext uri="{FF2B5EF4-FFF2-40B4-BE49-F238E27FC236}">
                <a16:creationId xmlns:a16="http://schemas.microsoft.com/office/drawing/2014/main" id="{366D13CF-F2CC-47B4-B918-18E054BB4565}"/>
              </a:ext>
            </a:extLst>
          </p:cNvPr>
          <p:cNvCxnSpPr>
            <a:cxnSpLocks/>
          </p:cNvCxnSpPr>
          <p:nvPr/>
        </p:nvCxnSpPr>
        <p:spPr>
          <a:xfrm>
            <a:off x="7805564" y="1686393"/>
            <a:ext cx="2469450" cy="161144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C3983B57-EE00-40F6-A39B-C208AEAA2EB3}"/>
              </a:ext>
            </a:extLst>
          </p:cNvPr>
          <p:cNvCxnSpPr/>
          <p:nvPr/>
        </p:nvCxnSpPr>
        <p:spPr>
          <a:xfrm>
            <a:off x="5364723" y="910992"/>
            <a:ext cx="4910291" cy="2306187"/>
          </a:xfrm>
          <a:prstGeom prst="bentConnector3">
            <a:avLst>
              <a:gd name="adj1" fmla="val 67096"/>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9C718EE5-5B3F-4F59-9EE5-0ABC9EE52F01}"/>
              </a:ext>
            </a:extLst>
          </p:cNvPr>
          <p:cNvSpPr txBox="1"/>
          <p:nvPr/>
        </p:nvSpPr>
        <p:spPr>
          <a:xfrm>
            <a:off x="8740394" y="1378616"/>
            <a:ext cx="1087029" cy="307777"/>
          </a:xfrm>
          <a:prstGeom prst="rect">
            <a:avLst/>
          </a:prstGeom>
          <a:noFill/>
        </p:spPr>
        <p:txBody>
          <a:bodyPr wrap="none" rtlCol="0">
            <a:spAutoFit/>
          </a:bodyPr>
          <a:lstStyle/>
          <a:p>
            <a:r>
              <a:rPr lang="en-US" sz="1400">
                <a:highlight>
                  <a:srgbClr val="FFFF00"/>
                </a:highlight>
              </a:rPr>
              <a:t>morphMany</a:t>
            </a:r>
            <a:endParaRPr lang="ro-RO" sz="1400">
              <a:highlight>
                <a:srgbClr val="FFFF00"/>
              </a:highlight>
            </a:endParaRPr>
          </a:p>
        </p:txBody>
      </p:sp>
    </p:spTree>
    <p:extLst>
      <p:ext uri="{BB962C8B-B14F-4D97-AF65-F5344CB8AC3E}">
        <p14:creationId xmlns:p14="http://schemas.microsoft.com/office/powerpoint/2010/main" val="2228119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5AC4B6-51D5-4039-A608-CF7E63C17D74}"/>
              </a:ext>
            </a:extLst>
          </p:cNvPr>
          <p:cNvSpPr txBox="1"/>
          <p:nvPr/>
        </p:nvSpPr>
        <p:spPr>
          <a:xfrm>
            <a:off x="486032" y="1161535"/>
            <a:ext cx="11261125" cy="1477328"/>
          </a:xfrm>
          <a:prstGeom prst="rect">
            <a:avLst/>
          </a:prstGeom>
          <a:noFill/>
        </p:spPr>
        <p:txBody>
          <a:bodyPr wrap="square" rtlCol="0">
            <a:spAutoFit/>
          </a:bodyPr>
          <a:lstStyle/>
          <a:p>
            <a:r>
              <a:rPr lang="en-US"/>
              <a:t>Routele pentru sectiuni:</a:t>
            </a:r>
          </a:p>
          <a:p>
            <a:r>
              <a:rPr lang="en-US">
                <a:latin typeface="Courier New" panose="02070309020205020404" pitchFamily="49" charset="0"/>
                <a:cs typeface="Courier New" panose="02070309020205020404" pitchFamily="49" charset="0"/>
              </a:rPr>
              <a:t>routes/admin/content/</a:t>
            </a:r>
            <a:r>
              <a:rPr lang="en-US" b="1">
                <a:highlight>
                  <a:srgbClr val="FFFF00"/>
                </a:highlight>
                <a:latin typeface="Courier New" panose="02070309020205020404" pitchFamily="49" charset="0"/>
                <a:cs typeface="Courier New" panose="02070309020205020404" pitchFamily="49" charset="0"/>
              </a:rPr>
              <a:t>sections.php</a:t>
            </a:r>
          </a:p>
          <a:p>
            <a:endParaRPr lang="en-US">
              <a:highlight>
                <a:srgbClr val="FFFF00"/>
              </a:highlight>
              <a:latin typeface="Courier New" panose="02070309020205020404" pitchFamily="49" charset="0"/>
              <a:cs typeface="Courier New" panose="02070309020205020404" pitchFamily="49" charset="0"/>
            </a:endParaRPr>
          </a:p>
          <a:p>
            <a:pPr lvl="1"/>
            <a:r>
              <a:rPr lang="en-US" sz="1600" b="0">
                <a:solidFill>
                  <a:srgbClr val="F0C674"/>
                </a:solidFill>
                <a:effectLst/>
                <a:latin typeface="Consolas" panose="020B0609020204030204" pitchFamily="49" charset="0"/>
              </a:rPr>
              <a:t>Route</a:t>
            </a:r>
            <a:r>
              <a:rPr lang="en-US" sz="1600" b="0">
                <a:solidFill>
                  <a:srgbClr val="B294BB"/>
                </a:solidFill>
                <a:effectLst/>
                <a:latin typeface="Consolas" panose="020B0609020204030204" pitchFamily="49" charset="0"/>
              </a:rPr>
              <a:t>::</a:t>
            </a:r>
            <a:r>
              <a:rPr lang="en-US" sz="1600" b="0">
                <a:solidFill>
                  <a:srgbClr val="81A2BE"/>
                </a:solidFill>
                <a:effectLst/>
                <a:latin typeface="Consolas" panose="020B0609020204030204" pitchFamily="49" charset="0"/>
              </a:rPr>
              <a:t>prefix</a:t>
            </a:r>
            <a:r>
              <a:rPr lang="en-US" sz="1600" b="0">
                <a:solidFill>
                  <a:srgbClr val="81755D"/>
                </a:solidFill>
                <a:effectLst/>
                <a:latin typeface="Consolas" panose="020B0609020204030204" pitchFamily="49" charset="0"/>
              </a:rPr>
              <a:t>('</a:t>
            </a:r>
            <a:r>
              <a:rPr lang="en-US" sz="1600" b="0">
                <a:solidFill>
                  <a:srgbClr val="B5BD68"/>
                </a:solidFill>
                <a:effectLst/>
                <a:latin typeface="Consolas" panose="020B0609020204030204" pitchFamily="49" charset="0"/>
              </a:rPr>
              <a:t>staff/content/sections</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-&gt;</a:t>
            </a:r>
            <a:r>
              <a:rPr lang="en-US" sz="1600" b="0">
                <a:solidFill>
                  <a:srgbClr val="81A2BE"/>
                </a:solidFill>
                <a:effectLst/>
                <a:latin typeface="Consolas" panose="020B0609020204030204" pitchFamily="49" charset="0"/>
              </a:rPr>
              <a:t>middleware</a:t>
            </a:r>
            <a:r>
              <a:rPr lang="en-US" sz="1600" b="0">
                <a:solidFill>
                  <a:srgbClr val="81755D"/>
                </a:solidFill>
                <a:effectLst/>
                <a:latin typeface="Consolas" panose="020B0609020204030204" pitchFamily="49" charset="0"/>
              </a:rPr>
              <a:t>(['</a:t>
            </a:r>
            <a:r>
              <a:rPr lang="en-US" sz="1600" b="0">
                <a:solidFill>
                  <a:srgbClr val="B5BD68"/>
                </a:solidFill>
                <a:effectLst/>
                <a:latin typeface="Consolas" panose="020B0609020204030204" pitchFamily="49" charset="0"/>
              </a:rPr>
              <a:t>auth:staff</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-&gt;</a:t>
            </a:r>
            <a:r>
              <a:rPr lang="en-US" sz="1600" b="0">
                <a:solidFill>
                  <a:srgbClr val="81A2BE"/>
                </a:solidFill>
                <a:effectLst/>
                <a:latin typeface="Consolas" panose="020B0609020204030204" pitchFamily="49" charset="0"/>
              </a:rPr>
              <a:t>group</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function</a:t>
            </a:r>
            <a:r>
              <a:rPr lang="en-US" sz="1600" b="0">
                <a:solidFill>
                  <a:srgbClr val="F9E7C4"/>
                </a:solidFill>
                <a:effectLst/>
                <a:latin typeface="Consolas" panose="020B0609020204030204" pitchFamily="49" charset="0"/>
              </a:rPr>
              <a:t> </a:t>
            </a:r>
            <a:r>
              <a:rPr lang="en-US" sz="1600" b="0">
                <a:solidFill>
                  <a:srgbClr val="81755D"/>
                </a:solidFill>
                <a:effectLst/>
                <a:latin typeface="Consolas" panose="020B0609020204030204" pitchFamily="49" charset="0"/>
              </a:rPr>
              <a:t>()</a:t>
            </a:r>
            <a:r>
              <a:rPr lang="en-US" sz="1600" b="0">
                <a:solidFill>
                  <a:srgbClr val="F9E7C4"/>
                </a:solidFill>
                <a:effectLst/>
                <a:latin typeface="Consolas" panose="020B0609020204030204" pitchFamily="49" charset="0"/>
              </a:rPr>
              <a:t> </a:t>
            </a:r>
            <a:r>
              <a:rPr lang="en-US" sz="1600" b="0">
                <a:solidFill>
                  <a:srgbClr val="81755D"/>
                </a:solidFill>
                <a:effectLst/>
                <a:latin typeface="Consolas" panose="020B0609020204030204" pitchFamily="49" charset="0"/>
              </a:rPr>
              <a:t>{…</a:t>
            </a:r>
            <a:endParaRPr lang="en-US" sz="1600" b="0">
              <a:solidFill>
                <a:srgbClr val="F9E7C4"/>
              </a:solidFill>
              <a:effectLst/>
              <a:latin typeface="Consolas" panose="020B0609020204030204" pitchFamily="49" charset="0"/>
            </a:endParaRPr>
          </a:p>
          <a:p>
            <a:endParaRPr lang="ro-RO">
              <a:highlight>
                <a:srgbClr val="FFFF00"/>
              </a:highlight>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45B2B859-A8DA-404D-BD9D-43ED043E5E5B}"/>
              </a:ext>
            </a:extLst>
          </p:cNvPr>
          <p:cNvSpPr txBox="1"/>
          <p:nvPr/>
        </p:nvSpPr>
        <p:spPr>
          <a:xfrm>
            <a:off x="444843" y="2578443"/>
            <a:ext cx="8106033" cy="646331"/>
          </a:xfrm>
          <a:prstGeom prst="rect">
            <a:avLst/>
          </a:prstGeom>
          <a:noFill/>
        </p:spPr>
        <p:txBody>
          <a:bodyPr wrap="square" rtlCol="0">
            <a:spAutoFit/>
          </a:bodyPr>
          <a:lstStyle/>
          <a:p>
            <a:r>
              <a:rPr lang="en-US"/>
              <a:t>SectionsController</a:t>
            </a:r>
          </a:p>
          <a:p>
            <a:r>
              <a:rPr lang="en-US">
                <a:latin typeface="Courier New" panose="02070309020205020404" pitchFamily="49" charset="0"/>
                <a:cs typeface="Courier New" panose="02070309020205020404" pitchFamily="49" charset="0"/>
              </a:rPr>
              <a:t>app/Http/Controllers/Admin/Content/</a:t>
            </a:r>
            <a:r>
              <a:rPr lang="en-US" b="1">
                <a:highlight>
                  <a:srgbClr val="FFFF00"/>
                </a:highlight>
                <a:latin typeface="Courier New" panose="02070309020205020404" pitchFamily="49" charset="0"/>
                <a:cs typeface="Courier New" panose="02070309020205020404" pitchFamily="49" charset="0"/>
              </a:rPr>
              <a:t>SectionsController.php</a:t>
            </a:r>
            <a:endParaRPr lang="ro-RO" b="1">
              <a:highlight>
                <a:srgbClr val="FFFF00"/>
              </a:highligh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5246A9A3-02AB-4EBA-85ED-EB7914D16126}"/>
              </a:ext>
            </a:extLst>
          </p:cNvPr>
          <p:cNvSpPr txBox="1"/>
          <p:nvPr/>
        </p:nvSpPr>
        <p:spPr>
          <a:xfrm>
            <a:off x="551935" y="3707027"/>
            <a:ext cx="8106032" cy="646331"/>
          </a:xfrm>
          <a:prstGeom prst="rect">
            <a:avLst/>
          </a:prstGeom>
          <a:noFill/>
        </p:spPr>
        <p:txBody>
          <a:bodyPr wrap="square" rtlCol="0">
            <a:spAutoFit/>
          </a:bodyPr>
          <a:lstStyle/>
          <a:p>
            <a:r>
              <a:rPr lang="en-US"/>
              <a:t>Vederea blade pentru administrarea sectiunii</a:t>
            </a:r>
          </a:p>
          <a:p>
            <a:r>
              <a:rPr lang="en-US">
                <a:latin typeface="Courier New" panose="02070309020205020404" pitchFamily="49" charset="0"/>
                <a:cs typeface="Courier New" panose="02070309020205020404" pitchFamily="49" charset="0"/>
              </a:rPr>
              <a:t>views/admin/content/sections/</a:t>
            </a:r>
            <a:r>
              <a:rPr lang="en-US" b="1">
                <a:highlight>
                  <a:srgbClr val="FFFF00"/>
                </a:highlight>
                <a:latin typeface="Courier New" panose="02070309020205020404" pitchFamily="49" charset="0"/>
                <a:cs typeface="Courier New" panose="02070309020205020404" pitchFamily="49" charset="0"/>
              </a:rPr>
              <a:t>list.blade.php</a:t>
            </a:r>
            <a:endParaRPr lang="ro-RO" b="1">
              <a:highlight>
                <a:srgbClr val="FFFF00"/>
              </a:highlight>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7A48A342-3913-4B51-900C-4C47477A439E}"/>
              </a:ext>
            </a:extLst>
          </p:cNvPr>
          <p:cNvSpPr txBox="1"/>
          <p:nvPr/>
        </p:nvSpPr>
        <p:spPr>
          <a:xfrm>
            <a:off x="551934" y="4744995"/>
            <a:ext cx="7652952" cy="646331"/>
          </a:xfrm>
          <a:prstGeom prst="rect">
            <a:avLst/>
          </a:prstGeom>
          <a:noFill/>
        </p:spPr>
        <p:txBody>
          <a:bodyPr wrap="square" rtlCol="0">
            <a:spAutoFit/>
          </a:bodyPr>
          <a:lstStyle/>
          <a:p>
            <a:r>
              <a:rPr lang="en-US"/>
              <a:t>Adaugarea linkului pentru sectiuni in sablonul html de administrare</a:t>
            </a:r>
          </a:p>
          <a:p>
            <a:r>
              <a:rPr lang="en-US">
                <a:latin typeface="Courier New" panose="02070309020205020404" pitchFamily="49" charset="0"/>
                <a:cs typeface="Courier New" panose="02070309020205020404" pitchFamily="49" charset="0"/>
              </a:rPr>
              <a:t>views/admin/partials/</a:t>
            </a:r>
            <a:r>
              <a:rPr lang="en-US" b="1">
                <a:highlight>
                  <a:srgbClr val="FFFF00"/>
                </a:highlight>
                <a:latin typeface="Courier New" panose="02070309020205020404" pitchFamily="49" charset="0"/>
                <a:cs typeface="Courier New" panose="02070309020205020404" pitchFamily="49" charset="0"/>
              </a:rPr>
              <a:t>sidenav.blade.php</a:t>
            </a:r>
            <a:endParaRPr lang="ro-RO" b="1">
              <a:highlight>
                <a:srgbClr val="FFFF0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75874775-871C-44FE-A342-6D7D548A7E4D}"/>
              </a:ext>
            </a:extLst>
          </p:cNvPr>
          <p:cNvSpPr txBox="1"/>
          <p:nvPr/>
        </p:nvSpPr>
        <p:spPr>
          <a:xfrm>
            <a:off x="3777048" y="258121"/>
            <a:ext cx="4637903"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a:t>Crearea vederii pentru administrarea sectiunilor</a:t>
            </a:r>
            <a:endParaRPr lang="ro-RO"/>
          </a:p>
        </p:txBody>
      </p:sp>
    </p:spTree>
    <p:extLst>
      <p:ext uri="{BB962C8B-B14F-4D97-AF65-F5344CB8AC3E}">
        <p14:creationId xmlns:p14="http://schemas.microsoft.com/office/powerpoint/2010/main" val="1177888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FEE7-D66F-442C-9BAA-77A8C8267ED3}"/>
              </a:ext>
            </a:extLst>
          </p:cNvPr>
          <p:cNvSpPr>
            <a:spLocks noGrp="1"/>
          </p:cNvSpPr>
          <p:nvPr>
            <p:ph type="title"/>
          </p:nvPr>
        </p:nvSpPr>
        <p:spPr/>
        <p:txBody>
          <a:bodyPr/>
          <a:lstStyle/>
          <a:p>
            <a:r>
              <a:rPr lang="en-US"/>
              <a:t>Run Shop - </a:t>
            </a:r>
            <a:r>
              <a:rPr lang="en-US">
                <a:solidFill>
                  <a:schemeClr val="accent1">
                    <a:lumMod val="75000"/>
                  </a:schemeClr>
                </a:solidFill>
                <a:highlight>
                  <a:srgbClr val="FFFF00"/>
                </a:highlight>
              </a:rPr>
              <a:t>sections</a:t>
            </a:r>
            <a:endParaRPr lang="ro-RO">
              <a:solidFill>
                <a:schemeClr val="accent1">
                  <a:lumMod val="75000"/>
                </a:schemeClr>
              </a:solidFill>
              <a:highlight>
                <a:srgbClr val="FFFF00"/>
              </a:highlight>
            </a:endParaRPr>
          </a:p>
        </p:txBody>
      </p:sp>
      <p:sp>
        <p:nvSpPr>
          <p:cNvPr id="4" name="TextBox 3">
            <a:extLst>
              <a:ext uri="{FF2B5EF4-FFF2-40B4-BE49-F238E27FC236}">
                <a16:creationId xmlns:a16="http://schemas.microsoft.com/office/drawing/2014/main" id="{3EDD3C44-A721-4E62-BCFC-806CF75AB51F}"/>
              </a:ext>
            </a:extLst>
          </p:cNvPr>
          <p:cNvSpPr txBox="1"/>
          <p:nvPr/>
        </p:nvSpPr>
        <p:spPr>
          <a:xfrm>
            <a:off x="906162"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R-Shoes</a:t>
            </a:r>
            <a:endParaRPr lang="ro-RO"/>
          </a:p>
        </p:txBody>
      </p:sp>
      <p:sp>
        <p:nvSpPr>
          <p:cNvPr id="5" name="TextBox 4">
            <a:extLst>
              <a:ext uri="{FF2B5EF4-FFF2-40B4-BE49-F238E27FC236}">
                <a16:creationId xmlns:a16="http://schemas.microsoft.com/office/drawing/2014/main" id="{E63F0969-E9D5-449D-92C7-5D6B16C0EC23}"/>
              </a:ext>
            </a:extLst>
          </p:cNvPr>
          <p:cNvSpPr txBox="1"/>
          <p:nvPr/>
        </p:nvSpPr>
        <p:spPr>
          <a:xfrm>
            <a:off x="3085070"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R-Clothes</a:t>
            </a:r>
            <a:endParaRPr lang="ro-RO"/>
          </a:p>
        </p:txBody>
      </p:sp>
      <p:sp>
        <p:nvSpPr>
          <p:cNvPr id="6" name="TextBox 5">
            <a:extLst>
              <a:ext uri="{FF2B5EF4-FFF2-40B4-BE49-F238E27FC236}">
                <a16:creationId xmlns:a16="http://schemas.microsoft.com/office/drawing/2014/main" id="{F3BC6EB4-527C-4295-94D1-0EAE3E761BE0}"/>
              </a:ext>
            </a:extLst>
          </p:cNvPr>
          <p:cNvSpPr txBox="1"/>
          <p:nvPr/>
        </p:nvSpPr>
        <p:spPr>
          <a:xfrm>
            <a:off x="5263978"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R-Accesories</a:t>
            </a:r>
            <a:endParaRPr lang="ro-RO"/>
          </a:p>
        </p:txBody>
      </p:sp>
      <p:sp>
        <p:nvSpPr>
          <p:cNvPr id="7" name="TextBox 6">
            <a:extLst>
              <a:ext uri="{FF2B5EF4-FFF2-40B4-BE49-F238E27FC236}">
                <a16:creationId xmlns:a16="http://schemas.microsoft.com/office/drawing/2014/main" id="{70A36480-26D3-448D-A503-31CAE8902364}"/>
              </a:ext>
            </a:extLst>
          </p:cNvPr>
          <p:cNvSpPr txBox="1"/>
          <p:nvPr/>
        </p:nvSpPr>
        <p:spPr>
          <a:xfrm>
            <a:off x="7442887"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R-Books</a:t>
            </a:r>
            <a:endParaRPr lang="ro-RO"/>
          </a:p>
        </p:txBody>
      </p:sp>
    </p:spTree>
    <p:extLst>
      <p:ext uri="{BB962C8B-B14F-4D97-AF65-F5344CB8AC3E}">
        <p14:creationId xmlns:p14="http://schemas.microsoft.com/office/powerpoint/2010/main" val="3144825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F906-B335-48C7-AD47-7FB476D33240}"/>
              </a:ext>
            </a:extLst>
          </p:cNvPr>
          <p:cNvSpPr>
            <a:spLocks noGrp="1"/>
          </p:cNvSpPr>
          <p:nvPr>
            <p:ph type="title"/>
          </p:nvPr>
        </p:nvSpPr>
        <p:spPr>
          <a:xfrm>
            <a:off x="838200" y="80316"/>
            <a:ext cx="10515600" cy="916534"/>
          </a:xfrm>
        </p:spPr>
        <p:txBody>
          <a:bodyPr>
            <a:normAutofit/>
          </a:bodyPr>
          <a:lstStyle/>
          <a:p>
            <a:pPr algn="ctr"/>
            <a:r>
              <a:rPr lang="en-US" sz="3200"/>
              <a:t>One-to-many polimorphic</a:t>
            </a:r>
            <a:endParaRPr lang="ro-RO" sz="3200"/>
          </a:p>
        </p:txBody>
      </p:sp>
      <p:grpSp>
        <p:nvGrpSpPr>
          <p:cNvPr id="15" name="Group 14">
            <a:extLst>
              <a:ext uri="{FF2B5EF4-FFF2-40B4-BE49-F238E27FC236}">
                <a16:creationId xmlns:a16="http://schemas.microsoft.com/office/drawing/2014/main" id="{9D53BB4A-2A40-4B9D-8670-AE451FA8A7B7}"/>
              </a:ext>
            </a:extLst>
          </p:cNvPr>
          <p:cNvGrpSpPr/>
          <p:nvPr/>
        </p:nvGrpSpPr>
        <p:grpSpPr>
          <a:xfrm>
            <a:off x="7216344" y="1153368"/>
            <a:ext cx="3797645" cy="1420964"/>
            <a:chOff x="733166" y="1392194"/>
            <a:chExt cx="3797645" cy="1420964"/>
          </a:xfrm>
        </p:grpSpPr>
        <p:sp>
          <p:nvSpPr>
            <p:cNvPr id="4" name="TextBox 3">
              <a:extLst>
                <a:ext uri="{FF2B5EF4-FFF2-40B4-BE49-F238E27FC236}">
                  <a16:creationId xmlns:a16="http://schemas.microsoft.com/office/drawing/2014/main" id="{103E834A-7F5C-4A73-8ABB-820398779040}"/>
                </a:ext>
              </a:extLst>
            </p:cNvPr>
            <p:cNvSpPr txBox="1"/>
            <p:nvPr/>
          </p:nvSpPr>
          <p:spPr>
            <a:xfrm>
              <a:off x="733167" y="1392195"/>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categories</a:t>
              </a:r>
              <a:endParaRPr lang="ro-RO"/>
            </a:p>
          </p:txBody>
        </p:sp>
        <p:sp>
          <p:nvSpPr>
            <p:cNvPr id="5" name="TextBox 4">
              <a:extLst>
                <a:ext uri="{FF2B5EF4-FFF2-40B4-BE49-F238E27FC236}">
                  <a16:creationId xmlns:a16="http://schemas.microsoft.com/office/drawing/2014/main" id="{9E80D96A-FCB4-4C06-861F-9D96FC35F760}"/>
                </a:ext>
              </a:extLst>
            </p:cNvPr>
            <p:cNvSpPr txBox="1"/>
            <p:nvPr/>
          </p:nvSpPr>
          <p:spPr>
            <a:xfrm>
              <a:off x="733166" y="1918010"/>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products</a:t>
              </a:r>
              <a:endParaRPr lang="ro-RO"/>
            </a:p>
          </p:txBody>
        </p:sp>
        <p:sp>
          <p:nvSpPr>
            <p:cNvPr id="6" name="TextBox 5">
              <a:extLst>
                <a:ext uri="{FF2B5EF4-FFF2-40B4-BE49-F238E27FC236}">
                  <a16:creationId xmlns:a16="http://schemas.microsoft.com/office/drawing/2014/main" id="{8EC7E73A-9734-4B12-9824-A6003B448DC0}"/>
                </a:ext>
              </a:extLst>
            </p:cNvPr>
            <p:cNvSpPr txBox="1"/>
            <p:nvPr/>
          </p:nvSpPr>
          <p:spPr>
            <a:xfrm>
              <a:off x="733167" y="2443826"/>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brands</a:t>
              </a:r>
              <a:endParaRPr lang="ro-RO"/>
            </a:p>
          </p:txBody>
        </p:sp>
        <p:sp>
          <p:nvSpPr>
            <p:cNvPr id="7" name="Rectangle 6">
              <a:extLst>
                <a:ext uri="{FF2B5EF4-FFF2-40B4-BE49-F238E27FC236}">
                  <a16:creationId xmlns:a16="http://schemas.microsoft.com/office/drawing/2014/main" id="{DCE0793B-8B96-4465-8647-3BD1CAEE2F50}"/>
                </a:ext>
              </a:extLst>
            </p:cNvPr>
            <p:cNvSpPr/>
            <p:nvPr/>
          </p:nvSpPr>
          <p:spPr>
            <a:xfrm>
              <a:off x="2702011" y="1392194"/>
              <a:ext cx="1828800" cy="14209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o-RO"/>
            </a:p>
          </p:txBody>
        </p:sp>
        <p:sp>
          <p:nvSpPr>
            <p:cNvPr id="8" name="TextBox 7">
              <a:extLst>
                <a:ext uri="{FF2B5EF4-FFF2-40B4-BE49-F238E27FC236}">
                  <a16:creationId xmlns:a16="http://schemas.microsoft.com/office/drawing/2014/main" id="{CCC59655-2B2A-449E-951D-24831C200EE4}"/>
                </a:ext>
              </a:extLst>
            </p:cNvPr>
            <p:cNvSpPr txBox="1"/>
            <p:nvPr/>
          </p:nvSpPr>
          <p:spPr>
            <a:xfrm>
              <a:off x="2973860" y="1872702"/>
              <a:ext cx="1285102" cy="369332"/>
            </a:xfrm>
            <a:prstGeom prst="rect">
              <a:avLst/>
            </a:prstGeom>
            <a:noFill/>
          </p:spPr>
          <p:txBody>
            <a:bodyPr wrap="square" rtlCol="0">
              <a:spAutoFit/>
            </a:bodyPr>
            <a:lstStyle/>
            <a:p>
              <a:pPr algn="ctr"/>
              <a:r>
                <a:rPr lang="en-US">
                  <a:solidFill>
                    <a:schemeClr val="bg1"/>
                  </a:solidFill>
                </a:rPr>
                <a:t>photos</a:t>
              </a:r>
              <a:endParaRPr lang="ro-RO">
                <a:solidFill>
                  <a:schemeClr val="bg1"/>
                </a:solidFill>
              </a:endParaRPr>
            </a:p>
          </p:txBody>
        </p:sp>
        <p:cxnSp>
          <p:nvCxnSpPr>
            <p:cNvPr id="10" name="Connector: Elbow 9">
              <a:extLst>
                <a:ext uri="{FF2B5EF4-FFF2-40B4-BE49-F238E27FC236}">
                  <a16:creationId xmlns:a16="http://schemas.microsoft.com/office/drawing/2014/main" id="{389295B8-0CF6-4DA4-BC75-CF498039A827}"/>
                </a:ext>
              </a:extLst>
            </p:cNvPr>
            <p:cNvCxnSpPr>
              <a:stCxn id="4" idx="3"/>
            </p:cNvCxnSpPr>
            <p:nvPr/>
          </p:nvCxnSpPr>
          <p:spPr>
            <a:xfrm>
              <a:off x="1878226" y="1576861"/>
              <a:ext cx="823785" cy="18466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Connector: Elbow 11">
              <a:extLst>
                <a:ext uri="{FF2B5EF4-FFF2-40B4-BE49-F238E27FC236}">
                  <a16:creationId xmlns:a16="http://schemas.microsoft.com/office/drawing/2014/main" id="{5B834EFD-8599-4633-A3BA-B5EB5659BAB1}"/>
                </a:ext>
              </a:extLst>
            </p:cNvPr>
            <p:cNvCxnSpPr>
              <a:stCxn id="5" idx="3"/>
            </p:cNvCxnSpPr>
            <p:nvPr/>
          </p:nvCxnSpPr>
          <p:spPr>
            <a:xfrm>
              <a:off x="1878225" y="2102676"/>
              <a:ext cx="823786" cy="184666"/>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 name="Connector: Elbow 13">
              <a:extLst>
                <a:ext uri="{FF2B5EF4-FFF2-40B4-BE49-F238E27FC236}">
                  <a16:creationId xmlns:a16="http://schemas.microsoft.com/office/drawing/2014/main" id="{F7C78908-6CE1-46C2-ACCC-E76674F9D784}"/>
                </a:ext>
              </a:extLst>
            </p:cNvPr>
            <p:cNvCxnSpPr>
              <a:stCxn id="6" idx="3"/>
            </p:cNvCxnSpPr>
            <p:nvPr/>
          </p:nvCxnSpPr>
          <p:spPr>
            <a:xfrm flipV="1">
              <a:off x="1878226" y="2472008"/>
              <a:ext cx="823784" cy="1564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1B05E062-F79B-41AE-8AFF-BD33360C8DE7}"/>
              </a:ext>
            </a:extLst>
          </p:cNvPr>
          <p:cNvGrpSpPr/>
          <p:nvPr/>
        </p:nvGrpSpPr>
        <p:grpSpPr>
          <a:xfrm>
            <a:off x="838200" y="1153369"/>
            <a:ext cx="3107731" cy="1425081"/>
            <a:chOff x="838200" y="1153369"/>
            <a:chExt cx="3107731" cy="1425081"/>
          </a:xfrm>
        </p:grpSpPr>
        <p:sp>
          <p:nvSpPr>
            <p:cNvPr id="16" name="TextBox 15">
              <a:extLst>
                <a:ext uri="{FF2B5EF4-FFF2-40B4-BE49-F238E27FC236}">
                  <a16:creationId xmlns:a16="http://schemas.microsoft.com/office/drawing/2014/main" id="{3C4BBA91-344F-4FF1-8E8C-FB292D36A78B}"/>
                </a:ext>
              </a:extLst>
            </p:cNvPr>
            <p:cNvSpPr txBox="1"/>
            <p:nvPr/>
          </p:nvSpPr>
          <p:spPr>
            <a:xfrm>
              <a:off x="838200" y="1153369"/>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categories</a:t>
              </a:r>
              <a:endParaRPr lang="ro-RO"/>
            </a:p>
          </p:txBody>
        </p:sp>
        <p:sp>
          <p:nvSpPr>
            <p:cNvPr id="17" name="TextBox 16">
              <a:extLst>
                <a:ext uri="{FF2B5EF4-FFF2-40B4-BE49-F238E27FC236}">
                  <a16:creationId xmlns:a16="http://schemas.microsoft.com/office/drawing/2014/main" id="{525A25C9-7C8C-489B-BBE7-9B9A0B282AF1}"/>
                </a:ext>
              </a:extLst>
            </p:cNvPr>
            <p:cNvSpPr txBox="1"/>
            <p:nvPr/>
          </p:nvSpPr>
          <p:spPr>
            <a:xfrm>
              <a:off x="844376" y="1679184"/>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products</a:t>
              </a:r>
              <a:endParaRPr lang="ro-RO"/>
            </a:p>
          </p:txBody>
        </p:sp>
        <p:sp>
          <p:nvSpPr>
            <p:cNvPr id="18" name="TextBox 17">
              <a:extLst>
                <a:ext uri="{FF2B5EF4-FFF2-40B4-BE49-F238E27FC236}">
                  <a16:creationId xmlns:a16="http://schemas.microsoft.com/office/drawing/2014/main" id="{867CE386-1A6C-4008-B257-C78867B817F5}"/>
                </a:ext>
              </a:extLst>
            </p:cNvPr>
            <p:cNvSpPr txBox="1"/>
            <p:nvPr/>
          </p:nvSpPr>
          <p:spPr>
            <a:xfrm>
              <a:off x="838200" y="2205000"/>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brands</a:t>
              </a:r>
              <a:endParaRPr lang="ro-RO"/>
            </a:p>
          </p:txBody>
        </p:sp>
        <p:grpSp>
          <p:nvGrpSpPr>
            <p:cNvPr id="22" name="Group 21">
              <a:extLst>
                <a:ext uri="{FF2B5EF4-FFF2-40B4-BE49-F238E27FC236}">
                  <a16:creationId xmlns:a16="http://schemas.microsoft.com/office/drawing/2014/main" id="{213002E9-B33A-4389-9CED-4D4C2EAC813B}"/>
                </a:ext>
              </a:extLst>
            </p:cNvPr>
            <p:cNvGrpSpPr/>
            <p:nvPr/>
          </p:nvGrpSpPr>
          <p:grpSpPr>
            <a:xfrm>
              <a:off x="2794696" y="1157487"/>
              <a:ext cx="1151235" cy="1420963"/>
              <a:chOff x="2399277" y="1157487"/>
              <a:chExt cx="1151235" cy="1420963"/>
            </a:xfrm>
          </p:grpSpPr>
          <p:sp>
            <p:nvSpPr>
              <p:cNvPr id="19" name="TextBox 18">
                <a:extLst>
                  <a:ext uri="{FF2B5EF4-FFF2-40B4-BE49-F238E27FC236}">
                    <a16:creationId xmlns:a16="http://schemas.microsoft.com/office/drawing/2014/main" id="{2048E45A-778C-47A4-B3CE-22DD6DCB0BF5}"/>
                  </a:ext>
                </a:extLst>
              </p:cNvPr>
              <p:cNvSpPr txBox="1"/>
              <p:nvPr/>
            </p:nvSpPr>
            <p:spPr>
              <a:xfrm>
                <a:off x="2399277" y="1157487"/>
                <a:ext cx="1145059"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photos</a:t>
                </a:r>
                <a:endParaRPr lang="ro-RO"/>
              </a:p>
            </p:txBody>
          </p:sp>
          <p:sp>
            <p:nvSpPr>
              <p:cNvPr id="20" name="TextBox 19">
                <a:extLst>
                  <a:ext uri="{FF2B5EF4-FFF2-40B4-BE49-F238E27FC236}">
                    <a16:creationId xmlns:a16="http://schemas.microsoft.com/office/drawing/2014/main" id="{B66454BD-EE7D-490E-8698-93E897A66467}"/>
                  </a:ext>
                </a:extLst>
              </p:cNvPr>
              <p:cNvSpPr txBox="1"/>
              <p:nvPr/>
            </p:nvSpPr>
            <p:spPr>
              <a:xfrm>
                <a:off x="2405453" y="1683302"/>
                <a:ext cx="1145059"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a:t>photos</a:t>
                </a:r>
                <a:endParaRPr lang="ro-RO"/>
              </a:p>
            </p:txBody>
          </p:sp>
          <p:sp>
            <p:nvSpPr>
              <p:cNvPr id="21" name="TextBox 20">
                <a:extLst>
                  <a:ext uri="{FF2B5EF4-FFF2-40B4-BE49-F238E27FC236}">
                    <a16:creationId xmlns:a16="http://schemas.microsoft.com/office/drawing/2014/main" id="{A439C972-AFAA-4D6E-8231-739BB7AAF45C}"/>
                  </a:ext>
                </a:extLst>
              </p:cNvPr>
              <p:cNvSpPr txBox="1"/>
              <p:nvPr/>
            </p:nvSpPr>
            <p:spPr>
              <a:xfrm>
                <a:off x="2399277" y="2209118"/>
                <a:ext cx="1145059"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a:t>photos</a:t>
                </a:r>
                <a:endParaRPr lang="ro-RO"/>
              </a:p>
            </p:txBody>
          </p:sp>
        </p:grpSp>
        <p:cxnSp>
          <p:nvCxnSpPr>
            <p:cNvPr id="26" name="Straight Arrow Connector 25">
              <a:extLst>
                <a:ext uri="{FF2B5EF4-FFF2-40B4-BE49-F238E27FC236}">
                  <a16:creationId xmlns:a16="http://schemas.microsoft.com/office/drawing/2014/main" id="{7616D47F-0EEB-4748-A5CE-EDC0373A8CEE}"/>
                </a:ext>
              </a:extLst>
            </p:cNvPr>
            <p:cNvCxnSpPr>
              <a:stCxn id="16" idx="3"/>
              <a:endCxn id="19" idx="1"/>
            </p:cNvCxnSpPr>
            <p:nvPr/>
          </p:nvCxnSpPr>
          <p:spPr>
            <a:xfrm>
              <a:off x="1983259" y="1338035"/>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ACB9F65-7FBD-4865-B601-FC48AB08704F}"/>
                </a:ext>
              </a:extLst>
            </p:cNvPr>
            <p:cNvCxnSpPr/>
            <p:nvPr/>
          </p:nvCxnSpPr>
          <p:spPr>
            <a:xfrm>
              <a:off x="1991491" y="2380779"/>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9240C17-DFAA-4B5F-A6EB-593EBC9F19D0}"/>
                </a:ext>
              </a:extLst>
            </p:cNvPr>
            <p:cNvCxnSpPr/>
            <p:nvPr/>
          </p:nvCxnSpPr>
          <p:spPr>
            <a:xfrm>
              <a:off x="1991492" y="1865261"/>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80FDD007-0A8C-404D-8ABC-C719B6A6276C}"/>
              </a:ext>
            </a:extLst>
          </p:cNvPr>
          <p:cNvSpPr txBox="1"/>
          <p:nvPr/>
        </p:nvSpPr>
        <p:spPr>
          <a:xfrm>
            <a:off x="7216344" y="3183876"/>
            <a:ext cx="3410465" cy="1754326"/>
          </a:xfrm>
          <a:prstGeom prst="rect">
            <a:avLst/>
          </a:prstGeom>
          <a:noFill/>
        </p:spPr>
        <p:txBody>
          <a:bodyPr wrap="square">
            <a:spAutoFit/>
          </a:bodyPr>
          <a:lstStyle/>
          <a:p>
            <a:r>
              <a:rPr lang="en-US"/>
              <a:t>photos</a:t>
            </a:r>
            <a:endParaRPr lang="ro-RO"/>
          </a:p>
          <a:p>
            <a:r>
              <a:rPr lang="ro-RO"/>
              <a:t>    id - integer</a:t>
            </a:r>
          </a:p>
          <a:p>
            <a:r>
              <a:rPr lang="ro-RO"/>
              <a:t>    </a:t>
            </a:r>
            <a:r>
              <a:rPr lang="en-US"/>
              <a:t>name</a:t>
            </a:r>
            <a:r>
              <a:rPr lang="ro-RO"/>
              <a:t> – text</a:t>
            </a:r>
            <a:endParaRPr lang="en-US"/>
          </a:p>
          <a:p>
            <a:r>
              <a:rPr lang="en-US"/>
              <a:t>......</a:t>
            </a:r>
            <a:endParaRPr lang="ro-RO"/>
          </a:p>
          <a:p>
            <a:r>
              <a:rPr lang="ro-RO"/>
              <a:t>    </a:t>
            </a:r>
            <a:r>
              <a:rPr lang="en-US">
                <a:highlight>
                  <a:srgbClr val="FFFF00"/>
                </a:highlight>
              </a:rPr>
              <a:t>photo</a:t>
            </a:r>
            <a:r>
              <a:rPr lang="ro-RO">
                <a:highlight>
                  <a:srgbClr val="FFFF00"/>
                </a:highlight>
              </a:rPr>
              <a:t>able_id - integer</a:t>
            </a:r>
          </a:p>
          <a:p>
            <a:r>
              <a:rPr lang="ro-RO">
                <a:highlight>
                  <a:srgbClr val="FFFF00"/>
                </a:highlight>
              </a:rPr>
              <a:t>    </a:t>
            </a:r>
            <a:r>
              <a:rPr lang="en-US">
                <a:highlight>
                  <a:srgbClr val="FFFF00"/>
                </a:highlight>
              </a:rPr>
              <a:t>photo</a:t>
            </a:r>
            <a:r>
              <a:rPr lang="ro-RO">
                <a:highlight>
                  <a:srgbClr val="FFFF00"/>
                </a:highlight>
              </a:rPr>
              <a:t>able_type - string</a:t>
            </a:r>
          </a:p>
        </p:txBody>
      </p:sp>
      <p:grpSp>
        <p:nvGrpSpPr>
          <p:cNvPr id="44" name="Group 43">
            <a:extLst>
              <a:ext uri="{FF2B5EF4-FFF2-40B4-BE49-F238E27FC236}">
                <a16:creationId xmlns:a16="http://schemas.microsoft.com/office/drawing/2014/main" id="{C4817762-2784-47DE-9B2E-B9E6DBA95417}"/>
              </a:ext>
            </a:extLst>
          </p:cNvPr>
          <p:cNvGrpSpPr/>
          <p:nvPr/>
        </p:nvGrpSpPr>
        <p:grpSpPr>
          <a:xfrm>
            <a:off x="370700" y="4695489"/>
            <a:ext cx="6450230" cy="1542166"/>
            <a:chOff x="370700" y="4695489"/>
            <a:chExt cx="6450230" cy="1542166"/>
          </a:xfrm>
        </p:grpSpPr>
        <p:grpSp>
          <p:nvGrpSpPr>
            <p:cNvPr id="39" name="Group 38">
              <a:extLst>
                <a:ext uri="{FF2B5EF4-FFF2-40B4-BE49-F238E27FC236}">
                  <a16:creationId xmlns:a16="http://schemas.microsoft.com/office/drawing/2014/main" id="{C138A82E-3EE5-4583-926E-86D50E7FDFAF}"/>
                </a:ext>
              </a:extLst>
            </p:cNvPr>
            <p:cNvGrpSpPr/>
            <p:nvPr/>
          </p:nvGrpSpPr>
          <p:grpSpPr>
            <a:xfrm>
              <a:off x="370700" y="5163370"/>
              <a:ext cx="3912975" cy="1074285"/>
              <a:chOff x="766118" y="4591524"/>
              <a:chExt cx="4542158" cy="1074285"/>
            </a:xfrm>
          </p:grpSpPr>
          <p:sp>
            <p:nvSpPr>
              <p:cNvPr id="36" name="TextBox 35">
                <a:extLst>
                  <a:ext uri="{FF2B5EF4-FFF2-40B4-BE49-F238E27FC236}">
                    <a16:creationId xmlns:a16="http://schemas.microsoft.com/office/drawing/2014/main" id="{D21D238A-E366-4378-8FAA-E8C957F8F52B}"/>
                  </a:ext>
                </a:extLst>
              </p:cNvPr>
              <p:cNvSpPr txBox="1"/>
              <p:nvPr/>
            </p:nvSpPr>
            <p:spPr>
              <a:xfrm>
                <a:off x="766119" y="4938202"/>
                <a:ext cx="45421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sp>
            <p:nvSpPr>
              <p:cNvPr id="37" name="TextBox 36">
                <a:extLst>
                  <a:ext uri="{FF2B5EF4-FFF2-40B4-BE49-F238E27FC236}">
                    <a16:creationId xmlns:a16="http://schemas.microsoft.com/office/drawing/2014/main" id="{1C22F411-A839-4D4F-BEA0-3D3320473CD8}"/>
                  </a:ext>
                </a:extLst>
              </p:cNvPr>
              <p:cNvSpPr txBox="1"/>
              <p:nvPr/>
            </p:nvSpPr>
            <p:spPr>
              <a:xfrm>
                <a:off x="766119" y="5296477"/>
                <a:ext cx="45421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sp>
            <p:nvSpPr>
              <p:cNvPr id="38" name="TextBox 37">
                <a:extLst>
                  <a:ext uri="{FF2B5EF4-FFF2-40B4-BE49-F238E27FC236}">
                    <a16:creationId xmlns:a16="http://schemas.microsoft.com/office/drawing/2014/main" id="{F7C683C6-397E-4F00-B244-2E6FAC69460C}"/>
                  </a:ext>
                </a:extLst>
              </p:cNvPr>
              <p:cNvSpPr txBox="1"/>
              <p:nvPr/>
            </p:nvSpPr>
            <p:spPr>
              <a:xfrm>
                <a:off x="766118" y="4591524"/>
                <a:ext cx="454215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grpSp>
        <p:sp>
          <p:nvSpPr>
            <p:cNvPr id="40" name="TextBox 39">
              <a:extLst>
                <a:ext uri="{FF2B5EF4-FFF2-40B4-BE49-F238E27FC236}">
                  <a16:creationId xmlns:a16="http://schemas.microsoft.com/office/drawing/2014/main" id="{3E197967-0E65-4B2F-8B89-796AE4EFC37A}"/>
                </a:ext>
              </a:extLst>
            </p:cNvPr>
            <p:cNvSpPr txBox="1"/>
            <p:nvPr/>
          </p:nvSpPr>
          <p:spPr>
            <a:xfrm>
              <a:off x="4959179" y="5510048"/>
              <a:ext cx="186175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ro-RO"/>
                <a:t>morph</a:t>
              </a:r>
              <a:r>
                <a:rPr lang="en-US"/>
                <a:t>To</a:t>
              </a:r>
              <a:r>
                <a:rPr lang="ro-RO"/>
                <a:t>()</a:t>
              </a:r>
            </a:p>
          </p:txBody>
        </p:sp>
        <p:sp>
          <p:nvSpPr>
            <p:cNvPr id="41" name="TextBox 40">
              <a:extLst>
                <a:ext uri="{FF2B5EF4-FFF2-40B4-BE49-F238E27FC236}">
                  <a16:creationId xmlns:a16="http://schemas.microsoft.com/office/drawing/2014/main" id="{DC6C981E-D168-4D98-B803-08426BD34E02}"/>
                </a:ext>
              </a:extLst>
            </p:cNvPr>
            <p:cNvSpPr txBox="1"/>
            <p:nvPr/>
          </p:nvSpPr>
          <p:spPr>
            <a:xfrm>
              <a:off x="5245807" y="5064821"/>
              <a:ext cx="1288494" cy="369332"/>
            </a:xfrm>
            <a:prstGeom prst="rect">
              <a:avLst/>
            </a:prstGeom>
            <a:noFill/>
          </p:spPr>
          <p:txBody>
            <a:bodyPr wrap="none" rtlCol="0">
              <a:spAutoFit/>
            </a:bodyPr>
            <a:lstStyle/>
            <a:p>
              <a:r>
                <a:rPr lang="en-US"/>
                <a:t>photoable()</a:t>
              </a:r>
              <a:endParaRPr lang="ro-RO"/>
            </a:p>
          </p:txBody>
        </p:sp>
        <p:sp>
          <p:nvSpPr>
            <p:cNvPr id="43" name="TextBox 42">
              <a:extLst>
                <a:ext uri="{FF2B5EF4-FFF2-40B4-BE49-F238E27FC236}">
                  <a16:creationId xmlns:a16="http://schemas.microsoft.com/office/drawing/2014/main" id="{C1A51B4B-0A12-405E-8CA6-8DFCB6F81910}"/>
                </a:ext>
              </a:extLst>
            </p:cNvPr>
            <p:cNvSpPr txBox="1"/>
            <p:nvPr/>
          </p:nvSpPr>
          <p:spPr>
            <a:xfrm>
              <a:off x="1565191" y="4695489"/>
              <a:ext cx="977512" cy="369332"/>
            </a:xfrm>
            <a:prstGeom prst="rect">
              <a:avLst/>
            </a:prstGeom>
            <a:noFill/>
          </p:spPr>
          <p:txBody>
            <a:bodyPr wrap="none" rtlCol="0">
              <a:spAutoFit/>
            </a:bodyPr>
            <a:lstStyle/>
            <a:p>
              <a:r>
                <a:rPr lang="en-US"/>
                <a:t>photos()</a:t>
              </a:r>
              <a:endParaRPr lang="ro-RO"/>
            </a:p>
          </p:txBody>
        </p:sp>
      </p:grpSp>
    </p:spTree>
    <p:extLst>
      <p:ext uri="{BB962C8B-B14F-4D97-AF65-F5344CB8AC3E}">
        <p14:creationId xmlns:p14="http://schemas.microsoft.com/office/powerpoint/2010/main" val="26706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B54A-B8CE-46B4-8626-1A938B4B4F2F}"/>
              </a:ext>
            </a:extLst>
          </p:cNvPr>
          <p:cNvSpPr>
            <a:spLocks noGrp="1"/>
          </p:cNvSpPr>
          <p:nvPr>
            <p:ph type="title"/>
          </p:nvPr>
        </p:nvSpPr>
        <p:spPr/>
        <p:txBody>
          <a:bodyPr>
            <a:normAutofit/>
          </a:bodyPr>
          <a:lstStyle/>
          <a:p>
            <a:pPr algn="ctr"/>
            <a:r>
              <a:rPr lang="en-US" sz="2800"/>
              <a:t>Componenta Livewire pentru incarcarea mai multor fotografii ale galeriilor foto</a:t>
            </a:r>
            <a:endParaRPr lang="ro-RO" sz="2800"/>
          </a:p>
        </p:txBody>
      </p:sp>
      <p:sp>
        <p:nvSpPr>
          <p:cNvPr id="4" name="TextBox 3">
            <a:extLst>
              <a:ext uri="{FF2B5EF4-FFF2-40B4-BE49-F238E27FC236}">
                <a16:creationId xmlns:a16="http://schemas.microsoft.com/office/drawing/2014/main" id="{E31AB4B5-6343-4A5F-8373-C81172420C22}"/>
              </a:ext>
            </a:extLst>
          </p:cNvPr>
          <p:cNvSpPr txBox="1"/>
          <p:nvPr/>
        </p:nvSpPr>
        <p:spPr>
          <a:xfrm>
            <a:off x="771993" y="1788124"/>
            <a:ext cx="7607508" cy="2585323"/>
          </a:xfrm>
          <a:prstGeom prst="rect">
            <a:avLst/>
          </a:prstGeom>
          <a:noFill/>
        </p:spPr>
        <p:txBody>
          <a:bodyPr wrap="square" rtlCol="0">
            <a:spAutoFit/>
          </a:bodyPr>
          <a:lstStyle/>
          <a:p>
            <a:pPr marL="285750" indent="-285750">
              <a:buFont typeface="Wingdings" panose="05000000000000000000" pitchFamily="2" charset="2"/>
              <a:buChar char="q"/>
            </a:pPr>
            <a:r>
              <a:rPr lang="en-US"/>
              <a:t>Setarea componentei livewire pentru uploadarea de imagini</a:t>
            </a:r>
          </a:p>
          <a:p>
            <a:pPr marL="285750" indent="-285750">
              <a:buFont typeface="Wingdings" panose="05000000000000000000" pitchFamily="2" charset="2"/>
              <a:buChar char="q"/>
            </a:pPr>
            <a:r>
              <a:rPr lang="en-US"/>
              <a:t>Crearea graficii pentru previzualizarea imaginilor ce urmeaza a fi salvate</a:t>
            </a:r>
          </a:p>
          <a:p>
            <a:pPr marL="285750" indent="-285750">
              <a:buFont typeface="Wingdings" panose="05000000000000000000" pitchFamily="2" charset="2"/>
              <a:buChar char="q"/>
            </a:pPr>
            <a:r>
              <a:rPr lang="en-US"/>
              <a:t>Salvarea imaginilor</a:t>
            </a:r>
          </a:p>
          <a:p>
            <a:pPr marL="742950" lvl="1" indent="-285750">
              <a:buFont typeface="Wingdings" panose="05000000000000000000" pitchFamily="2" charset="2"/>
              <a:buChar char="q"/>
            </a:pPr>
            <a:r>
              <a:rPr lang="en-US"/>
              <a:t>Fizic pe hdd</a:t>
            </a:r>
          </a:p>
          <a:p>
            <a:pPr marL="742950" lvl="1" indent="-285750">
              <a:buFont typeface="Wingdings" panose="05000000000000000000" pitchFamily="2" charset="2"/>
              <a:buChar char="q"/>
            </a:pPr>
            <a:r>
              <a:rPr lang="en-US"/>
              <a:t>In tabelul photos pentru cateogria selectata</a:t>
            </a:r>
          </a:p>
          <a:p>
            <a:pPr marL="285750" indent="-285750">
              <a:buFont typeface="Wingdings" panose="05000000000000000000" pitchFamily="2" charset="2"/>
              <a:buChar char="q"/>
            </a:pPr>
            <a:r>
              <a:rPr lang="en-US"/>
              <a:t>Afisarea fotografiilor existente in galleria foto a categoriei selectate</a:t>
            </a:r>
          </a:p>
          <a:p>
            <a:pPr marL="285750" indent="-285750">
              <a:buFont typeface="Wingdings" panose="05000000000000000000" pitchFamily="2" charset="2"/>
              <a:buChar char="q"/>
            </a:pPr>
            <a:r>
              <a:rPr lang="en-US"/>
              <a:t>Editarea campurilor ‘</a:t>
            </a:r>
            <a:r>
              <a:rPr lang="en-US">
                <a:solidFill>
                  <a:schemeClr val="accent2">
                    <a:lumMod val="75000"/>
                  </a:schemeClr>
                </a:solidFill>
              </a:rPr>
              <a:t>title</a:t>
            </a:r>
            <a:r>
              <a:rPr lang="en-US"/>
              <a:t>’, ‘</a:t>
            </a:r>
            <a:r>
              <a:rPr lang="en-US">
                <a:solidFill>
                  <a:schemeClr val="accent2">
                    <a:lumMod val="75000"/>
                  </a:schemeClr>
                </a:solidFill>
              </a:rPr>
              <a:t>description</a:t>
            </a:r>
            <a:r>
              <a:rPr lang="en-US"/>
              <a:t>’, ‘</a:t>
            </a:r>
            <a:r>
              <a:rPr lang="en-US">
                <a:solidFill>
                  <a:schemeClr val="accent2">
                    <a:lumMod val="75000"/>
                  </a:schemeClr>
                </a:solidFill>
              </a:rPr>
              <a:t>position</a:t>
            </a:r>
            <a:r>
              <a:rPr lang="en-US"/>
              <a:t>’, ‘</a:t>
            </a:r>
            <a:r>
              <a:rPr lang="en-US">
                <a:solidFill>
                  <a:schemeClr val="accent2">
                    <a:lumMod val="75000"/>
                  </a:schemeClr>
                </a:solidFill>
              </a:rPr>
              <a:t>active</a:t>
            </a:r>
            <a:r>
              <a:rPr lang="en-US"/>
              <a:t>’, ‘</a:t>
            </a:r>
            <a:r>
              <a:rPr lang="en-US">
                <a:solidFill>
                  <a:schemeClr val="accent2">
                    <a:lumMod val="75000"/>
                  </a:schemeClr>
                </a:solidFill>
              </a:rPr>
              <a:t>promo</a:t>
            </a:r>
            <a:r>
              <a:rPr lang="en-US"/>
              <a:t>’ pentru fiecare fotografie din galerie in parte</a:t>
            </a:r>
          </a:p>
          <a:p>
            <a:pPr marL="285750" indent="-285750">
              <a:buFont typeface="Wingdings" panose="05000000000000000000" pitchFamily="2" charset="2"/>
              <a:buChar char="q"/>
            </a:pPr>
            <a:r>
              <a:rPr lang="en-US"/>
              <a:t>Posibilitatea de a sterge fiecare fotografie in parte cu confirmare SweetAlert</a:t>
            </a:r>
            <a:endParaRPr lang="ro-RO"/>
          </a:p>
        </p:txBody>
      </p:sp>
    </p:spTree>
    <p:extLst>
      <p:ext uri="{BB962C8B-B14F-4D97-AF65-F5344CB8AC3E}">
        <p14:creationId xmlns:p14="http://schemas.microsoft.com/office/powerpoint/2010/main" val="1964307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D0741C-E425-46F6-A939-96CE6A5928CE}"/>
              </a:ext>
            </a:extLst>
          </p:cNvPr>
          <p:cNvSpPr/>
          <p:nvPr/>
        </p:nvSpPr>
        <p:spPr>
          <a:xfrm>
            <a:off x="838200" y="906906"/>
            <a:ext cx="7259595" cy="4876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Title 1">
            <a:extLst>
              <a:ext uri="{FF2B5EF4-FFF2-40B4-BE49-F238E27FC236}">
                <a16:creationId xmlns:a16="http://schemas.microsoft.com/office/drawing/2014/main" id="{94F38573-37A9-42F1-AC41-04C35691AF19}"/>
              </a:ext>
            </a:extLst>
          </p:cNvPr>
          <p:cNvSpPr>
            <a:spLocks noGrp="1"/>
          </p:cNvSpPr>
          <p:nvPr>
            <p:ph type="title"/>
          </p:nvPr>
        </p:nvSpPr>
        <p:spPr>
          <a:xfrm>
            <a:off x="838200" y="87808"/>
            <a:ext cx="10515600" cy="819098"/>
          </a:xfrm>
        </p:spPr>
        <p:txBody>
          <a:bodyPr>
            <a:normAutofit/>
          </a:bodyPr>
          <a:lstStyle/>
          <a:p>
            <a:pPr algn="ctr"/>
            <a:r>
              <a:rPr lang="en-US" sz="3600"/>
              <a:t>Structura componentei livewire UploadPhotos</a:t>
            </a:r>
            <a:endParaRPr lang="ro-RO" sz="3600"/>
          </a:p>
        </p:txBody>
      </p:sp>
      <p:sp>
        <p:nvSpPr>
          <p:cNvPr id="4" name="TextBox 3">
            <a:extLst>
              <a:ext uri="{FF2B5EF4-FFF2-40B4-BE49-F238E27FC236}">
                <a16:creationId xmlns:a16="http://schemas.microsoft.com/office/drawing/2014/main" id="{2BC841FB-1007-4DFE-884B-0B341D1AF8A1}"/>
              </a:ext>
            </a:extLst>
          </p:cNvPr>
          <p:cNvSpPr txBox="1"/>
          <p:nvPr/>
        </p:nvSpPr>
        <p:spPr>
          <a:xfrm>
            <a:off x="1293340" y="947406"/>
            <a:ext cx="640903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Vederea blade – views/admin/content/photos/upload.blade.php</a:t>
            </a:r>
            <a:endParaRPr lang="ro-RO"/>
          </a:p>
        </p:txBody>
      </p:sp>
      <p:sp>
        <p:nvSpPr>
          <p:cNvPr id="9" name="Rectangle 8">
            <a:extLst>
              <a:ext uri="{FF2B5EF4-FFF2-40B4-BE49-F238E27FC236}">
                <a16:creationId xmlns:a16="http://schemas.microsoft.com/office/drawing/2014/main" id="{3AF7F598-DE99-4DEA-B659-C79433A16CF9}"/>
              </a:ext>
            </a:extLst>
          </p:cNvPr>
          <p:cNvSpPr/>
          <p:nvPr/>
        </p:nvSpPr>
        <p:spPr>
          <a:xfrm>
            <a:off x="1293338" y="1365421"/>
            <a:ext cx="6409037" cy="34619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o-RO"/>
          </a:p>
        </p:txBody>
      </p:sp>
      <p:sp>
        <p:nvSpPr>
          <p:cNvPr id="5" name="TextBox 4">
            <a:extLst>
              <a:ext uri="{FF2B5EF4-FFF2-40B4-BE49-F238E27FC236}">
                <a16:creationId xmlns:a16="http://schemas.microsoft.com/office/drawing/2014/main" id="{D1412C65-261A-4E7E-AB68-83EC63324C3D}"/>
              </a:ext>
            </a:extLst>
          </p:cNvPr>
          <p:cNvSpPr txBox="1"/>
          <p:nvPr/>
        </p:nvSpPr>
        <p:spPr>
          <a:xfrm>
            <a:off x="1985319" y="1566271"/>
            <a:ext cx="4580237" cy="369332"/>
          </a:xfrm>
          <a:prstGeom prst="rect">
            <a:avLst/>
          </a:prstGeom>
          <a:noFill/>
        </p:spPr>
        <p:txBody>
          <a:bodyPr wrap="square" rtlCol="0">
            <a:spAutoFit/>
          </a:bodyPr>
          <a:lstStyle/>
          <a:p>
            <a:pPr algn="ctr"/>
            <a:r>
              <a:rPr lang="en-US"/>
              <a:t>Componenta livewire – admin/</a:t>
            </a:r>
            <a:r>
              <a:rPr lang="en-US">
                <a:highlight>
                  <a:srgbClr val="FFFF00"/>
                </a:highlight>
              </a:rPr>
              <a:t>photos-upload</a:t>
            </a:r>
            <a:endParaRPr lang="ro-RO">
              <a:highlight>
                <a:srgbClr val="FFFF00"/>
              </a:highlight>
            </a:endParaRPr>
          </a:p>
        </p:txBody>
      </p:sp>
      <p:grpSp>
        <p:nvGrpSpPr>
          <p:cNvPr id="12" name="Group 11">
            <a:extLst>
              <a:ext uri="{FF2B5EF4-FFF2-40B4-BE49-F238E27FC236}">
                <a16:creationId xmlns:a16="http://schemas.microsoft.com/office/drawing/2014/main" id="{EA2E31C2-E22A-4886-804D-39D4F34330CE}"/>
              </a:ext>
            </a:extLst>
          </p:cNvPr>
          <p:cNvGrpSpPr/>
          <p:nvPr/>
        </p:nvGrpSpPr>
        <p:grpSpPr>
          <a:xfrm>
            <a:off x="1676396" y="2413688"/>
            <a:ext cx="5642919" cy="2225193"/>
            <a:chOff x="1646537" y="2861141"/>
            <a:chExt cx="5642919" cy="2395952"/>
          </a:xfrm>
        </p:grpSpPr>
        <p:sp>
          <p:nvSpPr>
            <p:cNvPr id="10" name="Rectangle 9">
              <a:extLst>
                <a:ext uri="{FF2B5EF4-FFF2-40B4-BE49-F238E27FC236}">
                  <a16:creationId xmlns:a16="http://schemas.microsoft.com/office/drawing/2014/main" id="{39B29D0B-A325-40FA-9931-240DFCCCDAB4}"/>
                </a:ext>
              </a:extLst>
            </p:cNvPr>
            <p:cNvSpPr/>
            <p:nvPr/>
          </p:nvSpPr>
          <p:spPr>
            <a:xfrm>
              <a:off x="1646537" y="2861141"/>
              <a:ext cx="5642919" cy="23959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p>
          </p:txBody>
        </p:sp>
        <p:sp>
          <p:nvSpPr>
            <p:cNvPr id="6" name="TextBox 5">
              <a:extLst>
                <a:ext uri="{FF2B5EF4-FFF2-40B4-BE49-F238E27FC236}">
                  <a16:creationId xmlns:a16="http://schemas.microsoft.com/office/drawing/2014/main" id="{0AC2F8F0-EF79-47B9-9062-222D8E231DF5}"/>
                </a:ext>
              </a:extLst>
            </p:cNvPr>
            <p:cNvSpPr txBox="1"/>
            <p:nvPr/>
          </p:nvSpPr>
          <p:spPr>
            <a:xfrm>
              <a:off x="2075933" y="3019508"/>
              <a:ext cx="4489623" cy="397674"/>
            </a:xfrm>
            <a:prstGeom prst="rect">
              <a:avLst/>
            </a:prstGeom>
            <a:noFill/>
          </p:spPr>
          <p:txBody>
            <a:bodyPr wrap="square" rtlCol="0">
              <a:spAutoFit/>
            </a:bodyPr>
            <a:lstStyle/>
            <a:p>
              <a:r>
                <a:rPr lang="en-US"/>
                <a:t>Componenta livewire –admin/</a:t>
              </a:r>
              <a:r>
                <a:rPr lang="en-US">
                  <a:highlight>
                    <a:srgbClr val="FFFF00"/>
                  </a:highlight>
                </a:rPr>
                <a:t>edit-photo</a:t>
              </a:r>
              <a:endParaRPr lang="ro-RO">
                <a:highlight>
                  <a:srgbClr val="FFFF00"/>
                </a:highlight>
              </a:endParaRPr>
            </a:p>
          </p:txBody>
        </p:sp>
        <p:sp>
          <p:nvSpPr>
            <p:cNvPr id="11" name="Rectangle 10">
              <a:extLst>
                <a:ext uri="{FF2B5EF4-FFF2-40B4-BE49-F238E27FC236}">
                  <a16:creationId xmlns:a16="http://schemas.microsoft.com/office/drawing/2014/main" id="{2E989FEC-36F9-4FEC-8CD5-A6E1B918982C}"/>
                </a:ext>
              </a:extLst>
            </p:cNvPr>
            <p:cNvSpPr/>
            <p:nvPr/>
          </p:nvSpPr>
          <p:spPr>
            <a:xfrm>
              <a:off x="2183024" y="4085199"/>
              <a:ext cx="4489623" cy="6927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ro-RO"/>
            </a:p>
          </p:txBody>
        </p:sp>
        <p:sp>
          <p:nvSpPr>
            <p:cNvPr id="7" name="TextBox 6">
              <a:extLst>
                <a:ext uri="{FF2B5EF4-FFF2-40B4-BE49-F238E27FC236}">
                  <a16:creationId xmlns:a16="http://schemas.microsoft.com/office/drawing/2014/main" id="{3AAF43BB-1EFD-438A-AA30-5715D6295F6E}"/>
                </a:ext>
              </a:extLst>
            </p:cNvPr>
            <p:cNvSpPr txBox="1"/>
            <p:nvPr/>
          </p:nvSpPr>
          <p:spPr>
            <a:xfrm>
              <a:off x="2183024" y="4209332"/>
              <a:ext cx="4489623" cy="397674"/>
            </a:xfrm>
            <a:prstGeom prst="rect">
              <a:avLst/>
            </a:prstGeom>
            <a:noFill/>
          </p:spPr>
          <p:txBody>
            <a:bodyPr wrap="square" rtlCol="0">
              <a:spAutoFit/>
            </a:bodyPr>
            <a:lstStyle/>
            <a:p>
              <a:r>
                <a:rPr lang="en-US"/>
                <a:t>Componenta livewire –admin/</a:t>
              </a:r>
              <a:r>
                <a:rPr lang="en-US">
                  <a:highlight>
                    <a:srgbClr val="FFFF00"/>
                  </a:highlight>
                </a:rPr>
                <a:t>section-status</a:t>
              </a:r>
              <a:endParaRPr lang="ro-RO">
                <a:highlight>
                  <a:srgbClr val="FFFF00"/>
                </a:highlight>
              </a:endParaRPr>
            </a:p>
          </p:txBody>
        </p:sp>
      </p:grpSp>
      <p:sp>
        <p:nvSpPr>
          <p:cNvPr id="13" name="TextBox 12">
            <a:extLst>
              <a:ext uri="{FF2B5EF4-FFF2-40B4-BE49-F238E27FC236}">
                <a16:creationId xmlns:a16="http://schemas.microsoft.com/office/drawing/2014/main" id="{0CB92C23-056B-409D-A35A-6E577A9AEBF8}"/>
              </a:ext>
            </a:extLst>
          </p:cNvPr>
          <p:cNvSpPr txBox="1"/>
          <p:nvPr/>
        </p:nvSpPr>
        <p:spPr>
          <a:xfrm>
            <a:off x="2105792" y="5049795"/>
            <a:ext cx="3273516"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@section(‘customJs’), @section(‘customCss”</a:t>
            </a:r>
            <a:endParaRPr lang="ro-RO"/>
          </a:p>
        </p:txBody>
      </p:sp>
      <p:sp>
        <p:nvSpPr>
          <p:cNvPr id="16" name="TextBox 15">
            <a:extLst>
              <a:ext uri="{FF2B5EF4-FFF2-40B4-BE49-F238E27FC236}">
                <a16:creationId xmlns:a16="http://schemas.microsoft.com/office/drawing/2014/main" id="{B297C849-4627-453F-B7CF-7DA32F2469E7}"/>
              </a:ext>
            </a:extLst>
          </p:cNvPr>
          <p:cNvSpPr txBox="1"/>
          <p:nvPr/>
        </p:nvSpPr>
        <p:spPr>
          <a:xfrm>
            <a:off x="1985319" y="1994516"/>
            <a:ext cx="119448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@foreach</a:t>
            </a:r>
            <a:endParaRPr lang="ro-RO"/>
          </a:p>
        </p:txBody>
      </p:sp>
      <p:cxnSp>
        <p:nvCxnSpPr>
          <p:cNvPr id="18" name="Straight Arrow Connector 17">
            <a:extLst>
              <a:ext uri="{FF2B5EF4-FFF2-40B4-BE49-F238E27FC236}">
                <a16:creationId xmlns:a16="http://schemas.microsoft.com/office/drawing/2014/main" id="{134C1B0F-3361-4715-81A2-49B6BDB93845}"/>
              </a:ext>
            </a:extLst>
          </p:cNvPr>
          <p:cNvCxnSpPr>
            <a:cxnSpLocks/>
          </p:cNvCxnSpPr>
          <p:nvPr/>
        </p:nvCxnSpPr>
        <p:spPr>
          <a:xfrm>
            <a:off x="6702506" y="1794823"/>
            <a:ext cx="1850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0A5272D-A956-4A14-8D1F-25ABD8512E64}"/>
              </a:ext>
            </a:extLst>
          </p:cNvPr>
          <p:cNvSpPr txBox="1"/>
          <p:nvPr/>
        </p:nvSpPr>
        <p:spPr>
          <a:xfrm>
            <a:off x="8897895" y="1554657"/>
            <a:ext cx="1655804" cy="380946"/>
          </a:xfrm>
          <a:prstGeom prst="rect">
            <a:avLst/>
          </a:prstGeom>
          <a:noFill/>
        </p:spPr>
        <p:txBody>
          <a:bodyPr wrap="square" rtlCol="0">
            <a:spAutoFit/>
          </a:bodyPr>
          <a:lstStyle/>
          <a:p>
            <a:r>
              <a:rPr lang="en-US"/>
              <a:t>model, path</a:t>
            </a:r>
            <a:endParaRPr lang="ro-RO"/>
          </a:p>
        </p:txBody>
      </p:sp>
      <p:sp>
        <p:nvSpPr>
          <p:cNvPr id="23" name="TextBox 22">
            <a:extLst>
              <a:ext uri="{FF2B5EF4-FFF2-40B4-BE49-F238E27FC236}">
                <a16:creationId xmlns:a16="http://schemas.microsoft.com/office/drawing/2014/main" id="{6A55E333-92E4-43EF-B8F8-BCC71EEB9BEA}"/>
              </a:ext>
            </a:extLst>
          </p:cNvPr>
          <p:cNvSpPr txBox="1"/>
          <p:nvPr/>
        </p:nvSpPr>
        <p:spPr>
          <a:xfrm>
            <a:off x="8279027" y="2363848"/>
            <a:ext cx="3723503" cy="646331"/>
          </a:xfrm>
          <a:prstGeom prst="rect">
            <a:avLst/>
          </a:prstGeom>
          <a:noFill/>
        </p:spPr>
        <p:txBody>
          <a:bodyPr wrap="square" rtlCol="0">
            <a:spAutoFit/>
          </a:bodyPr>
          <a:lstStyle/>
          <a:p>
            <a:r>
              <a:rPr lang="en-US"/>
              <a:t>current, photo, path, </a:t>
            </a:r>
          </a:p>
          <a:p>
            <a:r>
              <a:rPr lang="en-US"/>
              <a:t>key($loop-&gt;iteration)</a:t>
            </a:r>
            <a:endParaRPr lang="ro-RO"/>
          </a:p>
        </p:txBody>
      </p:sp>
      <p:cxnSp>
        <p:nvCxnSpPr>
          <p:cNvPr id="25" name="Straight Arrow Connector 24">
            <a:extLst>
              <a:ext uri="{FF2B5EF4-FFF2-40B4-BE49-F238E27FC236}">
                <a16:creationId xmlns:a16="http://schemas.microsoft.com/office/drawing/2014/main" id="{14176378-9D5A-4402-AEF9-D77FF9D7CA80}"/>
              </a:ext>
            </a:extLst>
          </p:cNvPr>
          <p:cNvCxnSpPr/>
          <p:nvPr/>
        </p:nvCxnSpPr>
        <p:spPr>
          <a:xfrm>
            <a:off x="9432324" y="1935603"/>
            <a:ext cx="0" cy="47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DD21023-616B-4551-8C97-2B207E763C06}"/>
              </a:ext>
            </a:extLst>
          </p:cNvPr>
          <p:cNvSpPr txBox="1"/>
          <p:nvPr/>
        </p:nvSpPr>
        <p:spPr>
          <a:xfrm>
            <a:off x="10003736" y="1894670"/>
            <a:ext cx="736355"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400"/>
              <a:t>foreach</a:t>
            </a:r>
            <a:endParaRPr lang="ro-RO" sz="1400"/>
          </a:p>
        </p:txBody>
      </p:sp>
      <p:cxnSp>
        <p:nvCxnSpPr>
          <p:cNvPr id="28" name="Straight Arrow Connector 27">
            <a:extLst>
              <a:ext uri="{FF2B5EF4-FFF2-40B4-BE49-F238E27FC236}">
                <a16:creationId xmlns:a16="http://schemas.microsoft.com/office/drawing/2014/main" id="{EF24B628-E7BB-48CB-A804-491BF085640E}"/>
              </a:ext>
            </a:extLst>
          </p:cNvPr>
          <p:cNvCxnSpPr/>
          <p:nvPr/>
        </p:nvCxnSpPr>
        <p:spPr>
          <a:xfrm>
            <a:off x="9514703" y="3096397"/>
            <a:ext cx="0" cy="56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419742B-9D3C-4A11-BA55-554797F1327F}"/>
              </a:ext>
            </a:extLst>
          </p:cNvPr>
          <p:cNvSpPr txBox="1"/>
          <p:nvPr/>
        </p:nvSpPr>
        <p:spPr>
          <a:xfrm>
            <a:off x="8634282" y="3841777"/>
            <a:ext cx="2000767" cy="369332"/>
          </a:xfrm>
          <a:prstGeom prst="rect">
            <a:avLst/>
          </a:prstGeom>
          <a:noFill/>
        </p:spPr>
        <p:txBody>
          <a:bodyPr wrap="square" rtlCol="0">
            <a:spAutoFit/>
          </a:bodyPr>
          <a:lstStyle/>
          <a:p>
            <a:r>
              <a:rPr lang="en-US"/>
              <a:t>Model=$photo</a:t>
            </a:r>
            <a:endParaRPr lang="ro-RO"/>
          </a:p>
        </p:txBody>
      </p:sp>
    </p:spTree>
    <p:extLst>
      <p:ext uri="{BB962C8B-B14F-4D97-AF65-F5344CB8AC3E}">
        <p14:creationId xmlns:p14="http://schemas.microsoft.com/office/powerpoint/2010/main" val="393575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144445"/>
            <a:ext cx="9144000" cy="588722"/>
          </a:xfrm>
        </p:spPr>
        <p:txBody>
          <a:bodyPr>
            <a:noAutofit/>
          </a:bodyPr>
          <a:lstStyle/>
          <a:p>
            <a:r>
              <a:rPr lang="en-US" sz="3600"/>
              <a:t>2. Instalare template html</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996778"/>
            <a:ext cx="5774724" cy="4662815"/>
          </a:xfrm>
          <a:prstGeom prst="rect">
            <a:avLst/>
          </a:prstGeom>
          <a:noFill/>
        </p:spPr>
        <p:txBody>
          <a:bodyPr wrap="square" rtlCol="0">
            <a:spAutoFit/>
          </a:bodyPr>
          <a:lstStyle/>
          <a:p>
            <a:r>
              <a:rPr lang="en-US">
                <a:solidFill>
                  <a:srgbClr val="C00000"/>
                </a:solidFill>
              </a:rPr>
              <a:t>Frontend (public):</a:t>
            </a:r>
          </a:p>
          <a:p>
            <a:pPr>
              <a:lnSpc>
                <a:spcPct val="150000"/>
              </a:lnSpc>
            </a:pPr>
            <a:r>
              <a:rPr lang="ro-RO" b="1"/>
              <a:t>EShopper – Bootstrap Shop Template</a:t>
            </a:r>
            <a:r>
              <a:rPr lang="en-US"/>
              <a:t>: </a:t>
            </a:r>
            <a:r>
              <a:rPr lang="en-US">
                <a:hlinkClick r:id="rId2"/>
              </a:rPr>
              <a:t>https://htmlcodex.com/bootstrap-shop</a:t>
            </a:r>
            <a:endParaRPr lang="en-US"/>
          </a:p>
          <a:p>
            <a:pPr>
              <a:lnSpc>
                <a:spcPct val="150000"/>
              </a:lnSpc>
            </a:pPr>
            <a:endParaRPr lang="en-US"/>
          </a:p>
          <a:p>
            <a:r>
              <a:rPr lang="en-US">
                <a:solidFill>
                  <a:srgbClr val="C00000"/>
                </a:solidFill>
              </a:rPr>
              <a:t>Backend (admin)</a:t>
            </a:r>
          </a:p>
          <a:p>
            <a:endParaRPr lang="en-US" b="1"/>
          </a:p>
          <a:p>
            <a:r>
              <a:rPr lang="en-US" b="1"/>
              <a:t>S</a:t>
            </a:r>
            <a:r>
              <a:rPr lang="ro-RO" b="1"/>
              <a:t>B Admin</a:t>
            </a:r>
          </a:p>
          <a:p>
            <a:endParaRPr lang="en-US">
              <a:solidFill>
                <a:srgbClr val="C00000"/>
              </a:solidFill>
              <a:hlinkClick r:id="rId3"/>
            </a:endParaRPr>
          </a:p>
          <a:p>
            <a:r>
              <a:rPr lang="en-US">
                <a:solidFill>
                  <a:srgbClr val="C00000"/>
                </a:solidFill>
                <a:hlinkClick r:id="rId3"/>
              </a:rPr>
              <a:t>https://startbootstrap.com/template/sb-admin</a:t>
            </a:r>
            <a:endParaRPr lang="en-US">
              <a:solidFill>
                <a:srgbClr val="C00000"/>
              </a:solidFill>
            </a:endParaRPr>
          </a:p>
          <a:p>
            <a:endParaRPr lang="en-US">
              <a:solidFill>
                <a:srgbClr val="C00000"/>
              </a:solidFill>
            </a:endParaRPr>
          </a:p>
          <a:p>
            <a:r>
              <a:rPr lang="en-US">
                <a:solidFill>
                  <a:srgbClr val="C00000"/>
                </a:solidFill>
              </a:rPr>
              <a:t>Sweet Alert (package Laravel)</a:t>
            </a:r>
          </a:p>
          <a:p>
            <a:endParaRPr lang="en-US">
              <a:solidFill>
                <a:srgbClr val="C00000"/>
              </a:solidFill>
            </a:endParaRPr>
          </a:p>
          <a:p>
            <a:r>
              <a:rPr lang="en-US">
                <a:solidFill>
                  <a:srgbClr val="C00000"/>
                </a:solidFill>
                <a:hlinkClick r:id="rId4"/>
              </a:rPr>
              <a:t>https://realrashid.github.io/sweet-alert/</a:t>
            </a:r>
            <a:endParaRPr lang="en-US">
              <a:solidFill>
                <a:srgbClr val="C00000"/>
              </a:solidFill>
            </a:endParaRPr>
          </a:p>
          <a:p>
            <a:endParaRPr lang="en-US">
              <a:solidFill>
                <a:srgbClr val="C00000"/>
              </a:solidFill>
            </a:endParaRPr>
          </a:p>
          <a:p>
            <a:endParaRPr lang="ro-RO"/>
          </a:p>
        </p:txBody>
      </p:sp>
    </p:spTree>
    <p:extLst>
      <p:ext uri="{BB962C8B-B14F-4D97-AF65-F5344CB8AC3E}">
        <p14:creationId xmlns:p14="http://schemas.microsoft.com/office/powerpoint/2010/main" val="3333808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9CE1CEF-7616-4983-A624-F4DA6F845E98}"/>
              </a:ext>
            </a:extLst>
          </p:cNvPr>
          <p:cNvGraphicFramePr>
            <a:graphicFrameLocks noGrp="1"/>
          </p:cNvGraphicFramePr>
          <p:nvPr>
            <p:extLst>
              <p:ext uri="{D42A27DB-BD31-4B8C-83A1-F6EECF244321}">
                <p14:modId xmlns:p14="http://schemas.microsoft.com/office/powerpoint/2010/main" val="3179312159"/>
              </p:ext>
            </p:extLst>
          </p:nvPr>
        </p:nvGraphicFramePr>
        <p:xfrm>
          <a:off x="6053379" y="225461"/>
          <a:ext cx="1752843" cy="6005922"/>
        </p:xfrm>
        <a:graphic>
          <a:graphicData uri="http://schemas.openxmlformats.org/drawingml/2006/table">
            <a:tbl>
              <a:tblPr firstRow="1" bandRow="1">
                <a:tableStyleId>{5940675A-B579-460E-94D1-54222C63F5DA}</a:tableStyleId>
              </a:tblPr>
              <a:tblGrid>
                <a:gridCol w="1752843">
                  <a:extLst>
                    <a:ext uri="{9D8B030D-6E8A-4147-A177-3AD203B41FA5}">
                      <a16:colId xmlns:a16="http://schemas.microsoft.com/office/drawing/2014/main" val="553009520"/>
                    </a:ext>
                  </a:extLst>
                </a:gridCol>
              </a:tblGrid>
              <a:tr h="315086">
                <a:tc>
                  <a:txBody>
                    <a:bodyPr/>
                    <a:lstStyle/>
                    <a:p>
                      <a:r>
                        <a:rPr lang="en-US" sz="1400" b="1" noProof="1"/>
                        <a:t>Products</a:t>
                      </a:r>
                    </a:p>
                  </a:txBody>
                  <a:tcPr>
                    <a:solidFill>
                      <a:schemeClr val="accent1">
                        <a:lumMod val="40000"/>
                        <a:lumOff val="60000"/>
                      </a:schemeClr>
                    </a:solidFill>
                  </a:tcPr>
                </a:tc>
                <a:extLst>
                  <a:ext uri="{0D108BD9-81ED-4DB2-BD59-A6C34878D82A}">
                    <a16:rowId xmlns:a16="http://schemas.microsoft.com/office/drawing/2014/main" val="1142503979"/>
                  </a:ext>
                </a:extLst>
              </a:tr>
              <a:tr h="315086">
                <a:tc>
                  <a:txBody>
                    <a:bodyPr/>
                    <a:lstStyle/>
                    <a:p>
                      <a:r>
                        <a:rPr lang="en-US" sz="1200" noProof="1"/>
                        <a:t>id</a:t>
                      </a:r>
                    </a:p>
                  </a:txBody>
                  <a:tcPr/>
                </a:tc>
                <a:extLst>
                  <a:ext uri="{0D108BD9-81ED-4DB2-BD59-A6C34878D82A}">
                    <a16:rowId xmlns:a16="http://schemas.microsoft.com/office/drawing/2014/main" val="372363252"/>
                  </a:ext>
                </a:extLst>
              </a:tr>
              <a:tr h="315086">
                <a:tc>
                  <a:txBody>
                    <a:bodyPr/>
                    <a:lstStyle/>
                    <a:p>
                      <a:r>
                        <a:rPr lang="en-US" sz="1200" noProof="1"/>
                        <a:t>section_id</a:t>
                      </a:r>
                    </a:p>
                  </a:txBody>
                  <a:tcPr/>
                </a:tc>
                <a:extLst>
                  <a:ext uri="{0D108BD9-81ED-4DB2-BD59-A6C34878D82A}">
                    <a16:rowId xmlns:a16="http://schemas.microsoft.com/office/drawing/2014/main" val="1083826987"/>
                  </a:ext>
                </a:extLst>
              </a:tr>
              <a:tr h="315086">
                <a:tc>
                  <a:txBody>
                    <a:bodyPr/>
                    <a:lstStyle/>
                    <a:p>
                      <a:r>
                        <a:rPr lang="en-US" sz="1200" noProof="1"/>
                        <a:t>brand_id</a:t>
                      </a:r>
                    </a:p>
                  </a:txBody>
                  <a:tcPr/>
                </a:tc>
                <a:extLst>
                  <a:ext uri="{0D108BD9-81ED-4DB2-BD59-A6C34878D82A}">
                    <a16:rowId xmlns:a16="http://schemas.microsoft.com/office/drawing/2014/main" val="2318874259"/>
                  </a:ext>
                </a:extLst>
              </a:tr>
              <a:tr h="315086">
                <a:tc>
                  <a:txBody>
                    <a:bodyPr/>
                    <a:lstStyle/>
                    <a:p>
                      <a:r>
                        <a:rPr lang="en-US" sz="1200" noProof="1"/>
                        <a:t>name</a:t>
                      </a:r>
                    </a:p>
                  </a:txBody>
                  <a:tcPr>
                    <a:solidFill>
                      <a:schemeClr val="accent4">
                        <a:lumMod val="40000"/>
                        <a:lumOff val="60000"/>
                      </a:schemeClr>
                    </a:solidFill>
                  </a:tcPr>
                </a:tc>
                <a:extLst>
                  <a:ext uri="{0D108BD9-81ED-4DB2-BD59-A6C34878D82A}">
                    <a16:rowId xmlns:a16="http://schemas.microsoft.com/office/drawing/2014/main" val="1437588662"/>
                  </a:ext>
                </a:extLst>
              </a:tr>
              <a:tr h="315086">
                <a:tc>
                  <a:txBody>
                    <a:bodyPr/>
                    <a:lstStyle/>
                    <a:p>
                      <a:r>
                        <a:rPr lang="en-US" sz="1200" noProof="1"/>
                        <a:t>slug</a:t>
                      </a:r>
                    </a:p>
                  </a:txBody>
                  <a:tcPr>
                    <a:solidFill>
                      <a:schemeClr val="accent4">
                        <a:lumMod val="40000"/>
                        <a:lumOff val="60000"/>
                      </a:schemeClr>
                    </a:solidFill>
                  </a:tcPr>
                </a:tc>
                <a:extLst>
                  <a:ext uri="{0D108BD9-81ED-4DB2-BD59-A6C34878D82A}">
                    <a16:rowId xmlns:a16="http://schemas.microsoft.com/office/drawing/2014/main" val="2779687727"/>
                  </a:ext>
                </a:extLst>
              </a:tr>
              <a:tr h="315086">
                <a:tc>
                  <a:txBody>
                    <a:bodyPr/>
                    <a:lstStyle/>
                    <a:p>
                      <a:r>
                        <a:rPr lang="en-US" sz="1200" noProof="1"/>
                        <a:t>excerpt</a:t>
                      </a:r>
                    </a:p>
                  </a:txBody>
                  <a:tcPr>
                    <a:solidFill>
                      <a:schemeClr val="accent4">
                        <a:lumMod val="40000"/>
                        <a:lumOff val="60000"/>
                      </a:schemeClr>
                    </a:solidFill>
                  </a:tcPr>
                </a:tc>
                <a:extLst>
                  <a:ext uri="{0D108BD9-81ED-4DB2-BD59-A6C34878D82A}">
                    <a16:rowId xmlns:a16="http://schemas.microsoft.com/office/drawing/2014/main" val="2762886547"/>
                  </a:ext>
                </a:extLst>
              </a:tr>
              <a:tr h="315086">
                <a:tc>
                  <a:txBody>
                    <a:bodyPr/>
                    <a:lstStyle/>
                    <a:p>
                      <a:r>
                        <a:rPr lang="en-US" sz="1200" noProof="1"/>
                        <a:t>presentation</a:t>
                      </a:r>
                    </a:p>
                  </a:txBody>
                  <a:tcPr>
                    <a:solidFill>
                      <a:schemeClr val="accent4">
                        <a:lumMod val="40000"/>
                        <a:lumOff val="60000"/>
                      </a:schemeClr>
                    </a:solidFill>
                  </a:tcPr>
                </a:tc>
                <a:extLst>
                  <a:ext uri="{0D108BD9-81ED-4DB2-BD59-A6C34878D82A}">
                    <a16:rowId xmlns:a16="http://schemas.microsoft.com/office/drawing/2014/main" val="4261919014"/>
                  </a:ext>
                </a:extLst>
              </a:tr>
              <a:tr h="315086">
                <a:tc>
                  <a:txBody>
                    <a:bodyPr/>
                    <a:lstStyle/>
                    <a:p>
                      <a:r>
                        <a:rPr lang="en-US" sz="1200" noProof="1"/>
                        <a:t>photo</a:t>
                      </a:r>
                    </a:p>
                  </a:txBody>
                  <a:tcPr>
                    <a:solidFill>
                      <a:schemeClr val="accent4">
                        <a:lumMod val="40000"/>
                        <a:lumOff val="60000"/>
                      </a:schemeClr>
                    </a:solidFill>
                  </a:tcPr>
                </a:tc>
                <a:extLst>
                  <a:ext uri="{0D108BD9-81ED-4DB2-BD59-A6C34878D82A}">
                    <a16:rowId xmlns:a16="http://schemas.microsoft.com/office/drawing/2014/main" val="3317815192"/>
                  </a:ext>
                </a:extLst>
              </a:tr>
              <a:tr h="315086">
                <a:tc>
                  <a:txBody>
                    <a:bodyPr/>
                    <a:lstStyle/>
                    <a:p>
                      <a:r>
                        <a:rPr lang="en-US" sz="1200" noProof="1"/>
                        <a:t>views</a:t>
                      </a:r>
                    </a:p>
                  </a:txBody>
                  <a:tcPr>
                    <a:solidFill>
                      <a:schemeClr val="accent4">
                        <a:lumMod val="40000"/>
                        <a:lumOff val="60000"/>
                      </a:schemeClr>
                    </a:solidFill>
                  </a:tcPr>
                </a:tc>
                <a:extLst>
                  <a:ext uri="{0D108BD9-81ED-4DB2-BD59-A6C34878D82A}">
                    <a16:rowId xmlns:a16="http://schemas.microsoft.com/office/drawing/2014/main" val="840671445"/>
                  </a:ext>
                </a:extLst>
              </a:tr>
              <a:tr h="315086">
                <a:tc>
                  <a:txBody>
                    <a:bodyPr/>
                    <a:lstStyle/>
                    <a:p>
                      <a:r>
                        <a:rPr lang="en-US" sz="1200" noProof="1"/>
                        <a:t>price</a:t>
                      </a:r>
                    </a:p>
                  </a:txBody>
                  <a:tcPr>
                    <a:solidFill>
                      <a:schemeClr val="tx2">
                        <a:lumMod val="20000"/>
                        <a:lumOff val="80000"/>
                      </a:schemeClr>
                    </a:solidFill>
                  </a:tcPr>
                </a:tc>
                <a:extLst>
                  <a:ext uri="{0D108BD9-81ED-4DB2-BD59-A6C34878D82A}">
                    <a16:rowId xmlns:a16="http://schemas.microsoft.com/office/drawing/2014/main" val="2947032678"/>
                  </a:ext>
                </a:extLst>
              </a:tr>
              <a:tr h="315086">
                <a:tc>
                  <a:txBody>
                    <a:bodyPr/>
                    <a:lstStyle/>
                    <a:p>
                      <a:r>
                        <a:rPr lang="en-US" sz="1200" noProof="1"/>
                        <a:t>discount</a:t>
                      </a:r>
                    </a:p>
                  </a:txBody>
                  <a:tcPr>
                    <a:solidFill>
                      <a:schemeClr val="tx2">
                        <a:lumMod val="20000"/>
                        <a:lumOff val="80000"/>
                      </a:schemeClr>
                    </a:solidFill>
                  </a:tcPr>
                </a:tc>
                <a:extLst>
                  <a:ext uri="{0D108BD9-81ED-4DB2-BD59-A6C34878D82A}">
                    <a16:rowId xmlns:a16="http://schemas.microsoft.com/office/drawing/2014/main" val="2268898750"/>
                  </a:ext>
                </a:extLst>
              </a:tr>
              <a:tr h="315086">
                <a:tc>
                  <a:txBody>
                    <a:bodyPr/>
                    <a:lstStyle/>
                    <a:p>
                      <a:r>
                        <a:rPr lang="en-US" sz="1200" noProof="1"/>
                        <a:t>stock</a:t>
                      </a:r>
                    </a:p>
                  </a:txBody>
                  <a:tcPr>
                    <a:solidFill>
                      <a:schemeClr val="tx2">
                        <a:lumMod val="20000"/>
                        <a:lumOff val="80000"/>
                      </a:schemeClr>
                    </a:solidFill>
                  </a:tcPr>
                </a:tc>
                <a:extLst>
                  <a:ext uri="{0D108BD9-81ED-4DB2-BD59-A6C34878D82A}">
                    <a16:rowId xmlns:a16="http://schemas.microsoft.com/office/drawing/2014/main" val="4054025903"/>
                  </a:ext>
                </a:extLst>
              </a:tr>
              <a:tr h="315086">
                <a:tc>
                  <a:txBody>
                    <a:bodyPr/>
                    <a:lstStyle/>
                    <a:p>
                      <a:r>
                        <a:rPr lang="en-US" sz="1200" noProof="1"/>
                        <a:t>promo</a:t>
                      </a:r>
                    </a:p>
                  </a:txBody>
                  <a:tcPr>
                    <a:solidFill>
                      <a:schemeClr val="bg2">
                        <a:lumMod val="90000"/>
                      </a:schemeClr>
                    </a:solidFill>
                  </a:tcPr>
                </a:tc>
                <a:extLst>
                  <a:ext uri="{0D108BD9-81ED-4DB2-BD59-A6C34878D82A}">
                    <a16:rowId xmlns:a16="http://schemas.microsoft.com/office/drawing/2014/main" val="4173013366"/>
                  </a:ext>
                </a:extLst>
              </a:tr>
              <a:tr h="315086">
                <a:tc>
                  <a:txBody>
                    <a:bodyPr/>
                    <a:lstStyle/>
                    <a:p>
                      <a:r>
                        <a:rPr lang="en-US" sz="1200" noProof="1"/>
                        <a:t>active</a:t>
                      </a:r>
                    </a:p>
                  </a:txBody>
                  <a:tcPr>
                    <a:solidFill>
                      <a:schemeClr val="bg2">
                        <a:lumMod val="90000"/>
                      </a:schemeClr>
                    </a:solidFill>
                  </a:tcPr>
                </a:tc>
                <a:extLst>
                  <a:ext uri="{0D108BD9-81ED-4DB2-BD59-A6C34878D82A}">
                    <a16:rowId xmlns:a16="http://schemas.microsoft.com/office/drawing/2014/main" val="1757803726"/>
                  </a:ext>
                </a:extLst>
              </a:tr>
              <a:tr h="315086">
                <a:tc>
                  <a:txBody>
                    <a:bodyPr/>
                    <a:lstStyle/>
                    <a:p>
                      <a:r>
                        <a:rPr lang="en-US" sz="1200" noProof="1"/>
                        <a:t>position</a:t>
                      </a:r>
                    </a:p>
                  </a:txBody>
                  <a:tcPr>
                    <a:solidFill>
                      <a:schemeClr val="bg2">
                        <a:lumMod val="90000"/>
                      </a:schemeClr>
                    </a:solidFill>
                  </a:tcPr>
                </a:tc>
                <a:extLst>
                  <a:ext uri="{0D108BD9-81ED-4DB2-BD59-A6C34878D82A}">
                    <a16:rowId xmlns:a16="http://schemas.microsoft.com/office/drawing/2014/main" val="840386810"/>
                  </a:ext>
                </a:extLst>
              </a:tr>
              <a:tr h="315086">
                <a:tc>
                  <a:txBody>
                    <a:bodyPr/>
                    <a:lstStyle/>
                    <a:p>
                      <a:r>
                        <a:rPr lang="en-US" sz="1200" noProof="1"/>
                        <a:t>meta_keywords</a:t>
                      </a:r>
                    </a:p>
                  </a:txBody>
                  <a:tcPr>
                    <a:solidFill>
                      <a:schemeClr val="accent6">
                        <a:lumMod val="40000"/>
                        <a:lumOff val="60000"/>
                      </a:schemeClr>
                    </a:solidFill>
                  </a:tcPr>
                </a:tc>
                <a:extLst>
                  <a:ext uri="{0D108BD9-81ED-4DB2-BD59-A6C34878D82A}">
                    <a16:rowId xmlns:a16="http://schemas.microsoft.com/office/drawing/2014/main" val="1904723321"/>
                  </a:ext>
                </a:extLst>
              </a:tr>
              <a:tr h="334374">
                <a:tc>
                  <a:txBody>
                    <a:bodyPr/>
                    <a:lstStyle/>
                    <a:p>
                      <a:r>
                        <a:rPr lang="en-US" sz="1200" noProof="1"/>
                        <a:t>meta_description</a:t>
                      </a:r>
                    </a:p>
                  </a:txBody>
                  <a:tcPr>
                    <a:solidFill>
                      <a:schemeClr val="accent6">
                        <a:lumMod val="40000"/>
                        <a:lumOff val="60000"/>
                      </a:schemeClr>
                    </a:solidFill>
                  </a:tcPr>
                </a:tc>
                <a:extLst>
                  <a:ext uri="{0D108BD9-81ED-4DB2-BD59-A6C34878D82A}">
                    <a16:rowId xmlns:a16="http://schemas.microsoft.com/office/drawing/2014/main" val="1574291619"/>
                  </a:ext>
                </a:extLst>
              </a:tr>
              <a:tr h="315086">
                <a:tc>
                  <a:txBody>
                    <a:bodyPr/>
                    <a:lstStyle/>
                    <a:p>
                      <a:r>
                        <a:rPr lang="en-US" sz="1200" noProof="1"/>
                        <a:t>meta_title</a:t>
                      </a:r>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graphicFrame>
        <p:nvGraphicFramePr>
          <p:cNvPr id="5" name="Table 4">
            <a:extLst>
              <a:ext uri="{FF2B5EF4-FFF2-40B4-BE49-F238E27FC236}">
                <a16:creationId xmlns:a16="http://schemas.microsoft.com/office/drawing/2014/main" id="{3E1FC0EA-E980-4798-83CD-70BD43BE57F0}"/>
              </a:ext>
            </a:extLst>
          </p:cNvPr>
          <p:cNvGraphicFramePr>
            <a:graphicFrameLocks noGrp="1"/>
          </p:cNvGraphicFramePr>
          <p:nvPr>
            <p:extLst>
              <p:ext uri="{D42A27DB-BD31-4B8C-83A1-F6EECF244321}">
                <p14:modId xmlns:p14="http://schemas.microsoft.com/office/powerpoint/2010/main" val="3690207547"/>
              </p:ext>
            </p:extLst>
          </p:nvPr>
        </p:nvGraphicFramePr>
        <p:xfrm>
          <a:off x="590776" y="581530"/>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Sections</a:t>
                      </a:r>
                      <a:endParaRPr lang="ro-RO" sz="1400" b="1"/>
                    </a:p>
                  </a:txBody>
                  <a:tcPr>
                    <a:solidFill>
                      <a:schemeClr val="accent2">
                        <a:lumMod val="20000"/>
                        <a:lumOff val="80000"/>
                      </a:schemeClr>
                    </a:solidFill>
                  </a:tcPr>
                </a:tc>
                <a:extLst>
                  <a:ext uri="{0D108BD9-81ED-4DB2-BD59-A6C34878D82A}">
                    <a16:rowId xmlns:a16="http://schemas.microsoft.com/office/drawing/2014/main" val="3186918930"/>
                  </a:ext>
                </a:extLst>
              </a:tr>
            </a:tbl>
          </a:graphicData>
        </a:graphic>
      </p:graphicFrame>
      <p:cxnSp>
        <p:nvCxnSpPr>
          <p:cNvPr id="7" name="Connector: Elbow 6">
            <a:extLst>
              <a:ext uri="{FF2B5EF4-FFF2-40B4-BE49-F238E27FC236}">
                <a16:creationId xmlns:a16="http://schemas.microsoft.com/office/drawing/2014/main" id="{3AE33342-8444-40B2-8EEF-8EDCFA06C7A3}"/>
              </a:ext>
            </a:extLst>
          </p:cNvPr>
          <p:cNvCxnSpPr>
            <a:cxnSpLocks/>
            <a:stCxn id="5" idx="3"/>
          </p:cNvCxnSpPr>
          <p:nvPr/>
        </p:nvCxnSpPr>
        <p:spPr>
          <a:xfrm>
            <a:off x="2339944" y="733930"/>
            <a:ext cx="3713435" cy="2947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A1C95A23-A31C-480C-830E-27F78EAC68F9}"/>
              </a:ext>
            </a:extLst>
          </p:cNvPr>
          <p:cNvGraphicFramePr>
            <a:graphicFrameLocks noGrp="1"/>
          </p:cNvGraphicFramePr>
          <p:nvPr>
            <p:extLst>
              <p:ext uri="{D42A27DB-BD31-4B8C-83A1-F6EECF244321}">
                <p14:modId xmlns:p14="http://schemas.microsoft.com/office/powerpoint/2010/main" val="3542445391"/>
              </p:ext>
            </p:extLst>
          </p:nvPr>
        </p:nvGraphicFramePr>
        <p:xfrm>
          <a:off x="590776" y="2693928"/>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Brands</a:t>
                      </a:r>
                      <a:endParaRPr lang="ro-RO" sz="1400" b="1"/>
                    </a:p>
                  </a:txBody>
                  <a:tcPr>
                    <a:solidFill>
                      <a:schemeClr val="accent4">
                        <a:lumMod val="20000"/>
                        <a:lumOff val="80000"/>
                      </a:schemeClr>
                    </a:solidFill>
                  </a:tcPr>
                </a:tc>
                <a:extLst>
                  <a:ext uri="{0D108BD9-81ED-4DB2-BD59-A6C34878D82A}">
                    <a16:rowId xmlns:a16="http://schemas.microsoft.com/office/drawing/2014/main" val="3186918930"/>
                  </a:ext>
                </a:extLst>
              </a:tr>
            </a:tbl>
          </a:graphicData>
        </a:graphic>
      </p:graphicFrame>
      <p:cxnSp>
        <p:nvCxnSpPr>
          <p:cNvPr id="12" name="Connector: Elbow 11">
            <a:extLst>
              <a:ext uri="{FF2B5EF4-FFF2-40B4-BE49-F238E27FC236}">
                <a16:creationId xmlns:a16="http://schemas.microsoft.com/office/drawing/2014/main" id="{D3DEC3A8-D594-4AB0-8A2E-3B719C5B606F}"/>
              </a:ext>
            </a:extLst>
          </p:cNvPr>
          <p:cNvCxnSpPr>
            <a:cxnSpLocks/>
          </p:cNvCxnSpPr>
          <p:nvPr/>
        </p:nvCxnSpPr>
        <p:spPr>
          <a:xfrm flipV="1">
            <a:off x="2339944" y="1333500"/>
            <a:ext cx="3713435" cy="15389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9DF8FDDE-0F15-45BF-AE60-684F120ECC9D}"/>
              </a:ext>
            </a:extLst>
          </p:cNvPr>
          <p:cNvGraphicFramePr>
            <a:graphicFrameLocks noGrp="1"/>
          </p:cNvGraphicFramePr>
          <p:nvPr>
            <p:extLst>
              <p:ext uri="{D42A27DB-BD31-4B8C-83A1-F6EECF244321}">
                <p14:modId xmlns:p14="http://schemas.microsoft.com/office/powerpoint/2010/main" val="1194770562"/>
              </p:ext>
            </p:extLst>
          </p:nvPr>
        </p:nvGraphicFramePr>
        <p:xfrm>
          <a:off x="9633176" y="1028700"/>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66064">
                <a:tc>
                  <a:txBody>
                    <a:bodyPr/>
                    <a:lstStyle/>
                    <a:p>
                      <a:r>
                        <a:rPr lang="en-US" sz="1400" b="1"/>
                        <a:t>Photos</a:t>
                      </a:r>
                      <a:endParaRPr lang="ro-RO" sz="1400" b="1"/>
                    </a:p>
                  </a:txBody>
                  <a:tcPr>
                    <a:solidFill>
                      <a:schemeClr val="accent6">
                        <a:lumMod val="20000"/>
                        <a:lumOff val="80000"/>
                      </a:schemeClr>
                    </a:solidFill>
                  </a:tcPr>
                </a:tc>
                <a:extLst>
                  <a:ext uri="{0D108BD9-81ED-4DB2-BD59-A6C34878D82A}">
                    <a16:rowId xmlns:a16="http://schemas.microsoft.com/office/drawing/2014/main" val="3186918930"/>
                  </a:ext>
                </a:extLst>
              </a:tr>
            </a:tbl>
          </a:graphicData>
        </a:graphic>
      </p:graphicFrame>
      <p:cxnSp>
        <p:nvCxnSpPr>
          <p:cNvPr id="15" name="Connector: Elbow 14">
            <a:extLst>
              <a:ext uri="{FF2B5EF4-FFF2-40B4-BE49-F238E27FC236}">
                <a16:creationId xmlns:a16="http://schemas.microsoft.com/office/drawing/2014/main" id="{527B2690-927D-46B1-9AFA-929A0A36DA5C}"/>
              </a:ext>
            </a:extLst>
          </p:cNvPr>
          <p:cNvCxnSpPr>
            <a:cxnSpLocks/>
            <a:endCxn id="13" idx="1"/>
          </p:cNvCxnSpPr>
          <p:nvPr/>
        </p:nvCxnSpPr>
        <p:spPr>
          <a:xfrm>
            <a:off x="7806222" y="736600"/>
            <a:ext cx="1826954" cy="4445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176B316-71E5-4E13-ACD1-07D8D329572B}"/>
              </a:ext>
            </a:extLst>
          </p:cNvPr>
          <p:cNvSpPr txBox="1"/>
          <p:nvPr/>
        </p:nvSpPr>
        <p:spPr>
          <a:xfrm>
            <a:off x="9485812" y="701273"/>
            <a:ext cx="1443024" cy="253916"/>
          </a:xfrm>
          <a:prstGeom prst="rect">
            <a:avLst/>
          </a:prstGeom>
          <a:noFill/>
        </p:spPr>
        <p:txBody>
          <a:bodyPr wrap="none" rtlCol="0">
            <a:spAutoFit/>
          </a:bodyPr>
          <a:lstStyle/>
          <a:p>
            <a:r>
              <a:rPr lang="en-US" sz="1050" noProof="1"/>
              <a:t>Polihorfic one-to-many</a:t>
            </a:r>
          </a:p>
        </p:txBody>
      </p:sp>
      <p:graphicFrame>
        <p:nvGraphicFramePr>
          <p:cNvPr id="17" name="Table 16">
            <a:extLst>
              <a:ext uri="{FF2B5EF4-FFF2-40B4-BE49-F238E27FC236}">
                <a16:creationId xmlns:a16="http://schemas.microsoft.com/office/drawing/2014/main" id="{EBAC551F-80EF-44DD-AD4C-D7DC232D298A}"/>
              </a:ext>
            </a:extLst>
          </p:cNvPr>
          <p:cNvGraphicFramePr>
            <a:graphicFrameLocks noGrp="1"/>
          </p:cNvGraphicFramePr>
          <p:nvPr>
            <p:extLst>
              <p:ext uri="{D42A27DB-BD31-4B8C-83A1-F6EECF244321}">
                <p14:modId xmlns:p14="http://schemas.microsoft.com/office/powerpoint/2010/main" val="2153205958"/>
              </p:ext>
            </p:extLst>
          </p:nvPr>
        </p:nvGraphicFramePr>
        <p:xfrm>
          <a:off x="590776" y="1708914"/>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categories</a:t>
                      </a:r>
                      <a:endParaRPr lang="ro-RO" sz="1400" b="1"/>
                    </a:p>
                  </a:txBody>
                  <a:tcPr>
                    <a:solidFill>
                      <a:schemeClr val="accent4">
                        <a:lumMod val="20000"/>
                        <a:lumOff val="80000"/>
                      </a:schemeClr>
                    </a:solidFill>
                  </a:tcPr>
                </a:tc>
                <a:extLst>
                  <a:ext uri="{0D108BD9-81ED-4DB2-BD59-A6C34878D82A}">
                    <a16:rowId xmlns:a16="http://schemas.microsoft.com/office/drawing/2014/main" val="3186918930"/>
                  </a:ext>
                </a:extLst>
              </a:tr>
            </a:tbl>
          </a:graphicData>
        </a:graphic>
      </p:graphicFrame>
      <p:sp>
        <p:nvSpPr>
          <p:cNvPr id="25" name="TextBox 24">
            <a:extLst>
              <a:ext uri="{FF2B5EF4-FFF2-40B4-BE49-F238E27FC236}">
                <a16:creationId xmlns:a16="http://schemas.microsoft.com/office/drawing/2014/main" id="{AB99D4DC-E036-4FD2-BE5B-72821404F437}"/>
              </a:ext>
            </a:extLst>
          </p:cNvPr>
          <p:cNvSpPr txBox="1"/>
          <p:nvPr/>
        </p:nvSpPr>
        <p:spPr>
          <a:xfrm>
            <a:off x="3091723" y="1748199"/>
            <a:ext cx="997389" cy="253916"/>
          </a:xfrm>
          <a:prstGeom prst="rect">
            <a:avLst/>
          </a:prstGeom>
          <a:noFill/>
        </p:spPr>
        <p:txBody>
          <a:bodyPr wrap="none" rtlCol="0">
            <a:spAutoFit/>
          </a:bodyPr>
          <a:lstStyle/>
          <a:p>
            <a:r>
              <a:rPr lang="en-US" sz="1050" noProof="1"/>
              <a:t>Many-to-many</a:t>
            </a:r>
          </a:p>
        </p:txBody>
      </p:sp>
      <p:graphicFrame>
        <p:nvGraphicFramePr>
          <p:cNvPr id="26" name="Table 25">
            <a:extLst>
              <a:ext uri="{FF2B5EF4-FFF2-40B4-BE49-F238E27FC236}">
                <a16:creationId xmlns:a16="http://schemas.microsoft.com/office/drawing/2014/main" id="{BDFFE8C4-13F3-4433-86BD-C645568649BD}"/>
              </a:ext>
            </a:extLst>
          </p:cNvPr>
          <p:cNvGraphicFramePr>
            <a:graphicFrameLocks noGrp="1"/>
          </p:cNvGraphicFramePr>
          <p:nvPr>
            <p:extLst>
              <p:ext uri="{D42A27DB-BD31-4B8C-83A1-F6EECF244321}">
                <p14:modId xmlns:p14="http://schemas.microsoft.com/office/powerpoint/2010/main" val="4100727358"/>
              </p:ext>
            </p:extLst>
          </p:nvPr>
        </p:nvGraphicFramePr>
        <p:xfrm>
          <a:off x="2931181" y="2057399"/>
          <a:ext cx="1530751" cy="304800"/>
        </p:xfrm>
        <a:graphic>
          <a:graphicData uri="http://schemas.openxmlformats.org/drawingml/2006/table">
            <a:tbl>
              <a:tblPr firstRow="1" bandRow="1">
                <a:tableStyleId>{5940675A-B579-460E-94D1-54222C63F5DA}</a:tableStyleId>
              </a:tblPr>
              <a:tblGrid>
                <a:gridCol w="1530751">
                  <a:extLst>
                    <a:ext uri="{9D8B030D-6E8A-4147-A177-3AD203B41FA5}">
                      <a16:colId xmlns:a16="http://schemas.microsoft.com/office/drawing/2014/main" val="117597214"/>
                    </a:ext>
                  </a:extLst>
                </a:gridCol>
              </a:tblGrid>
              <a:tr h="282998">
                <a:tc>
                  <a:txBody>
                    <a:bodyPr/>
                    <a:lstStyle/>
                    <a:p>
                      <a:r>
                        <a:rPr lang="en-US" sz="1400" b="1" noProof="1"/>
                        <a:t>category_product</a:t>
                      </a:r>
                    </a:p>
                  </a:txBody>
                  <a:tcPr>
                    <a:solidFill>
                      <a:schemeClr val="accent6">
                        <a:lumMod val="20000"/>
                        <a:lumOff val="80000"/>
                      </a:schemeClr>
                    </a:solidFill>
                  </a:tcPr>
                </a:tc>
                <a:extLst>
                  <a:ext uri="{0D108BD9-81ED-4DB2-BD59-A6C34878D82A}">
                    <a16:rowId xmlns:a16="http://schemas.microsoft.com/office/drawing/2014/main" val="3186918930"/>
                  </a:ext>
                </a:extLst>
              </a:tr>
            </a:tbl>
          </a:graphicData>
        </a:graphic>
      </p:graphicFrame>
      <p:cxnSp>
        <p:nvCxnSpPr>
          <p:cNvPr id="28" name="Connector: Elbow 27">
            <a:extLst>
              <a:ext uri="{FF2B5EF4-FFF2-40B4-BE49-F238E27FC236}">
                <a16:creationId xmlns:a16="http://schemas.microsoft.com/office/drawing/2014/main" id="{E2A352AF-0113-43B8-9D46-3BB6A9C89C4D}"/>
              </a:ext>
            </a:extLst>
          </p:cNvPr>
          <p:cNvCxnSpPr>
            <a:cxnSpLocks/>
            <a:stCxn id="17" idx="3"/>
            <a:endCxn id="26" idx="1"/>
          </p:cNvCxnSpPr>
          <p:nvPr/>
        </p:nvCxnSpPr>
        <p:spPr>
          <a:xfrm>
            <a:off x="2339944" y="1861314"/>
            <a:ext cx="591237" cy="348485"/>
          </a:xfrm>
          <a:prstGeom prst="bentConnector3">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37" name="Connector: Elbow 36">
            <a:extLst>
              <a:ext uri="{FF2B5EF4-FFF2-40B4-BE49-F238E27FC236}">
                <a16:creationId xmlns:a16="http://schemas.microsoft.com/office/drawing/2014/main" id="{0C3BECA9-8650-48E4-8CBB-162EF31382F3}"/>
              </a:ext>
            </a:extLst>
          </p:cNvPr>
          <p:cNvCxnSpPr>
            <a:cxnSpLocks/>
            <a:endCxn id="26" idx="3"/>
          </p:cNvCxnSpPr>
          <p:nvPr/>
        </p:nvCxnSpPr>
        <p:spPr>
          <a:xfrm rot="10800000" flipV="1">
            <a:off x="4461933" y="701273"/>
            <a:ext cx="1591451" cy="1508526"/>
          </a:xfrm>
          <a:prstGeom prst="bent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17C5C4EC-0175-4E20-B90F-2FB13210AA8E}"/>
              </a:ext>
            </a:extLst>
          </p:cNvPr>
          <p:cNvCxnSpPr>
            <a:cxnSpLocks/>
            <a:stCxn id="5" idx="2"/>
            <a:endCxn id="17" idx="0"/>
          </p:cNvCxnSpPr>
          <p:nvPr/>
        </p:nvCxnSpPr>
        <p:spPr>
          <a:xfrm>
            <a:off x="1465360" y="886330"/>
            <a:ext cx="0" cy="822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72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barn(inVertical)">
                                      <p:cBhvr>
                                        <p:cTn id="56" dur="500"/>
                                        <p:tgtEl>
                                          <p:spTgt spid="15"/>
                                        </p:tgtEl>
                                      </p:cBhvr>
                                    </p:animEffect>
                                  </p:childTnLst>
                                </p:cTn>
                              </p:par>
                              <p:par>
                                <p:cTn id="57" presetID="16" presetClass="entr" presetSubtype="21"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barn(inVertical)">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B2C4-88FC-475E-BE01-163F0C289BD8}"/>
              </a:ext>
            </a:extLst>
          </p:cNvPr>
          <p:cNvSpPr>
            <a:spLocks noGrp="1"/>
          </p:cNvSpPr>
          <p:nvPr>
            <p:ph type="title"/>
          </p:nvPr>
        </p:nvSpPr>
        <p:spPr>
          <a:xfrm>
            <a:off x="838200" y="365125"/>
            <a:ext cx="10515600" cy="498941"/>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sz="2000"/>
              <a:t>Cart products table</a:t>
            </a:r>
          </a:p>
        </p:txBody>
      </p:sp>
      <p:sp>
        <p:nvSpPr>
          <p:cNvPr id="3" name="TextBox 2">
            <a:extLst>
              <a:ext uri="{FF2B5EF4-FFF2-40B4-BE49-F238E27FC236}">
                <a16:creationId xmlns:a16="http://schemas.microsoft.com/office/drawing/2014/main" id="{B9DDD042-2933-4E60-B920-59B1DC53F9E8}"/>
              </a:ext>
            </a:extLst>
          </p:cNvPr>
          <p:cNvSpPr txBox="1"/>
          <p:nvPr/>
        </p:nvSpPr>
        <p:spPr>
          <a:xfrm>
            <a:off x="710360" y="1062564"/>
            <a:ext cx="4781630" cy="369332"/>
          </a:xfrm>
          <a:prstGeom prst="rect">
            <a:avLst/>
          </a:prstGeom>
          <a:noFill/>
        </p:spPr>
        <p:txBody>
          <a:bodyPr wrap="none" rtlCol="0">
            <a:spAutoFit/>
          </a:bodyPr>
          <a:lstStyle/>
          <a:p>
            <a:r>
              <a:rPr lang="en-US"/>
              <a:t>php artisan make:livewire Products/CartProducts</a:t>
            </a:r>
          </a:p>
        </p:txBody>
      </p:sp>
      <p:sp>
        <p:nvSpPr>
          <p:cNvPr id="4" name="TextBox 3">
            <a:extLst>
              <a:ext uri="{FF2B5EF4-FFF2-40B4-BE49-F238E27FC236}">
                <a16:creationId xmlns:a16="http://schemas.microsoft.com/office/drawing/2014/main" id="{E7D23CEE-6F0C-4D52-9BC5-BEA9342623D4}"/>
              </a:ext>
            </a:extLst>
          </p:cNvPr>
          <p:cNvSpPr txBox="1"/>
          <p:nvPr/>
        </p:nvSpPr>
        <p:spPr>
          <a:xfrm>
            <a:off x="641717" y="1491482"/>
            <a:ext cx="7469224" cy="369332"/>
          </a:xfrm>
          <a:prstGeom prst="rect">
            <a:avLst/>
          </a:prstGeom>
          <a:noFill/>
        </p:spPr>
        <p:txBody>
          <a:bodyPr wrap="none" rtlCol="0">
            <a:spAutoFit/>
          </a:bodyPr>
          <a:lstStyle/>
          <a:p>
            <a:r>
              <a:rPr lang="en-US"/>
              <a:t>Creem relatia dintre itemii cosului (modelul </a:t>
            </a:r>
            <a:r>
              <a:rPr lang="en-US">
                <a:solidFill>
                  <a:srgbClr val="C00000"/>
                </a:solidFill>
              </a:rPr>
              <a:t>Cart</a:t>
            </a:r>
            <a:r>
              <a:rPr lang="en-US"/>
              <a:t>) si produse (modelul </a:t>
            </a:r>
            <a:r>
              <a:rPr lang="en-US">
                <a:solidFill>
                  <a:srgbClr val="C00000"/>
                </a:solidFill>
              </a:rPr>
              <a:t>Product</a:t>
            </a:r>
            <a:r>
              <a:rPr lang="en-US"/>
              <a:t>)</a:t>
            </a:r>
          </a:p>
        </p:txBody>
      </p:sp>
      <p:sp>
        <p:nvSpPr>
          <p:cNvPr id="6" name="TextBox 5">
            <a:extLst>
              <a:ext uri="{FF2B5EF4-FFF2-40B4-BE49-F238E27FC236}">
                <a16:creationId xmlns:a16="http://schemas.microsoft.com/office/drawing/2014/main" id="{03C1ECEF-F634-4296-8142-6774BE13EB96}"/>
              </a:ext>
            </a:extLst>
          </p:cNvPr>
          <p:cNvSpPr txBox="1"/>
          <p:nvPr/>
        </p:nvSpPr>
        <p:spPr>
          <a:xfrm>
            <a:off x="641717" y="2059312"/>
            <a:ext cx="8895248" cy="1200329"/>
          </a:xfrm>
          <a:prstGeom prst="rect">
            <a:avLst/>
          </a:prstGeom>
          <a:noFill/>
        </p:spPr>
        <p:txBody>
          <a:bodyPr wrap="square">
            <a:spAutoFit/>
          </a:bodyPr>
          <a:lstStyle/>
          <a:p>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public</a:t>
            </a:r>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function</a:t>
            </a:r>
            <a:r>
              <a:rPr lang="en-US" b="0">
                <a:solidFill>
                  <a:srgbClr val="F9E7C4"/>
                </a:solidFill>
                <a:effectLst/>
                <a:latin typeface="Consolas" panose="020B0609020204030204" pitchFamily="49" charset="0"/>
              </a:rPr>
              <a:t> </a:t>
            </a:r>
            <a:r>
              <a:rPr lang="en-US" b="0">
                <a:solidFill>
                  <a:srgbClr val="81A2BE"/>
                </a:solidFill>
                <a:effectLst/>
                <a:latin typeface="Consolas" panose="020B0609020204030204" pitchFamily="49" charset="0"/>
              </a:rPr>
              <a:t>product</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return</a:t>
            </a:r>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r>
              <a:rPr lang="en-US" b="0">
                <a:solidFill>
                  <a:srgbClr val="CC6666"/>
                </a:solidFill>
                <a:effectLst/>
                <a:latin typeface="Consolas" panose="020B0609020204030204" pitchFamily="49" charset="0"/>
              </a:rPr>
              <a:t>this</a:t>
            </a:r>
            <a:r>
              <a:rPr lang="en-US" b="0">
                <a:solidFill>
                  <a:srgbClr val="B294BB"/>
                </a:solidFill>
                <a:effectLst/>
                <a:latin typeface="Consolas" panose="020B0609020204030204" pitchFamily="49" charset="0"/>
              </a:rPr>
              <a:t>-&gt;</a:t>
            </a:r>
            <a:r>
              <a:rPr lang="en-US" b="0">
                <a:solidFill>
                  <a:srgbClr val="81A2BE"/>
                </a:solidFill>
                <a:effectLst/>
                <a:latin typeface="Consolas" panose="020B0609020204030204" pitchFamily="49" charset="0"/>
              </a:rPr>
              <a:t>belongsTo</a:t>
            </a:r>
            <a:r>
              <a:rPr lang="en-US" b="0">
                <a:solidFill>
                  <a:srgbClr val="81755D"/>
                </a:solidFill>
                <a:effectLst/>
                <a:latin typeface="Consolas" panose="020B0609020204030204" pitchFamily="49" charset="0"/>
              </a:rPr>
              <a:t>(</a:t>
            </a:r>
            <a:r>
              <a:rPr lang="en-US" b="0">
                <a:solidFill>
                  <a:srgbClr val="F0C674"/>
                </a:solidFill>
                <a:effectLst/>
                <a:latin typeface="Consolas" panose="020B0609020204030204" pitchFamily="49" charset="0"/>
              </a:rPr>
              <a:t>Product</a:t>
            </a:r>
            <a:r>
              <a:rPr lang="en-US" b="0">
                <a:solidFill>
                  <a:srgbClr val="B294BB"/>
                </a:solidFill>
                <a:effectLst/>
                <a:latin typeface="Consolas" panose="020B0609020204030204" pitchFamily="49" charset="0"/>
              </a:rPr>
              <a:t>::class</a:t>
            </a:r>
            <a:r>
              <a:rPr lang="en-US" b="0">
                <a:solidFill>
                  <a:srgbClr val="81755D"/>
                </a:solidFill>
                <a:effectLst/>
                <a:latin typeface="Consolas" panose="020B0609020204030204" pitchFamily="49" charset="0"/>
              </a:rPr>
              <a:t>,</a:t>
            </a:r>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r>
              <a:rPr lang="en-US" b="0">
                <a:solidFill>
                  <a:srgbClr val="B5BD68"/>
                </a:solidFill>
                <a:effectLst/>
                <a:latin typeface="Consolas" panose="020B0609020204030204" pitchFamily="49" charset="0"/>
              </a:rPr>
              <a:t>product_id</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BB0B0064-E926-4549-A5DC-9EF698A11B52}"/>
              </a:ext>
            </a:extLst>
          </p:cNvPr>
          <p:cNvSpPr txBox="1"/>
          <p:nvPr/>
        </p:nvSpPr>
        <p:spPr>
          <a:xfrm>
            <a:off x="710360" y="3354677"/>
            <a:ext cx="8094011" cy="369332"/>
          </a:xfrm>
          <a:prstGeom prst="rect">
            <a:avLst/>
          </a:prstGeom>
          <a:noFill/>
        </p:spPr>
        <p:txBody>
          <a:bodyPr wrap="none" rtlCol="0">
            <a:spAutoFit/>
          </a:bodyPr>
          <a:lstStyle/>
          <a:p>
            <a:r>
              <a:rPr lang="en-US"/>
              <a:t>Creem functia statica in modelul Cart care sa intoarca itemii din cosul de cumparaturi</a:t>
            </a:r>
          </a:p>
        </p:txBody>
      </p:sp>
      <p:sp>
        <p:nvSpPr>
          <p:cNvPr id="9" name="TextBox 8">
            <a:extLst>
              <a:ext uri="{FF2B5EF4-FFF2-40B4-BE49-F238E27FC236}">
                <a16:creationId xmlns:a16="http://schemas.microsoft.com/office/drawing/2014/main" id="{1D081BE2-3828-4692-8966-3A3D0D740E28}"/>
              </a:ext>
            </a:extLst>
          </p:cNvPr>
          <p:cNvSpPr txBox="1"/>
          <p:nvPr/>
        </p:nvSpPr>
        <p:spPr>
          <a:xfrm>
            <a:off x="476093" y="3819045"/>
            <a:ext cx="9922373" cy="2677656"/>
          </a:xfrm>
          <a:prstGeom prst="rect">
            <a:avLst/>
          </a:prstGeom>
          <a:noFill/>
        </p:spPr>
        <p:txBody>
          <a:bodyPr wrap="square">
            <a:spAutoFit/>
          </a:bodyPr>
          <a:lstStyle/>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static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cartProducts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if</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0C674"/>
                </a:solidFill>
                <a:effectLst/>
                <a:latin typeface="Consolas" panose="020B0609020204030204" pitchFamily="49" charset="0"/>
              </a:rPr>
              <a:t>Auth</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check</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Cart</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with</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product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=&gt;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select</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name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photo</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slug</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price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stock</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where</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user_id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Auth</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orderByDesc</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created_at</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get</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else</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Cart</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with</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product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=&gt;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select</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name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slug</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photo</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price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stock</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where</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session_id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Session</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getId</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orderByDesc</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created_at</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get</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br>
              <a:rPr lang="en-US" sz="1200" b="0">
                <a:solidFill>
                  <a:srgbClr val="F9E7C4"/>
                </a:solidFill>
                <a:effectLst/>
                <a:latin typeface="Consolas" panose="020B0609020204030204" pitchFamily="49" charset="0"/>
              </a:rPr>
            </a:b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return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p:txBody>
      </p:sp>
    </p:spTree>
    <p:extLst>
      <p:ext uri="{BB962C8B-B14F-4D97-AF65-F5344CB8AC3E}">
        <p14:creationId xmlns:p14="http://schemas.microsoft.com/office/powerpoint/2010/main" val="3399659449"/>
      </p:ext>
    </p:extLst>
  </p:cSld>
  <p:clrMapOvr>
    <a:masterClrMapping/>
  </p:clrMapOvr>
  <mc:AlternateContent xmlns:mc="http://schemas.openxmlformats.org/markup-compatibility/2006" xmlns:p14="http://schemas.microsoft.com/office/powerpoint/2010/main">
    <mc:Choice Requires="p14">
      <p:transition spd="slow" p14:dur="2000" advTm="2461"/>
    </mc:Choice>
    <mc:Fallback xmlns="">
      <p:transition spd="slow" advTm="246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E263-81D1-4F85-A32A-3DA6D516110D}"/>
              </a:ext>
            </a:extLst>
          </p:cNvPr>
          <p:cNvSpPr>
            <a:spLocks noGrp="1"/>
          </p:cNvSpPr>
          <p:nvPr>
            <p:ph type="title"/>
          </p:nvPr>
        </p:nvSpPr>
        <p:spPr>
          <a:xfrm>
            <a:off x="838200" y="281235"/>
            <a:ext cx="10515600" cy="599609"/>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2400"/>
              <a:t>Comenzi (Orders)</a:t>
            </a:r>
          </a:p>
        </p:txBody>
      </p:sp>
      <p:graphicFrame>
        <p:nvGraphicFramePr>
          <p:cNvPr id="3" name="Table 2">
            <a:extLst>
              <a:ext uri="{FF2B5EF4-FFF2-40B4-BE49-F238E27FC236}">
                <a16:creationId xmlns:a16="http://schemas.microsoft.com/office/drawing/2014/main" id="{72C24F75-711C-4EBA-92AC-DDC95D5A64F8}"/>
              </a:ext>
            </a:extLst>
          </p:cNvPr>
          <p:cNvGraphicFramePr>
            <a:graphicFrameLocks noGrp="1"/>
          </p:cNvGraphicFramePr>
          <p:nvPr>
            <p:extLst>
              <p:ext uri="{D42A27DB-BD31-4B8C-83A1-F6EECF244321}">
                <p14:modId xmlns:p14="http://schemas.microsoft.com/office/powerpoint/2010/main" val="2957433688"/>
              </p:ext>
            </p:extLst>
          </p:nvPr>
        </p:nvGraphicFramePr>
        <p:xfrm>
          <a:off x="6463855" y="1518861"/>
          <a:ext cx="1749168" cy="500424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417020">
                <a:tc>
                  <a:txBody>
                    <a:bodyPr/>
                    <a:lstStyle/>
                    <a:p>
                      <a:r>
                        <a:rPr lang="en-US" sz="1400" b="1"/>
                        <a:t>Orders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417020">
                <a:tc>
                  <a:txBody>
                    <a:bodyPr/>
                    <a:lstStyle/>
                    <a:p>
                      <a:r>
                        <a:rPr lang="en-US" sz="1400"/>
                        <a:t>id</a:t>
                      </a:r>
                      <a:endParaRPr lang="ro-RO" sz="1400"/>
                    </a:p>
                  </a:txBody>
                  <a:tcPr/>
                </a:tc>
                <a:extLst>
                  <a:ext uri="{0D108BD9-81ED-4DB2-BD59-A6C34878D82A}">
                    <a16:rowId xmlns:a16="http://schemas.microsoft.com/office/drawing/2014/main" val="372363252"/>
                  </a:ext>
                </a:extLst>
              </a:tr>
              <a:tr h="417020">
                <a:tc>
                  <a:txBody>
                    <a:bodyPr/>
                    <a:lstStyle/>
                    <a:p>
                      <a:r>
                        <a:rPr lang="en-US" sz="1400"/>
                        <a:t>user_id</a:t>
                      </a:r>
                      <a:endParaRPr lang="ro-RO" sz="1400"/>
                    </a:p>
                  </a:txBody>
                  <a:tcPr/>
                </a:tc>
                <a:extLst>
                  <a:ext uri="{0D108BD9-81ED-4DB2-BD59-A6C34878D82A}">
                    <a16:rowId xmlns:a16="http://schemas.microsoft.com/office/drawing/2014/main" val="1083826987"/>
                  </a:ext>
                </a:extLst>
              </a:tr>
              <a:tr h="417020">
                <a:tc>
                  <a:txBody>
                    <a:bodyPr/>
                    <a:lstStyle/>
                    <a:p>
                      <a:r>
                        <a:rPr lang="en-US" sz="1400"/>
                        <a:t>name</a:t>
                      </a:r>
                      <a:endParaRPr lang="ro-RO" sz="1400"/>
                    </a:p>
                  </a:txBody>
                  <a:tcPr/>
                </a:tc>
                <a:extLst>
                  <a:ext uri="{0D108BD9-81ED-4DB2-BD59-A6C34878D82A}">
                    <a16:rowId xmlns:a16="http://schemas.microsoft.com/office/drawing/2014/main" val="2318874259"/>
                  </a:ext>
                </a:extLst>
              </a:tr>
              <a:tr h="417020">
                <a:tc>
                  <a:txBody>
                    <a:bodyPr/>
                    <a:lstStyle/>
                    <a:p>
                      <a:r>
                        <a:rPr lang="en-US" sz="1400"/>
                        <a:t>city</a:t>
                      </a:r>
                      <a:endParaRPr lang="ro-RO" sz="1400"/>
                    </a:p>
                  </a:txBody>
                  <a:tcPr/>
                </a:tc>
                <a:extLst>
                  <a:ext uri="{0D108BD9-81ED-4DB2-BD59-A6C34878D82A}">
                    <a16:rowId xmlns:a16="http://schemas.microsoft.com/office/drawing/2014/main" val="2360574593"/>
                  </a:ext>
                </a:extLst>
              </a:tr>
              <a:tr h="417020">
                <a:tc>
                  <a:txBody>
                    <a:bodyPr/>
                    <a:lstStyle/>
                    <a:p>
                      <a:r>
                        <a:rPr lang="en-US" sz="1400"/>
                        <a:t>address</a:t>
                      </a:r>
                      <a:endParaRPr lang="ro-RO" sz="1400"/>
                    </a:p>
                  </a:txBody>
                  <a:tcPr/>
                </a:tc>
                <a:extLst>
                  <a:ext uri="{0D108BD9-81ED-4DB2-BD59-A6C34878D82A}">
                    <a16:rowId xmlns:a16="http://schemas.microsoft.com/office/drawing/2014/main" val="1935278112"/>
                  </a:ext>
                </a:extLst>
              </a:tr>
              <a:tr h="417020">
                <a:tc>
                  <a:txBody>
                    <a:bodyPr/>
                    <a:lstStyle/>
                    <a:p>
                      <a:r>
                        <a:rPr lang="en-US" sz="1400"/>
                        <a:t>phone</a:t>
                      </a:r>
                      <a:endParaRPr lang="ro-RO" sz="1400"/>
                    </a:p>
                  </a:txBody>
                  <a:tcPr/>
                </a:tc>
                <a:extLst>
                  <a:ext uri="{0D108BD9-81ED-4DB2-BD59-A6C34878D82A}">
                    <a16:rowId xmlns:a16="http://schemas.microsoft.com/office/drawing/2014/main" val="1685896848"/>
                  </a:ext>
                </a:extLst>
              </a:tr>
              <a:tr h="417020">
                <a:tc>
                  <a:txBody>
                    <a:bodyPr/>
                    <a:lstStyle/>
                    <a:p>
                      <a:r>
                        <a:rPr lang="en-US" sz="1400"/>
                        <a:t>approved_at</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417020">
                <a:tc>
                  <a:txBody>
                    <a:bodyPr/>
                    <a:lstStyle/>
                    <a:p>
                      <a:r>
                        <a:rPr lang="en-US" sz="1400"/>
                        <a:t>payed_at</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417020">
                <a:tc>
                  <a:txBody>
                    <a:bodyPr/>
                    <a:lstStyle/>
                    <a:p>
                      <a:r>
                        <a:rPr lang="en-US" sz="1400"/>
                        <a:t>recevied_at</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417020">
                <a:tc>
                  <a:txBody>
                    <a:bodyPr/>
                    <a:lstStyle/>
                    <a:p>
                      <a:r>
                        <a:rPr lang="en-US" sz="1400"/>
                        <a:t>shipping_cost</a:t>
                      </a:r>
                      <a:endParaRPr lang="ro-RO" sz="1400"/>
                    </a:p>
                  </a:txBody>
                  <a:tcPr>
                    <a:solidFill>
                      <a:schemeClr val="accent4">
                        <a:lumMod val="40000"/>
                        <a:lumOff val="60000"/>
                      </a:schemeClr>
                    </a:solidFill>
                  </a:tcPr>
                </a:tc>
                <a:extLst>
                  <a:ext uri="{0D108BD9-81ED-4DB2-BD59-A6C34878D82A}">
                    <a16:rowId xmlns:a16="http://schemas.microsoft.com/office/drawing/2014/main" val="29642532"/>
                  </a:ext>
                </a:extLst>
              </a:tr>
              <a:tr h="417020">
                <a:tc>
                  <a:txBody>
                    <a:bodyPr/>
                    <a:lstStyle/>
                    <a:p>
                      <a:r>
                        <a:rPr lang="en-US" sz="1400"/>
                        <a:t>observations</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bl>
          </a:graphicData>
        </a:graphic>
      </p:graphicFrame>
      <p:graphicFrame>
        <p:nvGraphicFramePr>
          <p:cNvPr id="4" name="Table 3">
            <a:extLst>
              <a:ext uri="{FF2B5EF4-FFF2-40B4-BE49-F238E27FC236}">
                <a16:creationId xmlns:a16="http://schemas.microsoft.com/office/drawing/2014/main" id="{BC3B3B7F-02CC-4DBE-B6A3-D2BB75446AE5}"/>
              </a:ext>
            </a:extLst>
          </p:cNvPr>
          <p:cNvGraphicFramePr>
            <a:graphicFrameLocks noGrp="1"/>
          </p:cNvGraphicFramePr>
          <p:nvPr>
            <p:extLst>
              <p:ext uri="{D42A27DB-BD31-4B8C-83A1-F6EECF244321}">
                <p14:modId xmlns:p14="http://schemas.microsoft.com/office/powerpoint/2010/main" val="2529673085"/>
              </p:ext>
            </p:extLst>
          </p:nvPr>
        </p:nvGraphicFramePr>
        <p:xfrm>
          <a:off x="9414499" y="4389501"/>
          <a:ext cx="1749169" cy="21336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Order_items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order_id</a:t>
                      </a:r>
                      <a:endParaRPr lang="ro-RO" sz="1400"/>
                    </a:p>
                  </a:txBody>
                  <a:tcPr/>
                </a:tc>
                <a:extLst>
                  <a:ext uri="{0D108BD9-81ED-4DB2-BD59-A6C34878D82A}">
                    <a16:rowId xmlns:a16="http://schemas.microsoft.com/office/drawing/2014/main" val="1083826987"/>
                  </a:ext>
                </a:extLst>
              </a:tr>
              <a:tr h="265905">
                <a:tc>
                  <a:txBody>
                    <a:bodyPr/>
                    <a:lstStyle/>
                    <a:p>
                      <a:r>
                        <a:rPr lang="en-US" sz="1400"/>
                        <a:t>product_id</a:t>
                      </a:r>
                      <a:endParaRPr lang="ro-RO" sz="1400"/>
                    </a:p>
                  </a:txBody>
                  <a:tcPr/>
                </a:tc>
                <a:extLst>
                  <a:ext uri="{0D108BD9-81ED-4DB2-BD59-A6C34878D82A}">
                    <a16:rowId xmlns:a16="http://schemas.microsoft.com/office/drawing/2014/main" val="2561670586"/>
                  </a:ext>
                </a:extLst>
              </a:tr>
              <a:tr h="265905">
                <a:tc>
                  <a:txBody>
                    <a:bodyPr/>
                    <a:lstStyle/>
                    <a:p>
                      <a:pPr marL="0" algn="l" defTabSz="914400" rtl="0" eaLnBrk="1" latinLnBrk="0" hangingPunct="1"/>
                      <a:r>
                        <a:rPr lang="en-US" sz="1400" kern="1200">
                          <a:solidFill>
                            <a:schemeClr val="tx1"/>
                          </a:solidFill>
                          <a:latin typeface="+mn-lt"/>
                          <a:ea typeface="+mn-ea"/>
                          <a:cs typeface="+mn-cs"/>
                        </a:rPr>
                        <a:t>product_name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product_price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product_qty</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bl>
          </a:graphicData>
        </a:graphic>
      </p:graphicFrame>
      <p:graphicFrame>
        <p:nvGraphicFramePr>
          <p:cNvPr id="7" name="Table 6">
            <a:extLst>
              <a:ext uri="{FF2B5EF4-FFF2-40B4-BE49-F238E27FC236}">
                <a16:creationId xmlns:a16="http://schemas.microsoft.com/office/drawing/2014/main" id="{C1CF17E2-7C4E-41E3-AF00-305110179C68}"/>
              </a:ext>
            </a:extLst>
          </p:cNvPr>
          <p:cNvGraphicFramePr>
            <a:graphicFrameLocks noGrp="1"/>
          </p:cNvGraphicFramePr>
          <p:nvPr>
            <p:extLst>
              <p:ext uri="{D42A27DB-BD31-4B8C-83A1-F6EECF244321}">
                <p14:modId xmlns:p14="http://schemas.microsoft.com/office/powerpoint/2010/main" val="3556347540"/>
              </p:ext>
            </p:extLst>
          </p:nvPr>
        </p:nvGraphicFramePr>
        <p:xfrm>
          <a:off x="838200" y="1135309"/>
          <a:ext cx="1736521" cy="609600"/>
        </p:xfrm>
        <a:graphic>
          <a:graphicData uri="http://schemas.openxmlformats.org/drawingml/2006/table">
            <a:tbl>
              <a:tblPr firstRow="1" bandRow="1">
                <a:tableStyleId>{5940675A-B579-460E-94D1-54222C63F5DA}</a:tableStyleId>
              </a:tblPr>
              <a:tblGrid>
                <a:gridCol w="1736521">
                  <a:extLst>
                    <a:ext uri="{9D8B030D-6E8A-4147-A177-3AD203B41FA5}">
                      <a16:colId xmlns:a16="http://schemas.microsoft.com/office/drawing/2014/main" val="553009520"/>
                    </a:ext>
                  </a:extLst>
                </a:gridCol>
              </a:tblGrid>
              <a:tr h="265905">
                <a:tc>
                  <a:txBody>
                    <a:bodyPr/>
                    <a:lstStyle/>
                    <a:p>
                      <a:r>
                        <a:rPr lang="en-US" sz="1400" b="1"/>
                        <a:t>users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bl>
          </a:graphicData>
        </a:graphic>
      </p:graphicFrame>
      <p:graphicFrame>
        <p:nvGraphicFramePr>
          <p:cNvPr id="8" name="Table 7">
            <a:extLst>
              <a:ext uri="{FF2B5EF4-FFF2-40B4-BE49-F238E27FC236}">
                <a16:creationId xmlns:a16="http://schemas.microsoft.com/office/drawing/2014/main" id="{6D4D48BD-9AFB-4917-8AFA-E2320E899E0D}"/>
              </a:ext>
            </a:extLst>
          </p:cNvPr>
          <p:cNvGraphicFramePr>
            <a:graphicFrameLocks noGrp="1"/>
          </p:cNvGraphicFramePr>
          <p:nvPr>
            <p:extLst>
              <p:ext uri="{D42A27DB-BD31-4B8C-83A1-F6EECF244321}">
                <p14:modId xmlns:p14="http://schemas.microsoft.com/office/powerpoint/2010/main" val="2034978422"/>
              </p:ext>
            </p:extLst>
          </p:nvPr>
        </p:nvGraphicFramePr>
        <p:xfrm>
          <a:off x="3597251" y="1112939"/>
          <a:ext cx="1749169" cy="24384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address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user_id</a:t>
                      </a:r>
                      <a:endParaRPr lang="ro-RO" sz="1400"/>
                    </a:p>
                  </a:txBody>
                  <a:tcPr/>
                </a:tc>
                <a:extLst>
                  <a:ext uri="{0D108BD9-81ED-4DB2-BD59-A6C34878D82A}">
                    <a16:rowId xmlns:a16="http://schemas.microsoft.com/office/drawing/2014/main" val="1083826987"/>
                  </a:ext>
                </a:extLst>
              </a:tr>
              <a:tr h="265905">
                <a:tc>
                  <a:txBody>
                    <a:bodyPr/>
                    <a:lstStyle/>
                    <a:p>
                      <a:pPr marL="0" algn="l" defTabSz="914400" rtl="0" eaLnBrk="1" latinLnBrk="0" hangingPunct="1"/>
                      <a:r>
                        <a:rPr lang="en-US" sz="1400" kern="1200">
                          <a:solidFill>
                            <a:schemeClr val="tx1"/>
                          </a:solidFill>
                          <a:latin typeface="+mn-lt"/>
                          <a:ea typeface="+mn-ea"/>
                          <a:cs typeface="+mn-cs"/>
                        </a:rPr>
                        <a:t>name(destinatar)</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phone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718767688"/>
                  </a:ext>
                </a:extLst>
              </a:tr>
              <a:tr h="265905">
                <a:tc>
                  <a:txBody>
                    <a:bodyPr/>
                    <a:lstStyle/>
                    <a:p>
                      <a:pPr marL="0" algn="l" defTabSz="914400" rtl="0" eaLnBrk="1" latinLnBrk="0" hangingPunct="1"/>
                      <a:r>
                        <a:rPr lang="en-US" sz="1400" kern="1200">
                          <a:solidFill>
                            <a:schemeClr val="tx1"/>
                          </a:solidFill>
                          <a:latin typeface="+mn-lt"/>
                          <a:ea typeface="+mn-ea"/>
                          <a:cs typeface="+mn-cs"/>
                        </a:rPr>
                        <a:t>city</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address</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265905">
                <a:tc>
                  <a:txBody>
                    <a:bodyPr/>
                    <a:lstStyle/>
                    <a:p>
                      <a:r>
                        <a:rPr lang="en-US" sz="1400"/>
                        <a:t>observations</a:t>
                      </a:r>
                      <a:endParaRPr lang="ro-RO" sz="1400"/>
                    </a:p>
                  </a:txBody>
                  <a:tcPr>
                    <a:solidFill>
                      <a:schemeClr val="accent4">
                        <a:lumMod val="40000"/>
                        <a:lumOff val="60000"/>
                      </a:schemeClr>
                    </a:solidFill>
                  </a:tcPr>
                </a:tc>
                <a:extLst>
                  <a:ext uri="{0D108BD9-81ED-4DB2-BD59-A6C34878D82A}">
                    <a16:rowId xmlns:a16="http://schemas.microsoft.com/office/drawing/2014/main" val="835316148"/>
                  </a:ext>
                </a:extLst>
              </a:tr>
            </a:tbl>
          </a:graphicData>
        </a:graphic>
      </p:graphicFrame>
      <p:cxnSp>
        <p:nvCxnSpPr>
          <p:cNvPr id="11" name="Connector: Elbow 10">
            <a:extLst>
              <a:ext uri="{FF2B5EF4-FFF2-40B4-BE49-F238E27FC236}">
                <a16:creationId xmlns:a16="http://schemas.microsoft.com/office/drawing/2014/main" id="{F83EAE8A-EA96-4FD9-8F0A-6E47EF0FB4A3}"/>
              </a:ext>
            </a:extLst>
          </p:cNvPr>
          <p:cNvCxnSpPr/>
          <p:nvPr/>
        </p:nvCxnSpPr>
        <p:spPr>
          <a:xfrm>
            <a:off x="2574721" y="1566264"/>
            <a:ext cx="1024156" cy="2988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46EB6A59-F95E-4B90-B4EC-F686C8861DC9}"/>
              </a:ext>
            </a:extLst>
          </p:cNvPr>
          <p:cNvCxnSpPr>
            <a:cxnSpLocks/>
          </p:cNvCxnSpPr>
          <p:nvPr/>
        </p:nvCxnSpPr>
        <p:spPr>
          <a:xfrm>
            <a:off x="2574721" y="1566264"/>
            <a:ext cx="3901781" cy="2748797"/>
          </a:xfrm>
          <a:prstGeom prst="bentConnector3">
            <a:avLst>
              <a:gd name="adj1" fmla="val 8746"/>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6CB6C78C-6EAE-4C7F-9D1A-DB9516FD1690}"/>
              </a:ext>
            </a:extLst>
          </p:cNvPr>
          <p:cNvGraphicFramePr>
            <a:graphicFrameLocks noGrp="1"/>
          </p:cNvGraphicFramePr>
          <p:nvPr>
            <p:extLst>
              <p:ext uri="{D42A27DB-BD31-4B8C-83A1-F6EECF244321}">
                <p14:modId xmlns:p14="http://schemas.microsoft.com/office/powerpoint/2010/main" val="3770030941"/>
              </p:ext>
            </p:extLst>
          </p:nvPr>
        </p:nvGraphicFramePr>
        <p:xfrm>
          <a:off x="9414499" y="1518861"/>
          <a:ext cx="1749169" cy="18288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Order_discounts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order_id</a:t>
                      </a:r>
                      <a:endParaRPr lang="ro-RO" sz="1400"/>
                    </a:p>
                  </a:txBody>
                  <a:tcPr/>
                </a:tc>
                <a:extLst>
                  <a:ext uri="{0D108BD9-81ED-4DB2-BD59-A6C34878D82A}">
                    <a16:rowId xmlns:a16="http://schemas.microsoft.com/office/drawing/2014/main" val="1083826987"/>
                  </a:ext>
                </a:extLst>
              </a:tr>
              <a:tr h="265905">
                <a:tc>
                  <a:txBody>
                    <a:bodyPr/>
                    <a:lstStyle/>
                    <a:p>
                      <a:pPr marL="0" algn="l" defTabSz="914400" rtl="0" eaLnBrk="1" latinLnBrk="0" hangingPunct="1"/>
                      <a:r>
                        <a:rPr lang="en-US" sz="1400" kern="1200">
                          <a:solidFill>
                            <a:schemeClr val="tx1"/>
                          </a:solidFill>
                          <a:latin typeface="+mn-lt"/>
                          <a:ea typeface="+mn-ea"/>
                          <a:cs typeface="+mn-cs"/>
                        </a:rPr>
                        <a:t>coupon_code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561670586"/>
                  </a:ext>
                </a:extLst>
              </a:tr>
              <a:tr h="265905">
                <a:tc>
                  <a:txBody>
                    <a:bodyPr/>
                    <a:lstStyle/>
                    <a:p>
                      <a:pPr marL="0" algn="l" defTabSz="914400" rtl="0" eaLnBrk="1" latinLnBrk="0" hangingPunct="1"/>
                      <a:r>
                        <a:rPr lang="en-US" sz="1400" kern="1200">
                          <a:solidFill>
                            <a:schemeClr val="tx1"/>
                          </a:solidFill>
                          <a:latin typeface="+mn-lt"/>
                          <a:ea typeface="+mn-ea"/>
                          <a:cs typeface="+mn-cs"/>
                        </a:rPr>
                        <a:t>coupon_description</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discount</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bl>
          </a:graphicData>
        </a:graphic>
      </p:graphicFrame>
      <p:cxnSp>
        <p:nvCxnSpPr>
          <p:cNvPr id="30" name="Connector: Elbow 29">
            <a:extLst>
              <a:ext uri="{FF2B5EF4-FFF2-40B4-BE49-F238E27FC236}">
                <a16:creationId xmlns:a16="http://schemas.microsoft.com/office/drawing/2014/main" id="{F49FC30D-E01B-4FF8-938D-CC211B843AD2}"/>
              </a:ext>
            </a:extLst>
          </p:cNvPr>
          <p:cNvCxnSpPr/>
          <p:nvPr/>
        </p:nvCxnSpPr>
        <p:spPr>
          <a:xfrm>
            <a:off x="8213023" y="2131081"/>
            <a:ext cx="1201476" cy="1360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C7442B1C-F769-44AA-AA06-33E2745E4619}"/>
              </a:ext>
            </a:extLst>
          </p:cNvPr>
          <p:cNvCxnSpPr/>
          <p:nvPr/>
        </p:nvCxnSpPr>
        <p:spPr>
          <a:xfrm rot="16200000" flipH="1">
            <a:off x="7291021" y="3060640"/>
            <a:ext cx="3045481" cy="1201476"/>
          </a:xfrm>
          <a:prstGeom prst="bentConnector3">
            <a:avLst>
              <a:gd name="adj1" fmla="val 9987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608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78B4-2F1A-4972-85E6-ED9D13DA7EFF}"/>
              </a:ext>
            </a:extLst>
          </p:cNvPr>
          <p:cNvSpPr>
            <a:spLocks noGrp="1"/>
          </p:cNvSpPr>
          <p:nvPr>
            <p:ph type="title"/>
          </p:nvPr>
        </p:nvSpPr>
        <p:spPr>
          <a:xfrm>
            <a:off x="838200" y="206429"/>
            <a:ext cx="10515600" cy="670186"/>
          </a:xfrm>
        </p:spPr>
        <p:txBody>
          <a:bodyPr>
            <a:normAutofit/>
          </a:bodyPr>
          <a:lstStyle/>
          <a:p>
            <a:pPr algn="ctr"/>
            <a:r>
              <a:rPr lang="en-US" sz="3600"/>
              <a:t>Gestionarea comenzilor – users si staff</a:t>
            </a:r>
          </a:p>
        </p:txBody>
      </p:sp>
      <p:sp>
        <p:nvSpPr>
          <p:cNvPr id="3" name="TextBox 2">
            <a:extLst>
              <a:ext uri="{FF2B5EF4-FFF2-40B4-BE49-F238E27FC236}">
                <a16:creationId xmlns:a16="http://schemas.microsoft.com/office/drawing/2014/main" id="{D85A3F73-CB6E-433A-A0CE-4F2DE682EC08}"/>
              </a:ext>
            </a:extLst>
          </p:cNvPr>
          <p:cNvSpPr txBox="1"/>
          <p:nvPr/>
        </p:nvSpPr>
        <p:spPr>
          <a:xfrm>
            <a:off x="396510" y="1084333"/>
            <a:ext cx="56994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Crearea de date test pentru comenzi – seeder fara  factory</a:t>
            </a:r>
          </a:p>
        </p:txBody>
      </p:sp>
      <p:sp>
        <p:nvSpPr>
          <p:cNvPr id="4" name="TextBox 3">
            <a:extLst>
              <a:ext uri="{FF2B5EF4-FFF2-40B4-BE49-F238E27FC236}">
                <a16:creationId xmlns:a16="http://schemas.microsoft.com/office/drawing/2014/main" id="{02E06904-D85E-4CF6-9D51-09EBE742BC44}"/>
              </a:ext>
            </a:extLst>
          </p:cNvPr>
          <p:cNvSpPr txBox="1"/>
          <p:nvPr/>
        </p:nvSpPr>
        <p:spPr>
          <a:xfrm>
            <a:off x="396509" y="1828800"/>
            <a:ext cx="9624105" cy="3539430"/>
          </a:xfrm>
          <a:prstGeom prst="rect">
            <a:avLst/>
          </a:prstGeom>
          <a:noFill/>
        </p:spPr>
        <p:txBody>
          <a:bodyPr wrap="square" rtlCol="0">
            <a:spAutoFit/>
          </a:bodyPr>
          <a:lstStyle/>
          <a:p>
            <a:pPr marL="285750" indent="-285750">
              <a:spcBef>
                <a:spcPts val="2400"/>
              </a:spcBef>
              <a:buFont typeface="Wingdings" panose="05000000000000000000" pitchFamily="2" charset="2"/>
              <a:buChar char="Ø"/>
            </a:pPr>
            <a:r>
              <a:rPr lang="en-US"/>
              <a:t>Vom crea comenzi pentru utilizatorii cu </a:t>
            </a:r>
            <a:r>
              <a:rPr lang="en-US">
                <a:solidFill>
                  <a:srgbClr val="FF0000"/>
                </a:solidFill>
              </a:rPr>
              <a:t>cont verificat </a:t>
            </a:r>
            <a:r>
              <a:rPr lang="en-US"/>
              <a:t>si cu cel putin o </a:t>
            </a:r>
            <a:r>
              <a:rPr lang="en-US">
                <a:solidFill>
                  <a:srgbClr val="FF0000"/>
                </a:solidFill>
              </a:rPr>
              <a:t>adresa setata</a:t>
            </a:r>
          </a:p>
          <a:p>
            <a:pPr marL="285750" indent="-285750">
              <a:spcBef>
                <a:spcPts val="2400"/>
              </a:spcBef>
              <a:buFont typeface="Wingdings" panose="05000000000000000000" pitchFamily="2" charset="2"/>
              <a:buChar char="Ø"/>
            </a:pPr>
            <a:r>
              <a:rPr lang="en-US"/>
              <a:t>Pentru fiecare astfel de utilizator vom crea un numar variabil intre 2 si 10 comenzi cu seeder al Order (date fake). Un numar aleatoriu de comenzi vor fi </a:t>
            </a:r>
            <a:r>
              <a:rPr lang="en-US">
                <a:solidFill>
                  <a:srgbClr val="FF0000"/>
                </a:solidFill>
              </a:rPr>
              <a:t>aprobate</a:t>
            </a:r>
            <a:r>
              <a:rPr lang="en-US"/>
              <a:t> la o zi dupa ce au fost create. Campurile </a:t>
            </a:r>
            <a:r>
              <a:rPr lang="en-US">
                <a:solidFill>
                  <a:schemeClr val="accent6">
                    <a:lumMod val="75000"/>
                  </a:schemeClr>
                </a:solidFill>
              </a:rPr>
              <a:t>created_at </a:t>
            </a:r>
            <a:r>
              <a:rPr lang="en-US"/>
              <a:t>si </a:t>
            </a:r>
            <a:r>
              <a:rPr lang="en-US">
                <a:solidFill>
                  <a:schemeClr val="accent6">
                    <a:lumMod val="75000"/>
                  </a:schemeClr>
                </a:solidFill>
              </a:rPr>
              <a:t>approved_at</a:t>
            </a:r>
          </a:p>
          <a:p>
            <a:pPr marL="285750" indent="-285750">
              <a:spcBef>
                <a:spcPts val="2400"/>
              </a:spcBef>
              <a:buFont typeface="Wingdings" panose="05000000000000000000" pitchFamily="2" charset="2"/>
              <a:buChar char="Ø"/>
            </a:pPr>
            <a:r>
              <a:rPr lang="en-US"/>
              <a:t>Dintre comenzile </a:t>
            </a:r>
            <a:r>
              <a:rPr lang="en-US">
                <a:solidFill>
                  <a:srgbClr val="FF0000"/>
                </a:solidFill>
              </a:rPr>
              <a:t>aprobate</a:t>
            </a:r>
            <a:r>
              <a:rPr lang="en-US"/>
              <a:t>, vom allege aleatoriu jumatate si le vom seta ca fiind </a:t>
            </a:r>
            <a:r>
              <a:rPr lang="en-US">
                <a:solidFill>
                  <a:schemeClr val="accent1">
                    <a:lumMod val="75000"/>
                  </a:schemeClr>
                </a:solidFill>
              </a:rPr>
              <a:t>platite</a:t>
            </a:r>
          </a:p>
          <a:p>
            <a:pPr marL="285750" indent="-285750">
              <a:spcBef>
                <a:spcPts val="2400"/>
              </a:spcBef>
              <a:buFont typeface="Wingdings" panose="05000000000000000000" pitchFamily="2" charset="2"/>
              <a:buChar char="Ø"/>
            </a:pPr>
            <a:r>
              <a:rPr lang="en-US"/>
              <a:t>Dintre comenzile </a:t>
            </a:r>
            <a:r>
              <a:rPr lang="en-US">
                <a:solidFill>
                  <a:schemeClr val="accent1">
                    <a:lumMod val="75000"/>
                  </a:schemeClr>
                </a:solidFill>
              </a:rPr>
              <a:t>platite</a:t>
            </a:r>
            <a:r>
              <a:rPr lang="en-US"/>
              <a:t> (implicit si aprobate) vom selecta jumatate si le vom seta ca fiind </a:t>
            </a:r>
            <a:r>
              <a:rPr lang="en-US">
                <a:solidFill>
                  <a:schemeClr val="accent6">
                    <a:lumMod val="75000"/>
                  </a:schemeClr>
                </a:solidFill>
              </a:rPr>
              <a:t>receptionate</a:t>
            </a:r>
            <a:r>
              <a:rPr lang="en-US"/>
              <a:t> (practic finalizate)</a:t>
            </a:r>
          </a:p>
          <a:p>
            <a:pPr marL="285750" indent="-285750">
              <a:spcBef>
                <a:spcPts val="2400"/>
              </a:spcBef>
              <a:buFont typeface="Wingdings" panose="05000000000000000000" pitchFamily="2" charset="2"/>
              <a:buChar char="Ø"/>
            </a:pPr>
            <a:r>
              <a:rPr lang="en-US"/>
              <a:t>Pentru fiecare comanda in parte vom crea in tabelul </a:t>
            </a:r>
            <a:r>
              <a:rPr lang="en-US">
                <a:solidFill>
                  <a:schemeClr val="accent6">
                    <a:lumMod val="75000"/>
                  </a:schemeClr>
                </a:solidFill>
              </a:rPr>
              <a:t>order_items </a:t>
            </a:r>
            <a:r>
              <a:rPr lang="en-US"/>
              <a:t>un numar aleatoriu de produse</a:t>
            </a:r>
          </a:p>
        </p:txBody>
      </p:sp>
    </p:spTree>
    <p:extLst>
      <p:ext uri="{BB962C8B-B14F-4D97-AF65-F5344CB8AC3E}">
        <p14:creationId xmlns:p14="http://schemas.microsoft.com/office/powerpoint/2010/main" val="1135774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78B4-2F1A-4972-85E6-ED9D13DA7EFF}"/>
              </a:ext>
            </a:extLst>
          </p:cNvPr>
          <p:cNvSpPr>
            <a:spLocks noGrp="1"/>
          </p:cNvSpPr>
          <p:nvPr>
            <p:ph type="title"/>
          </p:nvPr>
        </p:nvSpPr>
        <p:spPr>
          <a:xfrm>
            <a:off x="838200" y="206429"/>
            <a:ext cx="10515600" cy="670186"/>
          </a:xfrm>
        </p:spPr>
        <p:txBody>
          <a:bodyPr>
            <a:normAutofit/>
          </a:bodyPr>
          <a:lstStyle/>
          <a:p>
            <a:pPr algn="ctr"/>
            <a:r>
              <a:rPr lang="en-US" sz="3600"/>
              <a:t>Gestionarea comenzilor – users si staff</a:t>
            </a:r>
          </a:p>
        </p:txBody>
      </p:sp>
      <p:sp>
        <p:nvSpPr>
          <p:cNvPr id="3" name="TextBox 2">
            <a:extLst>
              <a:ext uri="{FF2B5EF4-FFF2-40B4-BE49-F238E27FC236}">
                <a16:creationId xmlns:a16="http://schemas.microsoft.com/office/drawing/2014/main" id="{D85A3F73-CB6E-433A-A0CE-4F2DE682EC08}"/>
              </a:ext>
            </a:extLst>
          </p:cNvPr>
          <p:cNvSpPr txBox="1"/>
          <p:nvPr/>
        </p:nvSpPr>
        <p:spPr>
          <a:xfrm>
            <a:off x="396510" y="1084333"/>
            <a:ext cx="56994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Vizualizarea comenzilor de catre utilizatori</a:t>
            </a:r>
          </a:p>
        </p:txBody>
      </p:sp>
      <p:sp>
        <p:nvSpPr>
          <p:cNvPr id="4" name="TextBox 3">
            <a:extLst>
              <a:ext uri="{FF2B5EF4-FFF2-40B4-BE49-F238E27FC236}">
                <a16:creationId xmlns:a16="http://schemas.microsoft.com/office/drawing/2014/main" id="{02E06904-D85E-4CF6-9D51-09EBE742BC44}"/>
              </a:ext>
            </a:extLst>
          </p:cNvPr>
          <p:cNvSpPr txBox="1"/>
          <p:nvPr/>
        </p:nvSpPr>
        <p:spPr>
          <a:xfrm>
            <a:off x="396509" y="1828800"/>
            <a:ext cx="9624105" cy="3262432"/>
          </a:xfrm>
          <a:prstGeom prst="rect">
            <a:avLst/>
          </a:prstGeom>
          <a:noFill/>
        </p:spPr>
        <p:txBody>
          <a:bodyPr wrap="square" rtlCol="0">
            <a:spAutoFit/>
          </a:bodyPr>
          <a:lstStyle/>
          <a:p>
            <a:pPr marL="285750" indent="-285750">
              <a:spcBef>
                <a:spcPts val="2400"/>
              </a:spcBef>
              <a:buFont typeface="Wingdings" panose="05000000000000000000" pitchFamily="2" charset="2"/>
              <a:buChar char="Ø"/>
            </a:pPr>
            <a:r>
              <a:rPr lang="en-US"/>
              <a:t>Vom afisa in setarile contului o pagina cu comenzile utilizatorului current</a:t>
            </a:r>
          </a:p>
          <a:p>
            <a:pPr marL="285750" indent="-285750">
              <a:spcBef>
                <a:spcPts val="2400"/>
              </a:spcBef>
              <a:buFont typeface="Wingdings" panose="05000000000000000000" pitchFamily="2" charset="2"/>
              <a:buChar char="Ø"/>
            </a:pPr>
            <a:r>
              <a:rPr lang="en-US"/>
              <a:t>Vom afisa comenzile cu datele principale ale comenzii si statutul acesteia. Va trebui sa construim o functie care sa intoarca costurile comenzii – ale produselor si costul total si numarul de produse.</a:t>
            </a:r>
          </a:p>
          <a:p>
            <a:pPr marL="285750" indent="-285750">
              <a:spcBef>
                <a:spcPts val="2400"/>
              </a:spcBef>
              <a:buFont typeface="Wingdings" panose="05000000000000000000" pitchFamily="2" charset="2"/>
              <a:buChar char="Ø"/>
            </a:pPr>
            <a:r>
              <a:rPr lang="en-US"/>
              <a:t>Vom afisa pentru fiecare comanda in parte detaliile comenzii, respectiv produsele comandate cu pret, cantitate, cost</a:t>
            </a:r>
          </a:p>
          <a:p>
            <a:pPr marL="285750" indent="-285750">
              <a:spcBef>
                <a:spcPts val="2400"/>
              </a:spcBef>
              <a:buFont typeface="Wingdings" panose="05000000000000000000" pitchFamily="2" charset="2"/>
              <a:buChar char="Ø"/>
            </a:pPr>
            <a:r>
              <a:rPr lang="en-US"/>
              <a:t>Un utilizator va putea anula o comanda care inca nu este inca platita </a:t>
            </a:r>
          </a:p>
          <a:p>
            <a:pPr marL="285750" indent="-285750">
              <a:spcBef>
                <a:spcPts val="2400"/>
              </a:spcBef>
              <a:buFont typeface="Wingdings" panose="05000000000000000000" pitchFamily="2" charset="2"/>
              <a:buChar char="Ø"/>
            </a:pPr>
            <a:r>
              <a:rPr lang="en-US"/>
              <a:t>Un utilizator va putea printa – afisa in format pdf orice comanda</a:t>
            </a:r>
          </a:p>
        </p:txBody>
      </p:sp>
    </p:spTree>
    <p:extLst>
      <p:ext uri="{BB962C8B-B14F-4D97-AF65-F5344CB8AC3E}">
        <p14:creationId xmlns:p14="http://schemas.microsoft.com/office/powerpoint/2010/main" val="825520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78B4-2F1A-4972-85E6-ED9D13DA7EFF}"/>
              </a:ext>
            </a:extLst>
          </p:cNvPr>
          <p:cNvSpPr>
            <a:spLocks noGrp="1"/>
          </p:cNvSpPr>
          <p:nvPr>
            <p:ph type="title"/>
          </p:nvPr>
        </p:nvSpPr>
        <p:spPr>
          <a:xfrm>
            <a:off x="838200" y="206429"/>
            <a:ext cx="10515600" cy="670186"/>
          </a:xfrm>
        </p:spPr>
        <p:txBody>
          <a:bodyPr>
            <a:normAutofit/>
          </a:bodyPr>
          <a:lstStyle/>
          <a:p>
            <a:pPr algn="ctr"/>
            <a:r>
              <a:rPr lang="en-US" sz="3600"/>
              <a:t>Gestionarea comenzilor – users si staff</a:t>
            </a:r>
          </a:p>
        </p:txBody>
      </p:sp>
      <p:sp>
        <p:nvSpPr>
          <p:cNvPr id="3" name="TextBox 2">
            <a:extLst>
              <a:ext uri="{FF2B5EF4-FFF2-40B4-BE49-F238E27FC236}">
                <a16:creationId xmlns:a16="http://schemas.microsoft.com/office/drawing/2014/main" id="{D85A3F73-CB6E-433A-A0CE-4F2DE682EC08}"/>
              </a:ext>
            </a:extLst>
          </p:cNvPr>
          <p:cNvSpPr txBox="1"/>
          <p:nvPr/>
        </p:nvSpPr>
        <p:spPr>
          <a:xfrm>
            <a:off x="396510" y="1084333"/>
            <a:ext cx="56994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Trimiterea unu emai de confirmare a comenzii utilizatorului</a:t>
            </a:r>
          </a:p>
        </p:txBody>
      </p:sp>
      <p:sp>
        <p:nvSpPr>
          <p:cNvPr id="5" name="TextBox 4">
            <a:extLst>
              <a:ext uri="{FF2B5EF4-FFF2-40B4-BE49-F238E27FC236}">
                <a16:creationId xmlns:a16="http://schemas.microsoft.com/office/drawing/2014/main" id="{5ABE2012-5834-4AF2-8005-360C22F5D538}"/>
              </a:ext>
            </a:extLst>
          </p:cNvPr>
          <p:cNvSpPr txBox="1"/>
          <p:nvPr/>
        </p:nvSpPr>
        <p:spPr>
          <a:xfrm>
            <a:off x="998289" y="2021747"/>
            <a:ext cx="311231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Crearea comenzii in componenta livewire </a:t>
            </a:r>
            <a:r>
              <a:rPr lang="en-US">
                <a:solidFill>
                  <a:schemeClr val="accent1">
                    <a:lumMod val="75000"/>
                  </a:schemeClr>
                </a:solidFill>
              </a:rPr>
              <a:t>Products/Check</a:t>
            </a:r>
          </a:p>
        </p:txBody>
      </p:sp>
      <p:sp>
        <p:nvSpPr>
          <p:cNvPr id="6" name="TextBox 5">
            <a:extLst>
              <a:ext uri="{FF2B5EF4-FFF2-40B4-BE49-F238E27FC236}">
                <a16:creationId xmlns:a16="http://schemas.microsoft.com/office/drawing/2014/main" id="{8612B907-BB3F-4622-A786-8BB95F6EEB74}"/>
              </a:ext>
            </a:extLst>
          </p:cNvPr>
          <p:cNvSpPr txBox="1"/>
          <p:nvPr/>
        </p:nvSpPr>
        <p:spPr>
          <a:xfrm>
            <a:off x="4941116" y="2021747"/>
            <a:ext cx="2659310"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t>Evenimentul </a:t>
            </a:r>
            <a:r>
              <a:rPr lang="en-US" b="0">
                <a:solidFill>
                  <a:srgbClr val="FF0000"/>
                </a:solidFill>
                <a:effectLst/>
                <a:latin typeface="Consolas" panose="020B0609020204030204" pitchFamily="49" charset="0"/>
              </a:rPr>
              <a:t>NewOrderEvent</a:t>
            </a:r>
          </a:p>
          <a:p>
            <a:endParaRPr lang="en-US"/>
          </a:p>
        </p:txBody>
      </p:sp>
      <p:cxnSp>
        <p:nvCxnSpPr>
          <p:cNvPr id="8" name="Straight Arrow Connector 7">
            <a:extLst>
              <a:ext uri="{FF2B5EF4-FFF2-40B4-BE49-F238E27FC236}">
                <a16:creationId xmlns:a16="http://schemas.microsoft.com/office/drawing/2014/main" id="{5EB0095B-11EB-49E1-883F-65C3DF623545}"/>
              </a:ext>
            </a:extLst>
          </p:cNvPr>
          <p:cNvCxnSpPr>
            <a:stCxn id="5" idx="3"/>
            <a:endCxn id="6" idx="1"/>
          </p:cNvCxnSpPr>
          <p:nvPr/>
        </p:nvCxnSpPr>
        <p:spPr>
          <a:xfrm>
            <a:off x="4110606" y="2483412"/>
            <a:ext cx="830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07D98C48-84BF-4090-8A30-F04AA3C136C6}"/>
              </a:ext>
            </a:extLst>
          </p:cNvPr>
          <p:cNvGrpSpPr/>
          <p:nvPr/>
        </p:nvGrpSpPr>
        <p:grpSpPr>
          <a:xfrm>
            <a:off x="9013272" y="1686133"/>
            <a:ext cx="2340528" cy="1594558"/>
            <a:chOff x="8053433" y="1535185"/>
            <a:chExt cx="2340528" cy="1594558"/>
          </a:xfrm>
        </p:grpSpPr>
        <p:sp>
          <p:nvSpPr>
            <p:cNvPr id="10" name="TextBox 9">
              <a:extLst>
                <a:ext uri="{FF2B5EF4-FFF2-40B4-BE49-F238E27FC236}">
                  <a16:creationId xmlns:a16="http://schemas.microsoft.com/office/drawing/2014/main" id="{A1C653D5-CD2E-4739-9DAD-AEE7DE03D6B1}"/>
                </a:ext>
              </a:extLst>
            </p:cNvPr>
            <p:cNvSpPr txBox="1"/>
            <p:nvPr/>
          </p:nvSpPr>
          <p:spPr>
            <a:xfrm>
              <a:off x="8053433" y="1535185"/>
              <a:ext cx="2340528"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t>Email de confirmare catre utilizator</a:t>
              </a:r>
            </a:p>
          </p:txBody>
        </p:sp>
        <p:sp>
          <p:nvSpPr>
            <p:cNvPr id="11" name="TextBox 10">
              <a:extLst>
                <a:ext uri="{FF2B5EF4-FFF2-40B4-BE49-F238E27FC236}">
                  <a16:creationId xmlns:a16="http://schemas.microsoft.com/office/drawing/2014/main" id="{967123C6-5237-4059-9C25-58E841FA4AE8}"/>
                </a:ext>
              </a:extLst>
            </p:cNvPr>
            <p:cNvSpPr txBox="1"/>
            <p:nvPr/>
          </p:nvSpPr>
          <p:spPr>
            <a:xfrm>
              <a:off x="8053433" y="2286298"/>
              <a:ext cx="234052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t>Notificare care staff</a:t>
              </a:r>
            </a:p>
          </p:txBody>
        </p:sp>
        <p:sp>
          <p:nvSpPr>
            <p:cNvPr id="12" name="TextBox 11">
              <a:extLst>
                <a:ext uri="{FF2B5EF4-FFF2-40B4-BE49-F238E27FC236}">
                  <a16:creationId xmlns:a16="http://schemas.microsoft.com/office/drawing/2014/main" id="{D8C4C21F-B8AD-4E2D-A16A-917A43292CE1}"/>
                </a:ext>
              </a:extLst>
            </p:cNvPr>
            <p:cNvSpPr txBox="1"/>
            <p:nvPr/>
          </p:nvSpPr>
          <p:spPr>
            <a:xfrm>
              <a:off x="8053433" y="2760411"/>
              <a:ext cx="234052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t>Actualizare stocuri</a:t>
              </a:r>
            </a:p>
          </p:txBody>
        </p:sp>
      </p:grpSp>
      <p:cxnSp>
        <p:nvCxnSpPr>
          <p:cNvPr id="15" name="Straight Arrow Connector 14">
            <a:extLst>
              <a:ext uri="{FF2B5EF4-FFF2-40B4-BE49-F238E27FC236}">
                <a16:creationId xmlns:a16="http://schemas.microsoft.com/office/drawing/2014/main" id="{500F1565-C429-46CF-AB66-E1C24CC7A143}"/>
              </a:ext>
            </a:extLst>
          </p:cNvPr>
          <p:cNvCxnSpPr>
            <a:stCxn id="6" idx="3"/>
            <a:endCxn id="10" idx="1"/>
          </p:cNvCxnSpPr>
          <p:nvPr/>
        </p:nvCxnSpPr>
        <p:spPr>
          <a:xfrm flipV="1">
            <a:off x="7600426" y="2009299"/>
            <a:ext cx="1412846" cy="474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EF1C7F-D25F-495C-91CC-693C02706748}"/>
              </a:ext>
            </a:extLst>
          </p:cNvPr>
          <p:cNvCxnSpPr>
            <a:stCxn id="6" idx="3"/>
            <a:endCxn id="11" idx="1"/>
          </p:cNvCxnSpPr>
          <p:nvPr/>
        </p:nvCxnSpPr>
        <p:spPr>
          <a:xfrm>
            <a:off x="7600426" y="2483412"/>
            <a:ext cx="1412846" cy="138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7B3EA70-0DAB-4771-9144-FA7DB4745F9C}"/>
              </a:ext>
            </a:extLst>
          </p:cNvPr>
          <p:cNvCxnSpPr>
            <a:stCxn id="6" idx="3"/>
            <a:endCxn id="12" idx="1"/>
          </p:cNvCxnSpPr>
          <p:nvPr/>
        </p:nvCxnSpPr>
        <p:spPr>
          <a:xfrm>
            <a:off x="7600426" y="2483412"/>
            <a:ext cx="1412846" cy="612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922093-580D-42CD-B15E-0C175BC34CBE}"/>
              </a:ext>
            </a:extLst>
          </p:cNvPr>
          <p:cNvSpPr txBox="1"/>
          <p:nvPr/>
        </p:nvSpPr>
        <p:spPr>
          <a:xfrm>
            <a:off x="1686187" y="3900881"/>
            <a:ext cx="189591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Events</a:t>
            </a:r>
          </a:p>
        </p:txBody>
      </p:sp>
      <p:sp>
        <p:nvSpPr>
          <p:cNvPr id="21" name="TextBox 20">
            <a:extLst>
              <a:ext uri="{FF2B5EF4-FFF2-40B4-BE49-F238E27FC236}">
                <a16:creationId xmlns:a16="http://schemas.microsoft.com/office/drawing/2014/main" id="{32138E15-3612-4E79-8A73-967D25FD489F}"/>
              </a:ext>
            </a:extLst>
          </p:cNvPr>
          <p:cNvSpPr txBox="1"/>
          <p:nvPr/>
        </p:nvSpPr>
        <p:spPr>
          <a:xfrm>
            <a:off x="4110605" y="3816991"/>
            <a:ext cx="3573711" cy="1384995"/>
          </a:xfrm>
          <a:prstGeom prst="rect">
            <a:avLst/>
          </a:prstGeom>
          <a:noFill/>
        </p:spPr>
        <p:txBody>
          <a:bodyPr wrap="square" rtlCol="0">
            <a:spAutoFit/>
          </a:bodyPr>
          <a:lstStyle/>
          <a:p>
            <a:r>
              <a:rPr lang="en-US"/>
              <a:t>EventServiceProvider</a:t>
            </a:r>
          </a:p>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shouldDiscoverEvents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return</a:t>
            </a:r>
            <a:r>
              <a:rPr lang="en-US" sz="1200" b="0">
                <a:solidFill>
                  <a:srgbClr val="F9E7C4"/>
                </a:solidFill>
                <a:effectLst/>
                <a:latin typeface="Consolas" panose="020B0609020204030204" pitchFamily="49" charset="0"/>
              </a:rPr>
              <a:t> </a:t>
            </a:r>
            <a:r>
              <a:rPr lang="en-US" sz="1200" b="0">
                <a:solidFill>
                  <a:srgbClr val="DE935F"/>
                </a:solidFill>
                <a:effectLst/>
                <a:latin typeface="Consolas" panose="020B0609020204030204" pitchFamily="49" charset="0"/>
              </a:rPr>
              <a:t>true</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600">
                <a:latin typeface="+mj-lt"/>
              </a:rPr>
              <a:t>protected $listen =[]</a:t>
            </a:r>
          </a:p>
        </p:txBody>
      </p:sp>
      <p:sp>
        <p:nvSpPr>
          <p:cNvPr id="22" name="TextBox 21">
            <a:extLst>
              <a:ext uri="{FF2B5EF4-FFF2-40B4-BE49-F238E27FC236}">
                <a16:creationId xmlns:a16="http://schemas.microsoft.com/office/drawing/2014/main" id="{9CBAE4FE-1C0D-4D5D-AC65-C0FF7079923F}"/>
              </a:ext>
            </a:extLst>
          </p:cNvPr>
          <p:cNvSpPr txBox="1"/>
          <p:nvPr/>
        </p:nvSpPr>
        <p:spPr>
          <a:xfrm>
            <a:off x="8405070" y="3724712"/>
            <a:ext cx="177846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a:t>Listener 1</a:t>
            </a:r>
          </a:p>
        </p:txBody>
      </p:sp>
      <p:sp>
        <p:nvSpPr>
          <p:cNvPr id="23" name="TextBox 22">
            <a:extLst>
              <a:ext uri="{FF2B5EF4-FFF2-40B4-BE49-F238E27FC236}">
                <a16:creationId xmlns:a16="http://schemas.microsoft.com/office/drawing/2014/main" id="{266887B6-6BB6-4D93-A8EA-4A507C9FBEA8}"/>
              </a:ext>
            </a:extLst>
          </p:cNvPr>
          <p:cNvSpPr txBox="1"/>
          <p:nvPr/>
        </p:nvSpPr>
        <p:spPr>
          <a:xfrm>
            <a:off x="8405070" y="4261932"/>
            <a:ext cx="177846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a:t>Listener 2</a:t>
            </a:r>
          </a:p>
        </p:txBody>
      </p:sp>
      <p:sp>
        <p:nvSpPr>
          <p:cNvPr id="24" name="TextBox 23">
            <a:extLst>
              <a:ext uri="{FF2B5EF4-FFF2-40B4-BE49-F238E27FC236}">
                <a16:creationId xmlns:a16="http://schemas.microsoft.com/office/drawing/2014/main" id="{54E0B58A-506D-40BA-AAC9-B056277BC672}"/>
              </a:ext>
            </a:extLst>
          </p:cNvPr>
          <p:cNvSpPr txBox="1"/>
          <p:nvPr/>
        </p:nvSpPr>
        <p:spPr>
          <a:xfrm>
            <a:off x="8405070" y="4799152"/>
            <a:ext cx="177846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a:t>Listener …</a:t>
            </a:r>
          </a:p>
        </p:txBody>
      </p:sp>
    </p:spTree>
    <p:extLst>
      <p:ext uri="{BB962C8B-B14F-4D97-AF65-F5344CB8AC3E}">
        <p14:creationId xmlns:p14="http://schemas.microsoft.com/office/powerpoint/2010/main" val="3653018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dot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37EC5D-B141-4625-A117-CE39DEFF6825}"/>
              </a:ext>
            </a:extLst>
          </p:cNvPr>
          <p:cNvSpPr txBox="1"/>
          <p:nvPr/>
        </p:nvSpPr>
        <p:spPr>
          <a:xfrm>
            <a:off x="1" y="0"/>
            <a:ext cx="121920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a:t>Cupoane </a:t>
            </a:r>
          </a:p>
        </p:txBody>
      </p:sp>
      <p:sp>
        <p:nvSpPr>
          <p:cNvPr id="4" name="TextBox 3">
            <a:extLst>
              <a:ext uri="{FF2B5EF4-FFF2-40B4-BE49-F238E27FC236}">
                <a16:creationId xmlns:a16="http://schemas.microsoft.com/office/drawing/2014/main" id="{E25F9131-42E2-40F0-8CD1-07CBD112FDDB}"/>
              </a:ext>
            </a:extLst>
          </p:cNvPr>
          <p:cNvSpPr txBox="1"/>
          <p:nvPr/>
        </p:nvSpPr>
        <p:spPr>
          <a:xfrm>
            <a:off x="562062" y="931178"/>
            <a:ext cx="9863807" cy="1785104"/>
          </a:xfrm>
          <a:prstGeom prst="rect">
            <a:avLst/>
          </a:prstGeom>
          <a:noFill/>
        </p:spPr>
        <p:txBody>
          <a:bodyPr wrap="square" rtlCol="0">
            <a:spAutoFit/>
          </a:bodyPr>
          <a:lstStyle/>
          <a:p>
            <a:pPr marL="342900" indent="-342900">
              <a:buAutoNum type="arabicPeriod"/>
            </a:pPr>
            <a:r>
              <a:rPr lang="en-US"/>
              <a:t>Prezentarea scenariilor pentru coupoane si proiectarea structurii datelor</a:t>
            </a:r>
          </a:p>
          <a:p>
            <a:pPr lvl="1">
              <a:spcBef>
                <a:spcPts val="1200"/>
              </a:spcBef>
            </a:pPr>
            <a:r>
              <a:rPr lang="en-US"/>
              <a:t>Implementarea relatiei </a:t>
            </a:r>
            <a:r>
              <a:rPr lang="en-US">
                <a:solidFill>
                  <a:schemeClr val="accent6">
                    <a:lumMod val="75000"/>
                  </a:schemeClr>
                </a:solidFill>
              </a:rPr>
              <a:t>many-to-many polimorfice </a:t>
            </a:r>
            <a:r>
              <a:rPr lang="en-US"/>
              <a:t>intre cupoane si entitatile ce vor fi atasate acestora: users, categories,brands</a:t>
            </a:r>
          </a:p>
          <a:p>
            <a:pPr lvl="1">
              <a:spcBef>
                <a:spcPts val="1200"/>
              </a:spcBef>
            </a:pPr>
            <a:r>
              <a:rPr lang="en-US"/>
              <a:t>Salvarea discountului unei comenzi intr-un table dedicat: </a:t>
            </a:r>
            <a:r>
              <a:rPr lang="en-US">
                <a:solidFill>
                  <a:schemeClr val="accent6">
                    <a:lumMod val="75000"/>
                  </a:schemeClr>
                </a:solidFill>
              </a:rPr>
              <a:t>orders_discount</a:t>
            </a:r>
            <a:r>
              <a:rPr lang="en-US"/>
              <a:t>, cu o relatie one-to-one cu tabelul orders: o comanda poate avea un singur discount</a:t>
            </a:r>
          </a:p>
        </p:txBody>
      </p:sp>
      <p:sp>
        <p:nvSpPr>
          <p:cNvPr id="5" name="TextBox 4">
            <a:extLst>
              <a:ext uri="{FF2B5EF4-FFF2-40B4-BE49-F238E27FC236}">
                <a16:creationId xmlns:a16="http://schemas.microsoft.com/office/drawing/2014/main" id="{D6431BE8-7F88-4094-ABD0-26119038E1A3}"/>
              </a:ext>
            </a:extLst>
          </p:cNvPr>
          <p:cNvSpPr txBox="1"/>
          <p:nvPr/>
        </p:nvSpPr>
        <p:spPr>
          <a:xfrm>
            <a:off x="562062" y="2982482"/>
            <a:ext cx="9863807" cy="923330"/>
          </a:xfrm>
          <a:prstGeom prst="rect">
            <a:avLst/>
          </a:prstGeom>
          <a:noFill/>
        </p:spPr>
        <p:txBody>
          <a:bodyPr wrap="square" rtlCol="0">
            <a:spAutoFit/>
          </a:bodyPr>
          <a:lstStyle/>
          <a:p>
            <a:r>
              <a:rPr lang="en-US"/>
              <a:t>2. Crearea interfetei de administrare pentru coupoanele generale: acestea vor avea o data de expirare, o valoare, vor fi de tip procentual sau fix, vor putea fi active sau nu, vor avea un cod si o descriere ce vor fi afisate si in contul de utilizator.</a:t>
            </a:r>
          </a:p>
        </p:txBody>
      </p:sp>
      <p:sp>
        <p:nvSpPr>
          <p:cNvPr id="6" name="TextBox 5">
            <a:extLst>
              <a:ext uri="{FF2B5EF4-FFF2-40B4-BE49-F238E27FC236}">
                <a16:creationId xmlns:a16="http://schemas.microsoft.com/office/drawing/2014/main" id="{96E08889-8541-4E92-957F-870467955276}"/>
              </a:ext>
            </a:extLst>
          </p:cNvPr>
          <p:cNvSpPr txBox="1"/>
          <p:nvPr/>
        </p:nvSpPr>
        <p:spPr>
          <a:xfrm>
            <a:off x="562061" y="4015099"/>
            <a:ext cx="9863807" cy="646331"/>
          </a:xfrm>
          <a:prstGeom prst="rect">
            <a:avLst/>
          </a:prstGeom>
          <a:noFill/>
        </p:spPr>
        <p:txBody>
          <a:bodyPr wrap="square" rtlCol="0">
            <a:spAutoFit/>
          </a:bodyPr>
          <a:lstStyle/>
          <a:p>
            <a:r>
              <a:rPr lang="en-US"/>
              <a:t>3. Crearea coupoanelor specific folosind tehnici avansate in livewire: vom crea dintr-un coupon general coupoane de tip user, brand si categories.</a:t>
            </a:r>
          </a:p>
        </p:txBody>
      </p:sp>
      <p:sp>
        <p:nvSpPr>
          <p:cNvPr id="7" name="TextBox 6">
            <a:extLst>
              <a:ext uri="{FF2B5EF4-FFF2-40B4-BE49-F238E27FC236}">
                <a16:creationId xmlns:a16="http://schemas.microsoft.com/office/drawing/2014/main" id="{91B75EBF-FB1C-4FCA-BEA4-056373840533}"/>
              </a:ext>
            </a:extLst>
          </p:cNvPr>
          <p:cNvSpPr txBox="1"/>
          <p:nvPr/>
        </p:nvSpPr>
        <p:spPr>
          <a:xfrm>
            <a:off x="562061" y="4881463"/>
            <a:ext cx="9863807" cy="646331"/>
          </a:xfrm>
          <a:prstGeom prst="rect">
            <a:avLst/>
          </a:prstGeom>
          <a:noFill/>
        </p:spPr>
        <p:txBody>
          <a:bodyPr wrap="square" rtlCol="0">
            <a:spAutoFit/>
          </a:bodyPr>
          <a:lstStyle/>
          <a:p>
            <a:r>
              <a:rPr lang="en-US"/>
              <a:t>4. Aplicarea coupoanelor: acestea vor trebui verificate inainte de a fi salvate intr-o variabila de sesiune. In cazul in care nu indeplinesc conditiile necesare va fi afisat un mesaj utilizatorului.</a:t>
            </a:r>
          </a:p>
        </p:txBody>
      </p:sp>
      <p:sp>
        <p:nvSpPr>
          <p:cNvPr id="8" name="TextBox 7">
            <a:extLst>
              <a:ext uri="{FF2B5EF4-FFF2-40B4-BE49-F238E27FC236}">
                <a16:creationId xmlns:a16="http://schemas.microsoft.com/office/drawing/2014/main" id="{60DBBF41-4DD7-466B-B979-9B18B943EF47}"/>
              </a:ext>
            </a:extLst>
          </p:cNvPr>
          <p:cNvSpPr txBox="1"/>
          <p:nvPr/>
        </p:nvSpPr>
        <p:spPr>
          <a:xfrm>
            <a:off x="562061" y="5683699"/>
            <a:ext cx="9863807" cy="646331"/>
          </a:xfrm>
          <a:prstGeom prst="rect">
            <a:avLst/>
          </a:prstGeom>
          <a:noFill/>
        </p:spPr>
        <p:txBody>
          <a:bodyPr wrap="square" rtlCol="0">
            <a:spAutoFit/>
          </a:bodyPr>
          <a:lstStyle/>
          <a:p>
            <a:r>
              <a:rPr lang="en-US"/>
              <a:t>5. Calcularea discountului si salvarea acestuia cu datele aferente couponului. Afisarea discountului pentru comenzile facute de utilizatori in contul acestora si in facturile tiparite.</a:t>
            </a:r>
          </a:p>
        </p:txBody>
      </p:sp>
    </p:spTree>
    <p:extLst>
      <p:ext uri="{BB962C8B-B14F-4D97-AF65-F5344CB8AC3E}">
        <p14:creationId xmlns:p14="http://schemas.microsoft.com/office/powerpoint/2010/main" val="321941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2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2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5D3A-5E9A-45AC-AB76-8CA0DD8D5F25}"/>
              </a:ext>
            </a:extLst>
          </p:cNvPr>
          <p:cNvSpPr>
            <a:spLocks noGrp="1"/>
          </p:cNvSpPr>
          <p:nvPr>
            <p:ph type="title"/>
          </p:nvPr>
        </p:nvSpPr>
        <p:spPr>
          <a:xfrm>
            <a:off x="0" y="0"/>
            <a:ext cx="12192000" cy="482163"/>
          </a:xfrm>
        </p:spPr>
        <p:style>
          <a:lnRef idx="1">
            <a:schemeClr val="dk1"/>
          </a:lnRef>
          <a:fillRef idx="3">
            <a:schemeClr val="dk1"/>
          </a:fillRef>
          <a:effectRef idx="2">
            <a:schemeClr val="dk1"/>
          </a:effectRef>
          <a:fontRef idx="minor">
            <a:schemeClr val="lt1"/>
          </a:fontRef>
        </p:style>
        <p:txBody>
          <a:bodyPr>
            <a:noAutofit/>
          </a:bodyPr>
          <a:lstStyle/>
          <a:p>
            <a:pPr algn="ctr"/>
            <a:r>
              <a:rPr lang="en-US" sz="2400"/>
              <a:t>Coupons</a:t>
            </a:r>
          </a:p>
        </p:txBody>
      </p:sp>
      <p:graphicFrame>
        <p:nvGraphicFramePr>
          <p:cNvPr id="3" name="Table 2">
            <a:extLst>
              <a:ext uri="{FF2B5EF4-FFF2-40B4-BE49-F238E27FC236}">
                <a16:creationId xmlns:a16="http://schemas.microsoft.com/office/drawing/2014/main" id="{A5FAEA55-DE27-45B1-A259-7C6DE53BBF1C}"/>
              </a:ext>
            </a:extLst>
          </p:cNvPr>
          <p:cNvGraphicFramePr>
            <a:graphicFrameLocks noGrp="1"/>
          </p:cNvGraphicFramePr>
          <p:nvPr>
            <p:extLst>
              <p:ext uri="{D42A27DB-BD31-4B8C-83A1-F6EECF244321}">
                <p14:modId xmlns:p14="http://schemas.microsoft.com/office/powerpoint/2010/main" val="1844274601"/>
              </p:ext>
            </p:extLst>
          </p:nvPr>
        </p:nvGraphicFramePr>
        <p:xfrm>
          <a:off x="7548466" y="2049710"/>
          <a:ext cx="1749169" cy="27432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coupons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pPr marL="0" algn="l" defTabSz="914400" rtl="0" eaLnBrk="1" latinLnBrk="0" hangingPunct="1"/>
                      <a:r>
                        <a:rPr lang="en-US" sz="1400" kern="1200">
                          <a:solidFill>
                            <a:schemeClr val="tx1"/>
                          </a:solidFill>
                          <a:latin typeface="+mn-lt"/>
                          <a:ea typeface="+mn-ea"/>
                          <a:cs typeface="+mn-cs"/>
                        </a:rPr>
                        <a:t>code</a:t>
                      </a:r>
                      <a:endParaRPr lang="ro-RO" sz="1400" kern="1200">
                        <a:solidFill>
                          <a:schemeClr val="tx1"/>
                        </a:solidFill>
                        <a:latin typeface="+mn-lt"/>
                        <a:ea typeface="+mn-ea"/>
                        <a:cs typeface="+mn-cs"/>
                      </a:endParaRPr>
                    </a:p>
                  </a:txBody>
                  <a:tcPr>
                    <a:solidFill>
                      <a:schemeClr val="accent6">
                        <a:lumMod val="40000"/>
                        <a:lumOff val="60000"/>
                      </a:schemeClr>
                    </a:solidFill>
                  </a:tcPr>
                </a:tc>
                <a:extLst>
                  <a:ext uri="{0D108BD9-81ED-4DB2-BD59-A6C34878D82A}">
                    <a16:rowId xmlns:a16="http://schemas.microsoft.com/office/drawing/2014/main" val="34233047"/>
                  </a:ext>
                </a:extLst>
              </a:tr>
              <a:tr h="265905">
                <a:tc>
                  <a:txBody>
                    <a:bodyPr/>
                    <a:lstStyle/>
                    <a:p>
                      <a:r>
                        <a:rPr lang="en-US" sz="1400"/>
                        <a:t>domain</a:t>
                      </a:r>
                      <a:endParaRPr lang="ro-RO" sz="1400"/>
                    </a:p>
                  </a:txBody>
                  <a:tcPr>
                    <a:solidFill>
                      <a:schemeClr val="accent6">
                        <a:lumMod val="40000"/>
                        <a:lumOff val="60000"/>
                      </a:schemeClr>
                    </a:solidFill>
                  </a:tcPr>
                </a:tc>
                <a:extLst>
                  <a:ext uri="{0D108BD9-81ED-4DB2-BD59-A6C34878D82A}">
                    <a16:rowId xmlns:a16="http://schemas.microsoft.com/office/drawing/2014/main" val="1083826987"/>
                  </a:ext>
                </a:extLst>
              </a:tr>
              <a:tr h="265905">
                <a:tc>
                  <a:txBody>
                    <a:bodyPr/>
                    <a:lstStyle/>
                    <a:p>
                      <a:pPr marL="0" algn="l" defTabSz="914400" rtl="0" eaLnBrk="1" latinLnBrk="0" hangingPunct="1"/>
                      <a:r>
                        <a:rPr lang="en-US" sz="1400" kern="1200">
                          <a:solidFill>
                            <a:schemeClr val="tx1"/>
                          </a:solidFill>
                          <a:latin typeface="+mn-lt"/>
                          <a:ea typeface="+mn-ea"/>
                          <a:cs typeface="+mn-cs"/>
                        </a:rPr>
                        <a:t>type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value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718767688"/>
                  </a:ext>
                </a:extLst>
              </a:tr>
              <a:tr h="265905">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active</a:t>
                      </a:r>
                      <a:endParaRPr lang="ro-RO" sz="1400"/>
                    </a:p>
                  </a:txBody>
                  <a:tcPr>
                    <a:solidFill>
                      <a:schemeClr val="accent2">
                        <a:lumMod val="40000"/>
                        <a:lumOff val="60000"/>
                      </a:schemeClr>
                    </a:solidFill>
                  </a:tcPr>
                </a:tc>
                <a:extLst>
                  <a:ext uri="{0D108BD9-81ED-4DB2-BD59-A6C34878D82A}">
                    <a16:rowId xmlns:a16="http://schemas.microsoft.com/office/drawing/2014/main" val="2779687727"/>
                  </a:ext>
                </a:extLst>
              </a:tr>
              <a:tr h="265905">
                <a:tc>
                  <a:txBody>
                    <a:bodyPr/>
                    <a:lstStyle/>
                    <a:p>
                      <a:r>
                        <a:rPr lang="en-US" sz="1400"/>
                        <a:t>expire_at</a:t>
                      </a:r>
                      <a:endParaRPr lang="ro-RO" sz="1400"/>
                    </a:p>
                  </a:txBody>
                  <a:tcPr>
                    <a:solidFill>
                      <a:schemeClr val="accent2">
                        <a:lumMod val="40000"/>
                        <a:lumOff val="60000"/>
                      </a:schemeClr>
                    </a:solidFill>
                  </a:tcPr>
                </a:tc>
                <a:extLst>
                  <a:ext uri="{0D108BD9-81ED-4DB2-BD59-A6C34878D82A}">
                    <a16:rowId xmlns:a16="http://schemas.microsoft.com/office/drawing/2014/main" val="835316148"/>
                  </a:ext>
                </a:extLst>
              </a:tr>
            </a:tbl>
          </a:graphicData>
        </a:graphic>
      </p:graphicFrame>
      <p:grpSp>
        <p:nvGrpSpPr>
          <p:cNvPr id="9" name="Group 8">
            <a:extLst>
              <a:ext uri="{FF2B5EF4-FFF2-40B4-BE49-F238E27FC236}">
                <a16:creationId xmlns:a16="http://schemas.microsoft.com/office/drawing/2014/main" id="{1E25CFE1-4060-496C-80D0-6E41FC7759E9}"/>
              </a:ext>
            </a:extLst>
          </p:cNvPr>
          <p:cNvGrpSpPr/>
          <p:nvPr/>
        </p:nvGrpSpPr>
        <p:grpSpPr>
          <a:xfrm>
            <a:off x="500541" y="2027340"/>
            <a:ext cx="1487649" cy="2743200"/>
            <a:chOff x="1289107" y="1331053"/>
            <a:chExt cx="1487649" cy="2743200"/>
          </a:xfrm>
        </p:grpSpPr>
        <p:sp>
          <p:nvSpPr>
            <p:cNvPr id="4" name="TextBox 3">
              <a:extLst>
                <a:ext uri="{FF2B5EF4-FFF2-40B4-BE49-F238E27FC236}">
                  <a16:creationId xmlns:a16="http://schemas.microsoft.com/office/drawing/2014/main" id="{95EE1742-DE6C-47B4-8A29-08CE0C2265D6}"/>
                </a:ext>
              </a:extLst>
            </p:cNvPr>
            <p:cNvSpPr txBox="1"/>
            <p:nvPr/>
          </p:nvSpPr>
          <p:spPr>
            <a:xfrm>
              <a:off x="1291905" y="1331053"/>
              <a:ext cx="1484851"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a:t>USERS</a:t>
              </a:r>
            </a:p>
          </p:txBody>
        </p:sp>
        <p:sp>
          <p:nvSpPr>
            <p:cNvPr id="5" name="TextBox 4">
              <a:extLst>
                <a:ext uri="{FF2B5EF4-FFF2-40B4-BE49-F238E27FC236}">
                  <a16:creationId xmlns:a16="http://schemas.microsoft.com/office/drawing/2014/main" id="{9B5C98D7-0ED2-40E1-838E-32FF10C4E2DD}"/>
                </a:ext>
              </a:extLst>
            </p:cNvPr>
            <p:cNvSpPr txBox="1"/>
            <p:nvPr/>
          </p:nvSpPr>
          <p:spPr>
            <a:xfrm>
              <a:off x="1289107" y="2517987"/>
              <a:ext cx="1484851"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t>CATEGORIES</a:t>
              </a:r>
            </a:p>
          </p:txBody>
        </p:sp>
        <p:sp>
          <p:nvSpPr>
            <p:cNvPr id="6" name="TextBox 5">
              <a:extLst>
                <a:ext uri="{FF2B5EF4-FFF2-40B4-BE49-F238E27FC236}">
                  <a16:creationId xmlns:a16="http://schemas.microsoft.com/office/drawing/2014/main" id="{E7EA26B5-F252-419F-A90E-8C7A6636C01E}"/>
                </a:ext>
              </a:extLst>
            </p:cNvPr>
            <p:cNvSpPr txBox="1"/>
            <p:nvPr/>
          </p:nvSpPr>
          <p:spPr>
            <a:xfrm>
              <a:off x="1289107" y="3704921"/>
              <a:ext cx="1484851"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t>BRANDS</a:t>
              </a:r>
            </a:p>
          </p:txBody>
        </p:sp>
      </p:grpSp>
      <p:graphicFrame>
        <p:nvGraphicFramePr>
          <p:cNvPr id="10" name="Table 9">
            <a:extLst>
              <a:ext uri="{FF2B5EF4-FFF2-40B4-BE49-F238E27FC236}">
                <a16:creationId xmlns:a16="http://schemas.microsoft.com/office/drawing/2014/main" id="{83F42673-6BEB-412C-97A2-85D004A184DE}"/>
              </a:ext>
            </a:extLst>
          </p:cNvPr>
          <p:cNvGraphicFramePr>
            <a:graphicFrameLocks noGrp="1"/>
          </p:cNvGraphicFramePr>
          <p:nvPr>
            <p:extLst>
              <p:ext uri="{D42A27DB-BD31-4B8C-83A1-F6EECF244321}">
                <p14:modId xmlns:p14="http://schemas.microsoft.com/office/powerpoint/2010/main" val="3107775918"/>
              </p:ext>
            </p:extLst>
          </p:nvPr>
        </p:nvGraphicFramePr>
        <p:xfrm>
          <a:off x="3892344" y="2806118"/>
          <a:ext cx="1749169" cy="12192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solidFill>
                            <a:schemeClr val="bg1"/>
                          </a:solidFill>
                        </a:rPr>
                        <a:t>couponable</a:t>
                      </a:r>
                      <a:endParaRPr lang="ro-RO" sz="1400" b="1">
                        <a:solidFill>
                          <a:schemeClr val="bg1"/>
                        </a:solidFill>
                      </a:endParaRPr>
                    </a:p>
                  </a:txBody>
                  <a:tcPr>
                    <a:solidFill>
                      <a:srgbClr val="C00000"/>
                    </a:solidFill>
                  </a:tcPr>
                </a:tc>
                <a:extLst>
                  <a:ext uri="{0D108BD9-81ED-4DB2-BD59-A6C34878D82A}">
                    <a16:rowId xmlns:a16="http://schemas.microsoft.com/office/drawing/2014/main" val="1142503979"/>
                  </a:ext>
                </a:extLst>
              </a:tr>
              <a:tr h="265905">
                <a:tc>
                  <a:txBody>
                    <a:bodyPr/>
                    <a:lstStyle/>
                    <a:p>
                      <a:r>
                        <a:rPr lang="en-US" sz="1400"/>
                        <a:t>coupon_id</a:t>
                      </a:r>
                      <a:endParaRPr lang="ro-RO" sz="1400"/>
                    </a:p>
                  </a:txBody>
                  <a:tcPr/>
                </a:tc>
                <a:extLst>
                  <a:ext uri="{0D108BD9-81ED-4DB2-BD59-A6C34878D82A}">
                    <a16:rowId xmlns:a16="http://schemas.microsoft.com/office/drawing/2014/main" val="372363252"/>
                  </a:ext>
                </a:extLst>
              </a:tr>
              <a:tr h="265905">
                <a:tc>
                  <a:txBody>
                    <a:bodyPr/>
                    <a:lstStyle/>
                    <a:p>
                      <a:pPr marL="0" algn="l" defTabSz="914400" rtl="0" eaLnBrk="1" latinLnBrk="0" hangingPunct="1"/>
                      <a:r>
                        <a:rPr lang="en-US" sz="1400" kern="1200">
                          <a:solidFill>
                            <a:schemeClr val="tx1"/>
                          </a:solidFill>
                          <a:latin typeface="+mn-lt"/>
                          <a:ea typeface="+mn-ea"/>
                          <a:cs typeface="+mn-cs"/>
                        </a:rPr>
                        <a:t>couponable_id</a:t>
                      </a:r>
                      <a:endParaRPr lang="ro-RO" sz="1400" kern="1200">
                        <a:solidFill>
                          <a:schemeClr val="tx1"/>
                        </a:solidFill>
                        <a:latin typeface="+mn-lt"/>
                        <a:ea typeface="+mn-ea"/>
                        <a:cs typeface="+mn-cs"/>
                      </a:endParaRPr>
                    </a:p>
                  </a:txBody>
                  <a:tcPr>
                    <a:noFill/>
                  </a:tcPr>
                </a:tc>
                <a:extLst>
                  <a:ext uri="{0D108BD9-81ED-4DB2-BD59-A6C34878D82A}">
                    <a16:rowId xmlns:a16="http://schemas.microsoft.com/office/drawing/2014/main" val="34233047"/>
                  </a:ext>
                </a:extLst>
              </a:tr>
              <a:tr h="265905">
                <a:tc>
                  <a:txBody>
                    <a:bodyPr/>
                    <a:lstStyle/>
                    <a:p>
                      <a:r>
                        <a:rPr lang="en-US" sz="1400"/>
                        <a:t>couponable_type</a:t>
                      </a:r>
                      <a:endParaRPr lang="ro-RO" sz="1400"/>
                    </a:p>
                  </a:txBody>
                  <a:tcPr>
                    <a:noFill/>
                  </a:tcPr>
                </a:tc>
                <a:extLst>
                  <a:ext uri="{0D108BD9-81ED-4DB2-BD59-A6C34878D82A}">
                    <a16:rowId xmlns:a16="http://schemas.microsoft.com/office/drawing/2014/main" val="1083826987"/>
                  </a:ext>
                </a:extLst>
              </a:tr>
            </a:tbl>
          </a:graphicData>
        </a:graphic>
      </p:graphicFrame>
      <p:cxnSp>
        <p:nvCxnSpPr>
          <p:cNvPr id="12" name="Connector: Elbow 11">
            <a:extLst>
              <a:ext uri="{FF2B5EF4-FFF2-40B4-BE49-F238E27FC236}">
                <a16:creationId xmlns:a16="http://schemas.microsoft.com/office/drawing/2014/main" id="{081C54DB-134C-4D7D-8E16-776FFD25DD85}"/>
              </a:ext>
            </a:extLst>
          </p:cNvPr>
          <p:cNvCxnSpPr>
            <a:cxnSpLocks/>
            <a:endCxn id="10" idx="1"/>
          </p:cNvCxnSpPr>
          <p:nvPr/>
        </p:nvCxnSpPr>
        <p:spPr>
          <a:xfrm flipV="1">
            <a:off x="1985392" y="3415718"/>
            <a:ext cx="1906952" cy="1186934"/>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3082C2CB-1560-4745-A332-FC28BD7F4C84}"/>
              </a:ext>
            </a:extLst>
          </p:cNvPr>
          <p:cNvCxnSpPr>
            <a:cxnSpLocks/>
            <a:endCxn id="10" idx="1"/>
          </p:cNvCxnSpPr>
          <p:nvPr/>
        </p:nvCxnSpPr>
        <p:spPr>
          <a:xfrm>
            <a:off x="1988190" y="2228784"/>
            <a:ext cx="1904154" cy="1186934"/>
          </a:xfrm>
          <a:prstGeom prst="bentConnector3">
            <a:avLst/>
          </a:prstGeom>
          <a:ln w="12700">
            <a:tailEnd type="triangle"/>
          </a:ln>
        </p:spPr>
        <p:style>
          <a:lnRef idx="1">
            <a:schemeClr val="accent4"/>
          </a:lnRef>
          <a:fillRef idx="0">
            <a:schemeClr val="accent4"/>
          </a:fillRef>
          <a:effectRef idx="0">
            <a:schemeClr val="accent4"/>
          </a:effectRef>
          <a:fontRef idx="minor">
            <a:schemeClr val="tx1"/>
          </a:fontRef>
        </p:style>
      </p:cxnSp>
      <p:cxnSp>
        <p:nvCxnSpPr>
          <p:cNvPr id="16" name="Straight Arrow Connector 15">
            <a:extLst>
              <a:ext uri="{FF2B5EF4-FFF2-40B4-BE49-F238E27FC236}">
                <a16:creationId xmlns:a16="http://schemas.microsoft.com/office/drawing/2014/main" id="{C9415A9C-27C1-4C63-B40C-6154D8AAC35E}"/>
              </a:ext>
            </a:extLst>
          </p:cNvPr>
          <p:cNvCxnSpPr>
            <a:cxnSpLocks/>
            <a:endCxn id="10" idx="1"/>
          </p:cNvCxnSpPr>
          <p:nvPr/>
        </p:nvCxnSpPr>
        <p:spPr>
          <a:xfrm>
            <a:off x="1985392" y="3415718"/>
            <a:ext cx="1906952" cy="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F6D9FA94-203B-49BB-A94E-CBD73D558257}"/>
              </a:ext>
            </a:extLst>
          </p:cNvPr>
          <p:cNvCxnSpPr>
            <a:endCxn id="10" idx="3"/>
          </p:cNvCxnSpPr>
          <p:nvPr/>
        </p:nvCxnSpPr>
        <p:spPr>
          <a:xfrm rot="10800000" flipV="1">
            <a:off x="5641514" y="2533476"/>
            <a:ext cx="1906953" cy="882242"/>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411FD5E-24CC-4470-B149-213828F4F4BB}"/>
              </a:ext>
            </a:extLst>
          </p:cNvPr>
          <p:cNvSpPr txBox="1"/>
          <p:nvPr/>
        </p:nvSpPr>
        <p:spPr>
          <a:xfrm>
            <a:off x="1503025" y="5534777"/>
            <a:ext cx="3933041" cy="3385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a:t>morphToMany(Coupon::class,’couponable’)</a:t>
            </a:r>
          </a:p>
        </p:txBody>
      </p:sp>
      <p:sp>
        <p:nvSpPr>
          <p:cNvPr id="20" name="TextBox 19">
            <a:extLst>
              <a:ext uri="{FF2B5EF4-FFF2-40B4-BE49-F238E27FC236}">
                <a16:creationId xmlns:a16="http://schemas.microsoft.com/office/drawing/2014/main" id="{EB54760D-9C30-4FBE-99CC-7499B4D8AAAF}"/>
              </a:ext>
            </a:extLst>
          </p:cNvPr>
          <p:cNvSpPr txBox="1"/>
          <p:nvPr/>
        </p:nvSpPr>
        <p:spPr>
          <a:xfrm>
            <a:off x="3461155" y="818277"/>
            <a:ext cx="3778543"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400"/>
              <a:t>morphedByMany(User::class,’couponable’)</a:t>
            </a:r>
          </a:p>
        </p:txBody>
      </p:sp>
      <p:sp>
        <p:nvSpPr>
          <p:cNvPr id="23" name="TextBox 22">
            <a:extLst>
              <a:ext uri="{FF2B5EF4-FFF2-40B4-BE49-F238E27FC236}">
                <a16:creationId xmlns:a16="http://schemas.microsoft.com/office/drawing/2014/main" id="{36057BE2-A85B-48E8-9578-56984B45F4BD}"/>
              </a:ext>
            </a:extLst>
          </p:cNvPr>
          <p:cNvSpPr txBox="1"/>
          <p:nvPr/>
        </p:nvSpPr>
        <p:spPr>
          <a:xfrm>
            <a:off x="3469545" y="1234493"/>
            <a:ext cx="3770154"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400"/>
              <a:t>morphedByMany(Category::class,’couponable’)</a:t>
            </a:r>
          </a:p>
        </p:txBody>
      </p:sp>
      <p:sp>
        <p:nvSpPr>
          <p:cNvPr id="24" name="TextBox 23">
            <a:extLst>
              <a:ext uri="{FF2B5EF4-FFF2-40B4-BE49-F238E27FC236}">
                <a16:creationId xmlns:a16="http://schemas.microsoft.com/office/drawing/2014/main" id="{FD538875-3E26-4669-88E5-9E0746531CEE}"/>
              </a:ext>
            </a:extLst>
          </p:cNvPr>
          <p:cNvSpPr txBox="1"/>
          <p:nvPr/>
        </p:nvSpPr>
        <p:spPr>
          <a:xfrm>
            <a:off x="3461156" y="1633931"/>
            <a:ext cx="3778542"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400"/>
              <a:t>morphedByMany(Brand::class,’couponable’)</a:t>
            </a:r>
          </a:p>
        </p:txBody>
      </p:sp>
    </p:spTree>
    <p:extLst>
      <p:ext uri="{BB962C8B-B14F-4D97-AF65-F5344CB8AC3E}">
        <p14:creationId xmlns:p14="http://schemas.microsoft.com/office/powerpoint/2010/main" val="350897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circle(in)">
                                      <p:cBhvr>
                                        <p:cTn id="40" dur="20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circle(in)">
                                      <p:cBhvr>
                                        <p:cTn id="45" dur="20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circle(in)">
                                      <p:cBhvr>
                                        <p:cTn id="50" dur="20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circle(in)">
                                      <p:cBhvr>
                                        <p:cTn id="55" dur="20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circle(in)">
                                      <p:cBhvr>
                                        <p:cTn id="60"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3" grpId="0" animBg="1"/>
      <p:bldP spid="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2525-271D-45DF-BB4E-754EAAA03C02}"/>
              </a:ext>
            </a:extLst>
          </p:cNvPr>
          <p:cNvSpPr>
            <a:spLocks noGrp="1"/>
          </p:cNvSpPr>
          <p:nvPr>
            <p:ph type="title"/>
          </p:nvPr>
        </p:nvSpPr>
        <p:spPr>
          <a:xfrm>
            <a:off x="0" y="0"/>
            <a:ext cx="12192000" cy="536895"/>
          </a:xfrm>
        </p:spPr>
        <p:style>
          <a:lnRef idx="0">
            <a:schemeClr val="dk1"/>
          </a:lnRef>
          <a:fillRef idx="3">
            <a:schemeClr val="dk1"/>
          </a:fillRef>
          <a:effectRef idx="3">
            <a:schemeClr val="dk1"/>
          </a:effectRef>
          <a:fontRef idx="minor">
            <a:schemeClr val="lt1"/>
          </a:fontRef>
        </p:style>
        <p:txBody>
          <a:bodyPr>
            <a:normAutofit/>
          </a:bodyPr>
          <a:lstStyle/>
          <a:p>
            <a:pPr algn="ctr"/>
            <a:r>
              <a:rPr lang="en-US" sz="1800"/>
              <a:t>Aplicarea couponului general</a:t>
            </a:r>
          </a:p>
        </p:txBody>
      </p:sp>
      <p:sp>
        <p:nvSpPr>
          <p:cNvPr id="3" name="TextBox 2">
            <a:extLst>
              <a:ext uri="{FF2B5EF4-FFF2-40B4-BE49-F238E27FC236}">
                <a16:creationId xmlns:a16="http://schemas.microsoft.com/office/drawing/2014/main" id="{C8B40329-9677-47C2-846F-E6A4B6AC72B6}"/>
              </a:ext>
            </a:extLst>
          </p:cNvPr>
          <p:cNvSpPr txBox="1"/>
          <p:nvPr/>
        </p:nvSpPr>
        <p:spPr>
          <a:xfrm>
            <a:off x="302004" y="939784"/>
            <a:ext cx="10855354" cy="4308872"/>
          </a:xfrm>
          <a:prstGeom prst="rect">
            <a:avLst/>
          </a:prstGeom>
          <a:noFill/>
        </p:spPr>
        <p:txBody>
          <a:bodyPr wrap="square" rtlCol="0">
            <a:spAutoFit/>
          </a:bodyPr>
          <a:lstStyle/>
          <a:p>
            <a:pPr marL="342900" indent="-342900">
              <a:buAutoNum type="arabicPeriod"/>
            </a:pPr>
            <a:r>
              <a:rPr lang="en-US"/>
              <a:t>Afisarea inputului pentru plasarea couponului in pagina Cart. Acest input se va afisa conditionat: </a:t>
            </a:r>
          </a:p>
          <a:p>
            <a:pPr marL="800100" lvl="1" indent="-342900">
              <a:spcBef>
                <a:spcPts val="2400"/>
              </a:spcBef>
              <a:buFont typeface="+mj-lt"/>
              <a:buAutoNum type="alphaLcParenR"/>
            </a:pPr>
            <a:r>
              <a:rPr lang="en-US"/>
              <a:t>Utilizatorul trebuie sa fie autentificat pentru a putea plasa un coupon. Oricum, nu poate plasa o comanda daca nu este autentificat.</a:t>
            </a:r>
          </a:p>
          <a:p>
            <a:pPr marL="800100" lvl="1" indent="-342900">
              <a:spcBef>
                <a:spcPts val="2400"/>
              </a:spcBef>
              <a:buFont typeface="+mj-lt"/>
              <a:buAutoNum type="alphaLcParenR"/>
            </a:pPr>
            <a:r>
              <a:rPr lang="en-US"/>
              <a:t>daca avem deja un coupon plasat afisam un buton pentru stergerea couponului</a:t>
            </a:r>
          </a:p>
          <a:p>
            <a:pPr marL="800100" lvl="1" indent="-342900">
              <a:buFont typeface="+mj-lt"/>
              <a:buAutoNum type="alphaLcParenR"/>
            </a:pPr>
            <a:r>
              <a:rPr lang="en-US"/>
              <a:t>daca nu avem un coupon plasat afisam inputul</a:t>
            </a:r>
          </a:p>
          <a:p>
            <a:endParaRPr lang="en-US"/>
          </a:p>
          <a:p>
            <a:r>
              <a:rPr lang="en-US"/>
              <a:t>Acest lucru il vom realiza prin stocarea unei variabile in Session – </a:t>
            </a:r>
            <a:r>
              <a:rPr lang="en-US">
                <a:solidFill>
                  <a:srgbClr val="C00000"/>
                </a:solidFill>
              </a:rPr>
              <a:t>Session::put(‘code’, $coupon-&gt;code).</a:t>
            </a:r>
          </a:p>
          <a:p>
            <a:endParaRPr lang="en-US">
              <a:solidFill>
                <a:srgbClr val="C00000"/>
              </a:solidFill>
            </a:endParaRPr>
          </a:p>
          <a:p>
            <a:r>
              <a:rPr lang="en-US"/>
              <a:t>Vom salva variabila in sesiune doar dupa verificarea </a:t>
            </a:r>
            <a:r>
              <a:rPr lang="en-US">
                <a:solidFill>
                  <a:srgbClr val="C00000"/>
                </a:solidFill>
              </a:rPr>
              <a:t>validitatii codului couponului: </a:t>
            </a:r>
          </a:p>
          <a:p>
            <a:pPr marL="285750" indent="-285750">
              <a:buFontTx/>
              <a:buChar char="-"/>
            </a:pPr>
            <a:r>
              <a:rPr lang="en-US">
                <a:solidFill>
                  <a:schemeClr val="accent1">
                    <a:lumMod val="75000"/>
                  </a:schemeClr>
                </a:solidFill>
              </a:rPr>
              <a:t>couponul trebuie sa fie activ si cu data de expirare mai mare decat data curenta.</a:t>
            </a:r>
          </a:p>
          <a:p>
            <a:pPr marL="285750" indent="-285750">
              <a:buFontTx/>
              <a:buChar char="-"/>
            </a:pPr>
            <a:r>
              <a:rPr lang="en-US">
                <a:solidFill>
                  <a:schemeClr val="accent1">
                    <a:lumMod val="75000"/>
                  </a:schemeClr>
                </a:solidFill>
              </a:rPr>
              <a:t>daca codul couponului nu este valid vom afisa un mesaj care sa-l informeze pe utilizator de acest lucru</a:t>
            </a:r>
          </a:p>
          <a:p>
            <a:endParaRPr lang="en-US">
              <a:solidFill>
                <a:schemeClr val="accent1">
                  <a:lumMod val="75000"/>
                </a:schemeClr>
              </a:solidFill>
            </a:endParaRPr>
          </a:p>
          <a:p>
            <a:r>
              <a:rPr lang="en-US"/>
              <a:t>2. Dupa verificarea couponului vom calcula si afisa discountul pentru comanda respectiva</a:t>
            </a:r>
          </a:p>
        </p:txBody>
      </p:sp>
      <p:sp>
        <p:nvSpPr>
          <p:cNvPr id="4" name="TextBox 3">
            <a:extLst>
              <a:ext uri="{FF2B5EF4-FFF2-40B4-BE49-F238E27FC236}">
                <a16:creationId xmlns:a16="http://schemas.microsoft.com/office/drawing/2014/main" id="{E5FFEC26-0AB7-48FA-9D9F-F2D89B3B59C1}"/>
              </a:ext>
            </a:extLst>
          </p:cNvPr>
          <p:cNvSpPr txBox="1"/>
          <p:nvPr/>
        </p:nvSpPr>
        <p:spPr>
          <a:xfrm>
            <a:off x="302004" y="5365488"/>
            <a:ext cx="10959667" cy="1200329"/>
          </a:xfrm>
          <a:prstGeom prst="rect">
            <a:avLst/>
          </a:prstGeom>
          <a:noFill/>
        </p:spPr>
        <p:txBody>
          <a:bodyPr wrap="none" rtlCol="0">
            <a:spAutoFit/>
          </a:bodyPr>
          <a:lstStyle/>
          <a:p>
            <a:r>
              <a:rPr lang="en-US"/>
              <a:t>3. </a:t>
            </a:r>
            <a:r>
              <a:rPr lang="en-US">
                <a:solidFill>
                  <a:schemeClr val="accent1">
                    <a:lumMod val="75000"/>
                  </a:schemeClr>
                </a:solidFill>
              </a:rPr>
              <a:t>Aplicarea reducerii comenzii </a:t>
            </a:r>
            <a:r>
              <a:rPr lang="en-US"/>
              <a:t>si salvarea datelor referitoare la coupon.</a:t>
            </a:r>
          </a:p>
          <a:p>
            <a:pPr marL="285750" indent="-285750">
              <a:buFontTx/>
              <a:buChar char="-"/>
            </a:pPr>
            <a:r>
              <a:rPr lang="en-US">
                <a:solidFill>
                  <a:schemeClr val="tx1">
                    <a:lumMod val="75000"/>
                    <a:lumOff val="25000"/>
                  </a:schemeClr>
                </a:solidFill>
              </a:rPr>
              <a:t>vom crea un tabel si model order_discounts in care vom stoca discountul, codul cuponului si descrierea acestuia</a:t>
            </a:r>
          </a:p>
          <a:p>
            <a:pPr marL="285750" indent="-285750">
              <a:buFontTx/>
              <a:buChar char="-"/>
            </a:pPr>
            <a:r>
              <a:rPr lang="en-US">
                <a:solidFill>
                  <a:schemeClr val="tx1">
                    <a:lumMod val="75000"/>
                    <a:lumOff val="25000"/>
                  </a:schemeClr>
                </a:solidFill>
              </a:rPr>
              <a:t>vom avea o relatie one-to-one intre orders si order_discount</a:t>
            </a:r>
          </a:p>
          <a:p>
            <a:pPr marL="285750" indent="-285750">
              <a:buFontTx/>
              <a:buChar char="-"/>
            </a:pPr>
            <a:r>
              <a:rPr lang="en-US">
                <a:solidFill>
                  <a:schemeClr val="tx1">
                    <a:lumMod val="75000"/>
                    <a:lumOff val="25000"/>
                  </a:schemeClr>
                </a:solidFill>
              </a:rPr>
              <a:t>prin aceasta relatie vom accesa discountul unei comenzi</a:t>
            </a:r>
          </a:p>
        </p:txBody>
      </p:sp>
    </p:spTree>
    <p:extLst>
      <p:ext uri="{BB962C8B-B14F-4D97-AF65-F5344CB8AC3E}">
        <p14:creationId xmlns:p14="http://schemas.microsoft.com/office/powerpoint/2010/main" val="2424427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2525-271D-45DF-BB4E-754EAAA03C02}"/>
              </a:ext>
            </a:extLst>
          </p:cNvPr>
          <p:cNvSpPr>
            <a:spLocks noGrp="1"/>
          </p:cNvSpPr>
          <p:nvPr>
            <p:ph type="title"/>
          </p:nvPr>
        </p:nvSpPr>
        <p:spPr>
          <a:xfrm>
            <a:off x="0" y="0"/>
            <a:ext cx="12192000" cy="536895"/>
          </a:xfrm>
        </p:spPr>
        <p:style>
          <a:lnRef idx="0">
            <a:schemeClr val="dk1"/>
          </a:lnRef>
          <a:fillRef idx="3">
            <a:schemeClr val="dk1"/>
          </a:fillRef>
          <a:effectRef idx="3">
            <a:schemeClr val="dk1"/>
          </a:effectRef>
          <a:fontRef idx="minor">
            <a:schemeClr val="lt1"/>
          </a:fontRef>
        </p:style>
        <p:txBody>
          <a:bodyPr>
            <a:normAutofit/>
          </a:bodyPr>
          <a:lstStyle/>
          <a:p>
            <a:pPr algn="ctr"/>
            <a:r>
              <a:rPr lang="en-US" sz="1800"/>
              <a:t>Aplicarea couponului pentru utilizatori</a:t>
            </a:r>
          </a:p>
        </p:txBody>
      </p:sp>
      <p:sp>
        <p:nvSpPr>
          <p:cNvPr id="3" name="TextBox 2">
            <a:extLst>
              <a:ext uri="{FF2B5EF4-FFF2-40B4-BE49-F238E27FC236}">
                <a16:creationId xmlns:a16="http://schemas.microsoft.com/office/drawing/2014/main" id="{C8B40329-9677-47C2-846F-E6A4B6AC72B6}"/>
              </a:ext>
            </a:extLst>
          </p:cNvPr>
          <p:cNvSpPr txBox="1"/>
          <p:nvPr/>
        </p:nvSpPr>
        <p:spPr>
          <a:xfrm>
            <a:off x="302004" y="939784"/>
            <a:ext cx="10855354" cy="4308872"/>
          </a:xfrm>
          <a:prstGeom prst="rect">
            <a:avLst/>
          </a:prstGeom>
          <a:noFill/>
        </p:spPr>
        <p:txBody>
          <a:bodyPr wrap="square" rtlCol="0">
            <a:spAutoFit/>
          </a:bodyPr>
          <a:lstStyle/>
          <a:p>
            <a:pPr marL="342900" indent="-342900">
              <a:buAutoNum type="arabicPeriod"/>
            </a:pPr>
            <a:r>
              <a:rPr lang="en-US"/>
              <a:t>In componenta Livewire Products/CartProducts introducem o noua conditie:</a:t>
            </a:r>
          </a:p>
          <a:p>
            <a:pPr marL="800100" lvl="1" indent="-342900">
              <a:spcBef>
                <a:spcPts val="2400"/>
              </a:spcBef>
              <a:buFont typeface="+mj-lt"/>
              <a:buAutoNum type="alphaLcParenR"/>
            </a:pPr>
            <a:r>
              <a:rPr lang="en-US">
                <a:solidFill>
                  <a:schemeClr val="bg1">
                    <a:lumMod val="65000"/>
                  </a:schemeClr>
                </a:solidFill>
              </a:rPr>
              <a:t>Utilizatorul trebuie sa fie autentificat pentru a putea plasa un coupon. Oricum, nu poate plasa o comanda daca nu este autentificat.</a:t>
            </a:r>
          </a:p>
          <a:p>
            <a:pPr marL="800100" lvl="1" indent="-342900">
              <a:spcBef>
                <a:spcPts val="2400"/>
              </a:spcBef>
              <a:buFont typeface="+mj-lt"/>
              <a:buAutoNum type="alphaLcParenR"/>
            </a:pPr>
            <a:r>
              <a:rPr lang="en-US">
                <a:solidFill>
                  <a:schemeClr val="bg1">
                    <a:lumMod val="65000"/>
                  </a:schemeClr>
                </a:solidFill>
              </a:rPr>
              <a:t>daca avem deja un coupon plasat afisam un buton pentru stergerea couponului</a:t>
            </a:r>
          </a:p>
          <a:p>
            <a:pPr marL="800100" lvl="1" indent="-342900">
              <a:buFont typeface="+mj-lt"/>
              <a:buAutoNum type="alphaLcParenR"/>
            </a:pPr>
            <a:r>
              <a:rPr lang="en-US">
                <a:solidFill>
                  <a:schemeClr val="bg1">
                    <a:lumMod val="65000"/>
                  </a:schemeClr>
                </a:solidFill>
              </a:rPr>
              <a:t>daca nu avem un coupon plasat afisam inputul</a:t>
            </a:r>
          </a:p>
          <a:p>
            <a:pPr marL="800100" lvl="1" indent="-342900">
              <a:buFont typeface="+mj-lt"/>
              <a:buAutoNum type="alphaLcParenR"/>
            </a:pPr>
            <a:r>
              <a:rPr lang="en-US"/>
              <a:t>Daca coupon are type==3 verificam ca apartine utilizatorului autentificat</a:t>
            </a:r>
          </a:p>
          <a:p>
            <a:endParaRPr lang="en-US"/>
          </a:p>
          <a:p>
            <a:r>
              <a:rPr lang="en-US"/>
              <a:t>Vom salva variabila in sesiune doar dupa verificarea </a:t>
            </a:r>
            <a:r>
              <a:rPr lang="en-US">
                <a:solidFill>
                  <a:srgbClr val="C00000"/>
                </a:solidFill>
              </a:rPr>
              <a:t>validitatii codului couponului: </a:t>
            </a:r>
          </a:p>
          <a:p>
            <a:pPr marL="285750" indent="-285750">
              <a:buFontTx/>
              <a:buChar char="-"/>
            </a:pPr>
            <a:r>
              <a:rPr lang="en-US">
                <a:solidFill>
                  <a:schemeClr val="accent1">
                    <a:lumMod val="75000"/>
                  </a:schemeClr>
                </a:solidFill>
              </a:rPr>
              <a:t>couponul trebuie sa fie activ si cu data de expirare mai mare decat data curenta si sa fie atasat utilizatorului curent.</a:t>
            </a:r>
          </a:p>
          <a:p>
            <a:pPr marL="285750" indent="-285750">
              <a:buFontTx/>
              <a:buChar char="-"/>
            </a:pPr>
            <a:r>
              <a:rPr lang="en-US">
                <a:solidFill>
                  <a:schemeClr val="accent1">
                    <a:lumMod val="75000"/>
                  </a:schemeClr>
                </a:solidFill>
              </a:rPr>
              <a:t>daca codul couponului nu este valid vom afisa un mesaj care sa-l informeze pe utilizator de acest lucru</a:t>
            </a:r>
          </a:p>
          <a:p>
            <a:endParaRPr lang="en-US">
              <a:solidFill>
                <a:schemeClr val="accent1">
                  <a:lumMod val="75000"/>
                </a:schemeClr>
              </a:solidFill>
            </a:endParaRPr>
          </a:p>
          <a:p>
            <a:r>
              <a:rPr lang="en-US"/>
              <a:t>2. Dupa verificarea couponului vom calcula si afisa discountul pentru comanda respectiva</a:t>
            </a:r>
          </a:p>
        </p:txBody>
      </p:sp>
      <p:sp>
        <p:nvSpPr>
          <p:cNvPr id="4" name="TextBox 3">
            <a:extLst>
              <a:ext uri="{FF2B5EF4-FFF2-40B4-BE49-F238E27FC236}">
                <a16:creationId xmlns:a16="http://schemas.microsoft.com/office/drawing/2014/main" id="{E5FFEC26-0AB7-48FA-9D9F-F2D89B3B59C1}"/>
              </a:ext>
            </a:extLst>
          </p:cNvPr>
          <p:cNvSpPr txBox="1"/>
          <p:nvPr/>
        </p:nvSpPr>
        <p:spPr>
          <a:xfrm>
            <a:off x="302003" y="5365488"/>
            <a:ext cx="8124079" cy="646331"/>
          </a:xfrm>
          <a:prstGeom prst="rect">
            <a:avLst/>
          </a:prstGeom>
          <a:noFill/>
        </p:spPr>
        <p:txBody>
          <a:bodyPr wrap="square" rtlCol="0">
            <a:spAutoFit/>
          </a:bodyPr>
          <a:lstStyle/>
          <a:p>
            <a:r>
              <a:rPr lang="en-US"/>
              <a:t>3. </a:t>
            </a:r>
            <a:r>
              <a:rPr lang="en-US">
                <a:solidFill>
                  <a:schemeClr val="accent1">
                    <a:lumMod val="75000"/>
                  </a:schemeClr>
                </a:solidFill>
              </a:rPr>
              <a:t>Aplicarea reducerii comenzii </a:t>
            </a:r>
            <a:r>
              <a:rPr lang="en-US"/>
              <a:t>si salvarea datelor referitoare la coupon.</a:t>
            </a:r>
          </a:p>
          <a:p>
            <a:pPr marL="285750" indent="-285750">
              <a:buFont typeface="Arial" panose="020B0604020202020204" pitchFamily="34" charset="0"/>
              <a:buChar char="•"/>
            </a:pPr>
            <a:r>
              <a:rPr lang="en-US"/>
              <a:t> Vom mai crea un camp in tabelul order_discounts pentru tipul couponului</a:t>
            </a:r>
          </a:p>
        </p:txBody>
      </p:sp>
    </p:spTree>
    <p:extLst>
      <p:ext uri="{BB962C8B-B14F-4D97-AF65-F5344CB8AC3E}">
        <p14:creationId xmlns:p14="http://schemas.microsoft.com/office/powerpoint/2010/main" val="4285572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818213"/>
            <a:ext cx="9144000" cy="588722"/>
          </a:xfrm>
        </p:spPr>
        <p:txBody>
          <a:bodyPr>
            <a:noAutofit/>
          </a:bodyPr>
          <a:lstStyle/>
          <a:p>
            <a:r>
              <a:rPr lang="en-US" sz="3600"/>
              <a:t>3. Crearea sablonului blade si a vederii principale pentru frontend</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2031494"/>
            <a:ext cx="5774724" cy="1754326"/>
          </a:xfrm>
          <a:prstGeom prst="rect">
            <a:avLst/>
          </a:prstGeom>
          <a:noFill/>
        </p:spPr>
        <p:txBody>
          <a:bodyPr wrap="square" rtlCol="0">
            <a:spAutoFit/>
          </a:bodyPr>
          <a:lstStyle/>
          <a:p>
            <a:r>
              <a:rPr lang="en-US">
                <a:solidFill>
                  <a:srgbClr val="C00000"/>
                </a:solidFill>
              </a:rPr>
              <a:t>Crearea sablonului blade pentru partea de frontend </a:t>
            </a:r>
          </a:p>
          <a:p>
            <a:endParaRPr lang="en-US">
              <a:solidFill>
                <a:srgbClr val="C00000"/>
              </a:solidFill>
            </a:endParaRPr>
          </a:p>
          <a:p>
            <a:r>
              <a:rPr lang="en-US">
                <a:solidFill>
                  <a:srgbClr val="C00000"/>
                </a:solidFill>
              </a:rPr>
              <a:t>Actualizarea adreselor pentru fisierele css si js ale sablonlui html</a:t>
            </a:r>
          </a:p>
          <a:p>
            <a:endParaRPr lang="en-US">
              <a:solidFill>
                <a:srgbClr val="C00000"/>
              </a:solidFill>
            </a:endParaRPr>
          </a:p>
          <a:p>
            <a:r>
              <a:rPr lang="en-US">
                <a:solidFill>
                  <a:srgbClr val="C00000"/>
                </a:solidFill>
              </a:rPr>
              <a:t>Organizarea sablonului in partials (parti)</a:t>
            </a:r>
          </a:p>
        </p:txBody>
      </p:sp>
    </p:spTree>
    <p:extLst>
      <p:ext uri="{BB962C8B-B14F-4D97-AF65-F5344CB8AC3E}">
        <p14:creationId xmlns:p14="http://schemas.microsoft.com/office/powerpoint/2010/main" val="3810048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2525-271D-45DF-BB4E-754EAAA03C02}"/>
              </a:ext>
            </a:extLst>
          </p:cNvPr>
          <p:cNvSpPr>
            <a:spLocks noGrp="1"/>
          </p:cNvSpPr>
          <p:nvPr>
            <p:ph type="title"/>
          </p:nvPr>
        </p:nvSpPr>
        <p:spPr>
          <a:xfrm>
            <a:off x="0" y="0"/>
            <a:ext cx="12192000" cy="536895"/>
          </a:xfrm>
        </p:spPr>
        <p:style>
          <a:lnRef idx="0">
            <a:schemeClr val="dk1"/>
          </a:lnRef>
          <a:fillRef idx="3">
            <a:schemeClr val="dk1"/>
          </a:fillRef>
          <a:effectRef idx="3">
            <a:schemeClr val="dk1"/>
          </a:effectRef>
          <a:fontRef idx="minor">
            <a:schemeClr val="lt1"/>
          </a:fontRef>
        </p:style>
        <p:txBody>
          <a:bodyPr>
            <a:normAutofit/>
          </a:bodyPr>
          <a:lstStyle/>
          <a:p>
            <a:pPr algn="ctr"/>
            <a:r>
              <a:rPr lang="en-US" sz="1800"/>
              <a:t>Aplicarea couponului pentru Branduri</a:t>
            </a:r>
          </a:p>
        </p:txBody>
      </p:sp>
      <p:sp>
        <p:nvSpPr>
          <p:cNvPr id="5" name="TextBox 4">
            <a:extLst>
              <a:ext uri="{FF2B5EF4-FFF2-40B4-BE49-F238E27FC236}">
                <a16:creationId xmlns:a16="http://schemas.microsoft.com/office/drawing/2014/main" id="{3FC9C41E-1038-451F-AC60-0E9EF7589DB7}"/>
              </a:ext>
            </a:extLst>
          </p:cNvPr>
          <p:cNvSpPr txBox="1"/>
          <p:nvPr/>
        </p:nvSpPr>
        <p:spPr>
          <a:xfrm>
            <a:off x="589448" y="1171339"/>
            <a:ext cx="11176840" cy="1477328"/>
          </a:xfrm>
          <a:prstGeom prst="rect">
            <a:avLst/>
          </a:prstGeom>
          <a:noFill/>
        </p:spPr>
        <p:txBody>
          <a:bodyPr wrap="square" rtlCol="0">
            <a:spAutoFit/>
          </a:bodyPr>
          <a:lstStyle/>
          <a:p>
            <a:r>
              <a:rPr lang="en-US"/>
              <a:t>1. In acest caz va trebui sa verificam </a:t>
            </a:r>
            <a:r>
              <a:rPr lang="en-US">
                <a:solidFill>
                  <a:schemeClr val="accent2">
                    <a:lumMod val="75000"/>
                  </a:schemeClr>
                </a:solidFill>
              </a:rPr>
              <a:t>coupon_type==4 </a:t>
            </a:r>
            <a:r>
              <a:rPr lang="en-US"/>
              <a:t>si sa iteram prin toate produsele din cos (Cart) pentru a verifica ca brandul produsului (id-ul) se afla intre id-urile brandurilor couponului – </a:t>
            </a:r>
            <a:r>
              <a:rPr lang="en-US">
                <a:solidFill>
                  <a:schemeClr val="accent2">
                    <a:lumMod val="75000"/>
                  </a:schemeClr>
                </a:solidFill>
              </a:rPr>
              <a:t>whereIn(‘field’,[1,2,3,4])</a:t>
            </a:r>
          </a:p>
          <a:p>
            <a:r>
              <a:rPr lang="en-US">
                <a:solidFill>
                  <a:schemeClr val="tx1">
                    <a:lumMod val="95000"/>
                    <a:lumOff val="5000"/>
                  </a:schemeClr>
                </a:solidFill>
              </a:rPr>
              <a:t>2. Pentru fiecare produs al carui brand se afla intre brandurile couponului vom calcula discount-ul care poate fi </a:t>
            </a:r>
            <a:r>
              <a:rPr lang="en-US">
                <a:solidFill>
                  <a:schemeClr val="accent2">
                    <a:lumMod val="75000"/>
                  </a:schemeClr>
                </a:solidFill>
              </a:rPr>
              <a:t>procentual</a:t>
            </a:r>
            <a:r>
              <a:rPr lang="en-US">
                <a:solidFill>
                  <a:schemeClr val="tx1">
                    <a:lumMod val="95000"/>
                    <a:lumOff val="5000"/>
                  </a:schemeClr>
                </a:solidFill>
              </a:rPr>
              <a:t> sau </a:t>
            </a:r>
            <a:r>
              <a:rPr lang="en-US">
                <a:solidFill>
                  <a:schemeClr val="accent2">
                    <a:lumMod val="75000"/>
                  </a:schemeClr>
                </a:solidFill>
              </a:rPr>
              <a:t>fix</a:t>
            </a:r>
            <a:r>
              <a:rPr lang="en-US">
                <a:solidFill>
                  <a:schemeClr val="tx1">
                    <a:lumMod val="95000"/>
                    <a:lumOff val="5000"/>
                  </a:schemeClr>
                </a:solidFill>
              </a:rPr>
              <a:t>.</a:t>
            </a:r>
          </a:p>
          <a:p>
            <a:r>
              <a:rPr lang="en-US">
                <a:solidFill>
                  <a:schemeClr val="tx1">
                    <a:lumMod val="95000"/>
                    <a:lumOff val="5000"/>
                  </a:schemeClr>
                </a:solidFill>
              </a:rPr>
              <a:t>3. Vom calcula si salva discountul total.</a:t>
            </a:r>
          </a:p>
        </p:txBody>
      </p:sp>
    </p:spTree>
    <p:extLst>
      <p:ext uri="{BB962C8B-B14F-4D97-AF65-F5344CB8AC3E}">
        <p14:creationId xmlns:p14="http://schemas.microsoft.com/office/powerpoint/2010/main" val="2308533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775A1-95E6-4C97-A51D-F3EF01493116}"/>
              </a:ext>
            </a:extLst>
          </p:cNvPr>
          <p:cNvSpPr txBox="1">
            <a:spLocks/>
          </p:cNvSpPr>
          <p:nvPr/>
        </p:nvSpPr>
        <p:spPr>
          <a:xfrm>
            <a:off x="0" y="0"/>
            <a:ext cx="12192000" cy="536895"/>
          </a:xfrm>
          <a:prstGeom prst="rect">
            <a:avLst/>
          </a:prstGeom>
        </p:spPr>
        <p:style>
          <a:lnRef idx="0">
            <a:schemeClr val="dk1"/>
          </a:lnRef>
          <a:fillRef idx="3">
            <a:schemeClr val="dk1"/>
          </a:fillRef>
          <a:effectRef idx="3">
            <a:schemeClr val="dk1"/>
          </a:effectRef>
          <a:fontRef idx="minor">
            <a:schemeClr val="lt1"/>
          </a:fontRef>
        </p:style>
        <p:txBody>
          <a:bodyP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lnSpc>
                <a:spcPct val="150000"/>
              </a:lnSpc>
            </a:pPr>
            <a:r>
              <a:rPr lang="en-US" sz="1800"/>
              <a:t>Variantele si atributele produselor</a:t>
            </a:r>
          </a:p>
        </p:txBody>
      </p:sp>
      <p:sp>
        <p:nvSpPr>
          <p:cNvPr id="4" name="Rectangle 3">
            <a:extLst>
              <a:ext uri="{FF2B5EF4-FFF2-40B4-BE49-F238E27FC236}">
                <a16:creationId xmlns:a16="http://schemas.microsoft.com/office/drawing/2014/main" id="{D05C3016-3ABB-474B-8977-C8DFA4ADAA99}"/>
              </a:ext>
            </a:extLst>
          </p:cNvPr>
          <p:cNvSpPr/>
          <p:nvPr/>
        </p:nvSpPr>
        <p:spPr>
          <a:xfrm>
            <a:off x="8212823" y="866911"/>
            <a:ext cx="265931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Atribute</a:t>
            </a:r>
          </a:p>
        </p:txBody>
      </p:sp>
      <p:sp>
        <p:nvSpPr>
          <p:cNvPr id="5" name="Rectangle 4">
            <a:extLst>
              <a:ext uri="{FF2B5EF4-FFF2-40B4-BE49-F238E27FC236}">
                <a16:creationId xmlns:a16="http://schemas.microsoft.com/office/drawing/2014/main" id="{0B2E6584-F9EE-41E4-8B10-938C05CDC9C6}"/>
              </a:ext>
            </a:extLst>
          </p:cNvPr>
          <p:cNvSpPr/>
          <p:nvPr/>
        </p:nvSpPr>
        <p:spPr>
          <a:xfrm>
            <a:off x="8212823" y="1234363"/>
            <a:ext cx="2659310" cy="3693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Color</a:t>
            </a:r>
          </a:p>
        </p:txBody>
      </p:sp>
      <p:sp>
        <p:nvSpPr>
          <p:cNvPr id="6" name="Rectangle 5">
            <a:extLst>
              <a:ext uri="{FF2B5EF4-FFF2-40B4-BE49-F238E27FC236}">
                <a16:creationId xmlns:a16="http://schemas.microsoft.com/office/drawing/2014/main" id="{693EF0E7-F889-4EA7-9FC1-F65505D30D5D}"/>
              </a:ext>
            </a:extLst>
          </p:cNvPr>
          <p:cNvSpPr/>
          <p:nvPr/>
        </p:nvSpPr>
        <p:spPr>
          <a:xfrm>
            <a:off x="8212823" y="1613482"/>
            <a:ext cx="2659310" cy="3693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Size</a:t>
            </a:r>
          </a:p>
        </p:txBody>
      </p:sp>
      <p:sp>
        <p:nvSpPr>
          <p:cNvPr id="7" name="Rectangle 6">
            <a:extLst>
              <a:ext uri="{FF2B5EF4-FFF2-40B4-BE49-F238E27FC236}">
                <a16:creationId xmlns:a16="http://schemas.microsoft.com/office/drawing/2014/main" id="{856E342A-9895-4C15-97C3-9B5BB1B64978}"/>
              </a:ext>
            </a:extLst>
          </p:cNvPr>
          <p:cNvSpPr/>
          <p:nvPr/>
        </p:nvSpPr>
        <p:spPr>
          <a:xfrm>
            <a:off x="8212823" y="1982814"/>
            <a:ext cx="2659310" cy="3693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Material</a:t>
            </a:r>
          </a:p>
        </p:txBody>
      </p:sp>
      <p:sp>
        <p:nvSpPr>
          <p:cNvPr id="8" name="Rectangle 7">
            <a:extLst>
              <a:ext uri="{FF2B5EF4-FFF2-40B4-BE49-F238E27FC236}">
                <a16:creationId xmlns:a16="http://schemas.microsoft.com/office/drawing/2014/main" id="{AED23D42-4B19-4F11-9A4B-0923FA6C7BC9}"/>
              </a:ext>
            </a:extLst>
          </p:cNvPr>
          <p:cNvSpPr/>
          <p:nvPr/>
        </p:nvSpPr>
        <p:spPr>
          <a:xfrm>
            <a:off x="8212823" y="2352146"/>
            <a:ext cx="2659310" cy="3693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Type</a:t>
            </a:r>
          </a:p>
        </p:txBody>
      </p:sp>
      <p:sp>
        <p:nvSpPr>
          <p:cNvPr id="9" name="Rectangle 8">
            <a:extLst>
              <a:ext uri="{FF2B5EF4-FFF2-40B4-BE49-F238E27FC236}">
                <a16:creationId xmlns:a16="http://schemas.microsoft.com/office/drawing/2014/main" id="{A70EB2CC-4FCD-41B8-84F8-B66B1814D42F}"/>
              </a:ext>
            </a:extLst>
          </p:cNvPr>
          <p:cNvSpPr/>
          <p:nvPr/>
        </p:nvSpPr>
        <p:spPr>
          <a:xfrm>
            <a:off x="562062" y="865031"/>
            <a:ext cx="185396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Product</a:t>
            </a:r>
          </a:p>
        </p:txBody>
      </p:sp>
      <p:cxnSp>
        <p:nvCxnSpPr>
          <p:cNvPr id="11" name="Straight Arrow Connector 10">
            <a:extLst>
              <a:ext uri="{FF2B5EF4-FFF2-40B4-BE49-F238E27FC236}">
                <a16:creationId xmlns:a16="http://schemas.microsoft.com/office/drawing/2014/main" id="{D70AC25E-AE4B-422F-BB61-B72D8165FE75}"/>
              </a:ext>
            </a:extLst>
          </p:cNvPr>
          <p:cNvCxnSpPr>
            <a:endCxn id="5" idx="1"/>
          </p:cNvCxnSpPr>
          <p:nvPr/>
        </p:nvCxnSpPr>
        <p:spPr>
          <a:xfrm>
            <a:off x="2474752" y="1049697"/>
            <a:ext cx="5738071"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9376E2D-9B5F-4B4E-91A1-57EC64F0A01D}"/>
              </a:ext>
            </a:extLst>
          </p:cNvPr>
          <p:cNvCxnSpPr>
            <a:endCxn id="6" idx="1"/>
          </p:cNvCxnSpPr>
          <p:nvPr/>
        </p:nvCxnSpPr>
        <p:spPr>
          <a:xfrm>
            <a:off x="2445390" y="1075188"/>
            <a:ext cx="5767433" cy="722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0781775-FA0F-4B94-A1B6-1114291E51B3}"/>
              </a:ext>
            </a:extLst>
          </p:cNvPr>
          <p:cNvCxnSpPr>
            <a:endCxn id="7" idx="1"/>
          </p:cNvCxnSpPr>
          <p:nvPr/>
        </p:nvCxnSpPr>
        <p:spPr>
          <a:xfrm>
            <a:off x="2474752" y="1083040"/>
            <a:ext cx="5738071" cy="1084440"/>
          </a:xfrm>
          <a:prstGeom prst="straightConnector1">
            <a:avLst/>
          </a:prstGeom>
          <a:ln w="9525" cap="flat" cmpd="sng" algn="ctr">
            <a:solidFill>
              <a:schemeClr val="accent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BA68A791-473D-4075-AD6D-EDC196A66EE0}"/>
              </a:ext>
            </a:extLst>
          </p:cNvPr>
          <p:cNvSpPr txBox="1"/>
          <p:nvPr/>
        </p:nvSpPr>
        <p:spPr>
          <a:xfrm>
            <a:off x="3979178" y="1931831"/>
            <a:ext cx="172675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t>SKU, price, stock</a:t>
            </a:r>
          </a:p>
        </p:txBody>
      </p:sp>
      <p:graphicFrame>
        <p:nvGraphicFramePr>
          <p:cNvPr id="17" name="Table 17">
            <a:extLst>
              <a:ext uri="{FF2B5EF4-FFF2-40B4-BE49-F238E27FC236}">
                <a16:creationId xmlns:a16="http://schemas.microsoft.com/office/drawing/2014/main" id="{28BB1AB2-FCEE-436E-AC4E-5E37DEB607CD}"/>
              </a:ext>
            </a:extLst>
          </p:cNvPr>
          <p:cNvGraphicFramePr>
            <a:graphicFrameLocks noGrp="1"/>
          </p:cNvGraphicFramePr>
          <p:nvPr>
            <p:extLst>
              <p:ext uri="{D42A27DB-BD31-4B8C-83A1-F6EECF244321}">
                <p14:modId xmlns:p14="http://schemas.microsoft.com/office/powerpoint/2010/main" val="62603305"/>
              </p:ext>
            </p:extLst>
          </p:nvPr>
        </p:nvGraphicFramePr>
        <p:xfrm>
          <a:off x="83890" y="3951103"/>
          <a:ext cx="12029816" cy="370840"/>
        </p:xfrm>
        <a:graphic>
          <a:graphicData uri="http://schemas.openxmlformats.org/drawingml/2006/table">
            <a:tbl>
              <a:tblPr firstRow="1" bandRow="1">
                <a:tableStyleId>{5C22544A-7EE6-4342-B048-85BDC9FD1C3A}</a:tableStyleId>
              </a:tblPr>
              <a:tblGrid>
                <a:gridCol w="1503727">
                  <a:extLst>
                    <a:ext uri="{9D8B030D-6E8A-4147-A177-3AD203B41FA5}">
                      <a16:colId xmlns:a16="http://schemas.microsoft.com/office/drawing/2014/main" val="1692327878"/>
                    </a:ext>
                  </a:extLst>
                </a:gridCol>
                <a:gridCol w="1503727">
                  <a:extLst>
                    <a:ext uri="{9D8B030D-6E8A-4147-A177-3AD203B41FA5}">
                      <a16:colId xmlns:a16="http://schemas.microsoft.com/office/drawing/2014/main" val="2708706233"/>
                    </a:ext>
                  </a:extLst>
                </a:gridCol>
                <a:gridCol w="1503727">
                  <a:extLst>
                    <a:ext uri="{9D8B030D-6E8A-4147-A177-3AD203B41FA5}">
                      <a16:colId xmlns:a16="http://schemas.microsoft.com/office/drawing/2014/main" val="3407638918"/>
                    </a:ext>
                  </a:extLst>
                </a:gridCol>
                <a:gridCol w="1503727">
                  <a:extLst>
                    <a:ext uri="{9D8B030D-6E8A-4147-A177-3AD203B41FA5}">
                      <a16:colId xmlns:a16="http://schemas.microsoft.com/office/drawing/2014/main" val="1236389392"/>
                    </a:ext>
                  </a:extLst>
                </a:gridCol>
                <a:gridCol w="1503727">
                  <a:extLst>
                    <a:ext uri="{9D8B030D-6E8A-4147-A177-3AD203B41FA5}">
                      <a16:colId xmlns:a16="http://schemas.microsoft.com/office/drawing/2014/main" val="3394338083"/>
                    </a:ext>
                  </a:extLst>
                </a:gridCol>
                <a:gridCol w="1503727">
                  <a:extLst>
                    <a:ext uri="{9D8B030D-6E8A-4147-A177-3AD203B41FA5}">
                      <a16:colId xmlns:a16="http://schemas.microsoft.com/office/drawing/2014/main" val="1332614005"/>
                    </a:ext>
                  </a:extLst>
                </a:gridCol>
                <a:gridCol w="1503727">
                  <a:extLst>
                    <a:ext uri="{9D8B030D-6E8A-4147-A177-3AD203B41FA5}">
                      <a16:colId xmlns:a16="http://schemas.microsoft.com/office/drawing/2014/main" val="1294832622"/>
                    </a:ext>
                  </a:extLst>
                </a:gridCol>
                <a:gridCol w="1503727">
                  <a:extLst>
                    <a:ext uri="{9D8B030D-6E8A-4147-A177-3AD203B41FA5}">
                      <a16:colId xmlns:a16="http://schemas.microsoft.com/office/drawing/2014/main" val="2597972029"/>
                    </a:ext>
                  </a:extLst>
                </a:gridCol>
              </a:tblGrid>
              <a:tr h="370840">
                <a:tc>
                  <a:txBody>
                    <a:bodyPr/>
                    <a:lstStyle/>
                    <a:p>
                      <a:r>
                        <a:rPr lang="en-US"/>
                        <a:t>Nike Pegasus</a:t>
                      </a:r>
                    </a:p>
                  </a:txBody>
                  <a:tcPr/>
                </a:tc>
                <a:tc>
                  <a:txBody>
                    <a:bodyPr/>
                    <a:lstStyle/>
                    <a:p>
                      <a:r>
                        <a:rPr lang="en-US"/>
                        <a:t>SKU_NP_334</a:t>
                      </a:r>
                    </a:p>
                  </a:txBody>
                  <a:tcPr/>
                </a:tc>
                <a:tc>
                  <a:txBody>
                    <a:bodyPr/>
                    <a:lstStyle/>
                    <a:p>
                      <a:r>
                        <a:rPr lang="en-US"/>
                        <a:t>42,5</a:t>
                      </a:r>
                    </a:p>
                  </a:txBody>
                  <a:tcPr/>
                </a:tc>
                <a:tc>
                  <a:txBody>
                    <a:bodyPr/>
                    <a:lstStyle/>
                    <a:p>
                      <a:r>
                        <a:rPr lang="en-US"/>
                        <a:t>red</a:t>
                      </a:r>
                    </a:p>
                  </a:txBody>
                  <a:tcPr/>
                </a:tc>
                <a:tc>
                  <a:txBody>
                    <a:bodyPr/>
                    <a:lstStyle/>
                    <a:p>
                      <a:r>
                        <a:rPr lang="en-US"/>
                        <a:t>Syntetic</a:t>
                      </a:r>
                    </a:p>
                  </a:txBody>
                  <a:tcPr/>
                </a:tc>
                <a:tc>
                  <a:txBody>
                    <a:bodyPr/>
                    <a:lstStyle/>
                    <a:p>
                      <a:r>
                        <a:rPr lang="en-US"/>
                        <a:t>Race</a:t>
                      </a:r>
                    </a:p>
                  </a:txBody>
                  <a:tcPr/>
                </a:tc>
                <a:tc>
                  <a:txBody>
                    <a:bodyPr/>
                    <a:lstStyle/>
                    <a:p>
                      <a:r>
                        <a:rPr lang="en-US"/>
                        <a:t>415</a:t>
                      </a:r>
                    </a:p>
                  </a:txBody>
                  <a:tcPr/>
                </a:tc>
                <a:tc>
                  <a:txBody>
                    <a:bodyPr/>
                    <a:lstStyle/>
                    <a:p>
                      <a:r>
                        <a:rPr lang="en-US"/>
                        <a:t>15%</a:t>
                      </a:r>
                    </a:p>
                  </a:txBody>
                  <a:tcPr/>
                </a:tc>
                <a:extLst>
                  <a:ext uri="{0D108BD9-81ED-4DB2-BD59-A6C34878D82A}">
                    <a16:rowId xmlns:a16="http://schemas.microsoft.com/office/drawing/2014/main" val="2182907966"/>
                  </a:ext>
                </a:extLst>
              </a:tr>
            </a:tbl>
          </a:graphicData>
        </a:graphic>
      </p:graphicFrame>
      <p:graphicFrame>
        <p:nvGraphicFramePr>
          <p:cNvPr id="14" name="Table 17">
            <a:extLst>
              <a:ext uri="{FF2B5EF4-FFF2-40B4-BE49-F238E27FC236}">
                <a16:creationId xmlns:a16="http://schemas.microsoft.com/office/drawing/2014/main" id="{449EE9D4-47C6-48EC-B311-3070C1DB557E}"/>
              </a:ext>
            </a:extLst>
          </p:cNvPr>
          <p:cNvGraphicFramePr>
            <a:graphicFrameLocks noGrp="1"/>
          </p:cNvGraphicFramePr>
          <p:nvPr>
            <p:extLst>
              <p:ext uri="{D42A27DB-BD31-4B8C-83A1-F6EECF244321}">
                <p14:modId xmlns:p14="http://schemas.microsoft.com/office/powerpoint/2010/main" val="3710593901"/>
              </p:ext>
            </p:extLst>
          </p:nvPr>
        </p:nvGraphicFramePr>
        <p:xfrm>
          <a:off x="83890" y="4277731"/>
          <a:ext cx="12029816" cy="370840"/>
        </p:xfrm>
        <a:graphic>
          <a:graphicData uri="http://schemas.openxmlformats.org/drawingml/2006/table">
            <a:tbl>
              <a:tblPr firstRow="1" bandRow="1">
                <a:tableStyleId>{5C22544A-7EE6-4342-B048-85BDC9FD1C3A}</a:tableStyleId>
              </a:tblPr>
              <a:tblGrid>
                <a:gridCol w="1503727">
                  <a:extLst>
                    <a:ext uri="{9D8B030D-6E8A-4147-A177-3AD203B41FA5}">
                      <a16:colId xmlns:a16="http://schemas.microsoft.com/office/drawing/2014/main" val="1692327878"/>
                    </a:ext>
                  </a:extLst>
                </a:gridCol>
                <a:gridCol w="1503727">
                  <a:extLst>
                    <a:ext uri="{9D8B030D-6E8A-4147-A177-3AD203B41FA5}">
                      <a16:colId xmlns:a16="http://schemas.microsoft.com/office/drawing/2014/main" val="2708706233"/>
                    </a:ext>
                  </a:extLst>
                </a:gridCol>
                <a:gridCol w="1503727">
                  <a:extLst>
                    <a:ext uri="{9D8B030D-6E8A-4147-A177-3AD203B41FA5}">
                      <a16:colId xmlns:a16="http://schemas.microsoft.com/office/drawing/2014/main" val="3407638918"/>
                    </a:ext>
                  </a:extLst>
                </a:gridCol>
                <a:gridCol w="1503727">
                  <a:extLst>
                    <a:ext uri="{9D8B030D-6E8A-4147-A177-3AD203B41FA5}">
                      <a16:colId xmlns:a16="http://schemas.microsoft.com/office/drawing/2014/main" val="1236389392"/>
                    </a:ext>
                  </a:extLst>
                </a:gridCol>
                <a:gridCol w="1503727">
                  <a:extLst>
                    <a:ext uri="{9D8B030D-6E8A-4147-A177-3AD203B41FA5}">
                      <a16:colId xmlns:a16="http://schemas.microsoft.com/office/drawing/2014/main" val="3394338083"/>
                    </a:ext>
                  </a:extLst>
                </a:gridCol>
                <a:gridCol w="1503727">
                  <a:extLst>
                    <a:ext uri="{9D8B030D-6E8A-4147-A177-3AD203B41FA5}">
                      <a16:colId xmlns:a16="http://schemas.microsoft.com/office/drawing/2014/main" val="1332614005"/>
                    </a:ext>
                  </a:extLst>
                </a:gridCol>
                <a:gridCol w="1503727">
                  <a:extLst>
                    <a:ext uri="{9D8B030D-6E8A-4147-A177-3AD203B41FA5}">
                      <a16:colId xmlns:a16="http://schemas.microsoft.com/office/drawing/2014/main" val="1294832622"/>
                    </a:ext>
                  </a:extLst>
                </a:gridCol>
                <a:gridCol w="1503727">
                  <a:extLst>
                    <a:ext uri="{9D8B030D-6E8A-4147-A177-3AD203B41FA5}">
                      <a16:colId xmlns:a16="http://schemas.microsoft.com/office/drawing/2014/main" val="2597972029"/>
                    </a:ext>
                  </a:extLst>
                </a:gridCol>
              </a:tblGrid>
              <a:tr h="370840">
                <a:tc>
                  <a:txBody>
                    <a:bodyPr/>
                    <a:lstStyle/>
                    <a:p>
                      <a:r>
                        <a:rPr lang="en-US"/>
                        <a:t>Nike Pegasus</a:t>
                      </a:r>
                    </a:p>
                  </a:txBody>
                  <a:tcPr/>
                </a:tc>
                <a:tc>
                  <a:txBody>
                    <a:bodyPr/>
                    <a:lstStyle/>
                    <a:p>
                      <a:r>
                        <a:rPr lang="en-US"/>
                        <a:t>SKU_NP_335</a:t>
                      </a:r>
                    </a:p>
                  </a:txBody>
                  <a:tcPr/>
                </a:tc>
                <a:tc>
                  <a:txBody>
                    <a:bodyPr/>
                    <a:lstStyle/>
                    <a:p>
                      <a:r>
                        <a:rPr lang="en-US"/>
                        <a:t>42,5</a:t>
                      </a:r>
                    </a:p>
                  </a:txBody>
                  <a:tcPr/>
                </a:tc>
                <a:tc>
                  <a:txBody>
                    <a:bodyPr/>
                    <a:lstStyle/>
                    <a:p>
                      <a:r>
                        <a:rPr lang="en-US"/>
                        <a:t>blue</a:t>
                      </a:r>
                    </a:p>
                  </a:txBody>
                  <a:tcPr/>
                </a:tc>
                <a:tc>
                  <a:txBody>
                    <a:bodyPr/>
                    <a:lstStyle/>
                    <a:p>
                      <a:r>
                        <a:rPr lang="en-US"/>
                        <a:t>Natural</a:t>
                      </a:r>
                    </a:p>
                  </a:txBody>
                  <a:tcPr/>
                </a:tc>
                <a:tc>
                  <a:txBody>
                    <a:bodyPr/>
                    <a:lstStyle/>
                    <a:p>
                      <a:r>
                        <a:rPr lang="en-US"/>
                        <a:t>Race</a:t>
                      </a:r>
                    </a:p>
                  </a:txBody>
                  <a:tcPr/>
                </a:tc>
                <a:tc>
                  <a:txBody>
                    <a:bodyPr/>
                    <a:lstStyle/>
                    <a:p>
                      <a:r>
                        <a:rPr lang="en-US"/>
                        <a:t>425</a:t>
                      </a:r>
                    </a:p>
                  </a:txBody>
                  <a:tcPr/>
                </a:tc>
                <a:tc>
                  <a:txBody>
                    <a:bodyPr/>
                    <a:lstStyle/>
                    <a:p>
                      <a:r>
                        <a:rPr lang="en-US"/>
                        <a:t>10%</a:t>
                      </a:r>
                    </a:p>
                  </a:txBody>
                  <a:tcPr/>
                </a:tc>
                <a:extLst>
                  <a:ext uri="{0D108BD9-81ED-4DB2-BD59-A6C34878D82A}">
                    <a16:rowId xmlns:a16="http://schemas.microsoft.com/office/drawing/2014/main" val="2182907966"/>
                  </a:ext>
                </a:extLst>
              </a:tr>
            </a:tbl>
          </a:graphicData>
        </a:graphic>
      </p:graphicFrame>
    </p:spTree>
    <p:extLst>
      <p:ext uri="{BB962C8B-B14F-4D97-AF65-F5344CB8AC3E}">
        <p14:creationId xmlns:p14="http://schemas.microsoft.com/office/powerpoint/2010/main" val="19609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circle(in)">
                                      <p:cBhvr>
                                        <p:cTn id="49" dur="20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99E6CE-01AC-4B29-BFB9-95DDD95CC6D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49934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71AEEB-8986-4763-9521-D154009F62FA}"/>
              </a:ext>
            </a:extLst>
          </p:cNvPr>
          <p:cNvSpPr/>
          <p:nvPr/>
        </p:nvSpPr>
        <p:spPr>
          <a:xfrm>
            <a:off x="503339" y="914399"/>
            <a:ext cx="1661021" cy="604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product</a:t>
            </a:r>
          </a:p>
        </p:txBody>
      </p:sp>
      <p:grpSp>
        <p:nvGrpSpPr>
          <p:cNvPr id="54" name="Group 53">
            <a:extLst>
              <a:ext uri="{FF2B5EF4-FFF2-40B4-BE49-F238E27FC236}">
                <a16:creationId xmlns:a16="http://schemas.microsoft.com/office/drawing/2014/main" id="{E1F962C0-6126-4524-B185-F4AECEB0F8AA}"/>
              </a:ext>
            </a:extLst>
          </p:cNvPr>
          <p:cNvGrpSpPr/>
          <p:nvPr/>
        </p:nvGrpSpPr>
        <p:grpSpPr>
          <a:xfrm>
            <a:off x="3179428" y="914399"/>
            <a:ext cx="2048311" cy="2360102"/>
            <a:chOff x="3179428" y="914399"/>
            <a:chExt cx="2048311" cy="2360102"/>
          </a:xfrm>
        </p:grpSpPr>
        <p:sp>
          <p:nvSpPr>
            <p:cNvPr id="3" name="Rectangle 2">
              <a:extLst>
                <a:ext uri="{FF2B5EF4-FFF2-40B4-BE49-F238E27FC236}">
                  <a16:creationId xmlns:a16="http://schemas.microsoft.com/office/drawing/2014/main" id="{F5910A61-83F2-4E22-BE80-6BE947310D4B}"/>
                </a:ext>
              </a:extLst>
            </p:cNvPr>
            <p:cNvSpPr/>
            <p:nvPr/>
          </p:nvSpPr>
          <p:spPr>
            <a:xfrm>
              <a:off x="3179428" y="914399"/>
              <a:ext cx="2030135" cy="6207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Variant1</a:t>
              </a:r>
            </a:p>
            <a:p>
              <a:pPr algn="ctr"/>
              <a:r>
                <a:rPr lang="en-US">
                  <a:solidFill>
                    <a:schemeClr val="tx1"/>
                  </a:solidFill>
                </a:rPr>
                <a:t>SKU, price, stock…</a:t>
              </a:r>
            </a:p>
          </p:txBody>
        </p:sp>
        <p:sp>
          <p:nvSpPr>
            <p:cNvPr id="4" name="Rectangle 3">
              <a:extLst>
                <a:ext uri="{FF2B5EF4-FFF2-40B4-BE49-F238E27FC236}">
                  <a16:creationId xmlns:a16="http://schemas.microsoft.com/office/drawing/2014/main" id="{DA9A6713-A423-4F49-8CB8-4B4CE4B9B6AA}"/>
                </a:ext>
              </a:extLst>
            </p:cNvPr>
            <p:cNvSpPr/>
            <p:nvPr/>
          </p:nvSpPr>
          <p:spPr>
            <a:xfrm>
              <a:off x="3197604" y="1784057"/>
              <a:ext cx="2030135" cy="6207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Variant2</a:t>
              </a:r>
            </a:p>
            <a:p>
              <a:pPr algn="ctr"/>
              <a:r>
                <a:rPr lang="en-US">
                  <a:solidFill>
                    <a:schemeClr val="tx1"/>
                  </a:solidFill>
                </a:rPr>
                <a:t>SKU, price, stock…</a:t>
              </a:r>
            </a:p>
          </p:txBody>
        </p:sp>
        <p:sp>
          <p:nvSpPr>
            <p:cNvPr id="5" name="Rectangle 4">
              <a:extLst>
                <a:ext uri="{FF2B5EF4-FFF2-40B4-BE49-F238E27FC236}">
                  <a16:creationId xmlns:a16="http://schemas.microsoft.com/office/drawing/2014/main" id="{0C10BFBA-BA7D-4971-92D6-AA71EF6A55E6}"/>
                </a:ext>
              </a:extLst>
            </p:cNvPr>
            <p:cNvSpPr/>
            <p:nvPr/>
          </p:nvSpPr>
          <p:spPr>
            <a:xfrm>
              <a:off x="3179428" y="2653716"/>
              <a:ext cx="2030135" cy="6207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Variant3</a:t>
              </a:r>
            </a:p>
            <a:p>
              <a:pPr algn="ctr"/>
              <a:r>
                <a:rPr lang="en-US">
                  <a:solidFill>
                    <a:schemeClr val="tx1"/>
                  </a:solidFill>
                </a:rPr>
                <a:t>SKU, price, stock…</a:t>
              </a:r>
            </a:p>
          </p:txBody>
        </p:sp>
      </p:grpSp>
      <p:grpSp>
        <p:nvGrpSpPr>
          <p:cNvPr id="55" name="Group 54">
            <a:extLst>
              <a:ext uri="{FF2B5EF4-FFF2-40B4-BE49-F238E27FC236}">
                <a16:creationId xmlns:a16="http://schemas.microsoft.com/office/drawing/2014/main" id="{C8E1EF61-5EA3-4B1D-8525-BEFE38891D5B}"/>
              </a:ext>
            </a:extLst>
          </p:cNvPr>
          <p:cNvGrpSpPr/>
          <p:nvPr/>
        </p:nvGrpSpPr>
        <p:grpSpPr>
          <a:xfrm>
            <a:off x="2164360" y="1216403"/>
            <a:ext cx="1033244" cy="1747706"/>
            <a:chOff x="2164360" y="1216403"/>
            <a:chExt cx="1033244" cy="1747706"/>
          </a:xfrm>
        </p:grpSpPr>
        <p:cxnSp>
          <p:nvCxnSpPr>
            <p:cNvPr id="8" name="Straight Arrow Connector 7">
              <a:extLst>
                <a:ext uri="{FF2B5EF4-FFF2-40B4-BE49-F238E27FC236}">
                  <a16:creationId xmlns:a16="http://schemas.microsoft.com/office/drawing/2014/main" id="{DF379164-F8DD-483E-B203-722198ABD3B7}"/>
                </a:ext>
              </a:extLst>
            </p:cNvPr>
            <p:cNvCxnSpPr>
              <a:stCxn id="2" idx="3"/>
              <a:endCxn id="3" idx="1"/>
            </p:cNvCxnSpPr>
            <p:nvPr/>
          </p:nvCxnSpPr>
          <p:spPr>
            <a:xfrm>
              <a:off x="2164360" y="1216403"/>
              <a:ext cx="1015068" cy="8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BC4834B-18CC-4BBB-A515-D22092178D30}"/>
                </a:ext>
              </a:extLst>
            </p:cNvPr>
            <p:cNvCxnSpPr>
              <a:stCxn id="2" idx="3"/>
              <a:endCxn id="4" idx="1"/>
            </p:cNvCxnSpPr>
            <p:nvPr/>
          </p:nvCxnSpPr>
          <p:spPr>
            <a:xfrm>
              <a:off x="2164360" y="1216403"/>
              <a:ext cx="1033244" cy="878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F4BE838-CC74-446D-822F-34252CCA9B6E}"/>
                </a:ext>
              </a:extLst>
            </p:cNvPr>
            <p:cNvCxnSpPr>
              <a:stCxn id="2" idx="3"/>
              <a:endCxn id="5" idx="1"/>
            </p:cNvCxnSpPr>
            <p:nvPr/>
          </p:nvCxnSpPr>
          <p:spPr>
            <a:xfrm>
              <a:off x="2164360" y="1216403"/>
              <a:ext cx="1015068" cy="1747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68A053FD-B50C-4881-83CA-C33C21A72895}"/>
              </a:ext>
            </a:extLst>
          </p:cNvPr>
          <p:cNvGrpSpPr/>
          <p:nvPr/>
        </p:nvGrpSpPr>
        <p:grpSpPr>
          <a:xfrm>
            <a:off x="6551799" y="914399"/>
            <a:ext cx="1719746" cy="2360102"/>
            <a:chOff x="6551799" y="914399"/>
            <a:chExt cx="1719746" cy="2360102"/>
          </a:xfrm>
        </p:grpSpPr>
        <p:sp>
          <p:nvSpPr>
            <p:cNvPr id="13" name="Rectangle 12">
              <a:extLst>
                <a:ext uri="{FF2B5EF4-FFF2-40B4-BE49-F238E27FC236}">
                  <a16:creationId xmlns:a16="http://schemas.microsoft.com/office/drawing/2014/main" id="{E8A95789-5C3C-40F0-8FEE-A77B872ECBE0}"/>
                </a:ext>
              </a:extLst>
            </p:cNvPr>
            <p:cNvSpPr/>
            <p:nvPr/>
          </p:nvSpPr>
          <p:spPr>
            <a:xfrm>
              <a:off x="6551802" y="914399"/>
              <a:ext cx="1719743" cy="3942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Color</a:t>
              </a:r>
            </a:p>
          </p:txBody>
        </p:sp>
        <p:sp>
          <p:nvSpPr>
            <p:cNvPr id="14" name="Rectangle 13">
              <a:extLst>
                <a:ext uri="{FF2B5EF4-FFF2-40B4-BE49-F238E27FC236}">
                  <a16:creationId xmlns:a16="http://schemas.microsoft.com/office/drawing/2014/main" id="{AF556803-BE1D-473E-B25D-AF106EAFB339}"/>
                </a:ext>
              </a:extLst>
            </p:cNvPr>
            <p:cNvSpPr/>
            <p:nvPr/>
          </p:nvSpPr>
          <p:spPr>
            <a:xfrm>
              <a:off x="6551799" y="1569672"/>
              <a:ext cx="1719743" cy="3942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Size</a:t>
              </a:r>
            </a:p>
          </p:txBody>
        </p:sp>
        <p:sp>
          <p:nvSpPr>
            <p:cNvPr id="15" name="Rectangle 14">
              <a:extLst>
                <a:ext uri="{FF2B5EF4-FFF2-40B4-BE49-F238E27FC236}">
                  <a16:creationId xmlns:a16="http://schemas.microsoft.com/office/drawing/2014/main" id="{4AC9A59E-A799-4616-8733-3450B4BB6D98}"/>
                </a:ext>
              </a:extLst>
            </p:cNvPr>
            <p:cNvSpPr/>
            <p:nvPr/>
          </p:nvSpPr>
          <p:spPr>
            <a:xfrm>
              <a:off x="6551800" y="2224945"/>
              <a:ext cx="1719743" cy="3942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Gender</a:t>
              </a:r>
            </a:p>
          </p:txBody>
        </p:sp>
        <p:sp>
          <p:nvSpPr>
            <p:cNvPr id="16" name="Rectangle 15">
              <a:extLst>
                <a:ext uri="{FF2B5EF4-FFF2-40B4-BE49-F238E27FC236}">
                  <a16:creationId xmlns:a16="http://schemas.microsoft.com/office/drawing/2014/main" id="{13359FC9-4803-4599-851A-448B81431467}"/>
                </a:ext>
              </a:extLst>
            </p:cNvPr>
            <p:cNvSpPr/>
            <p:nvPr/>
          </p:nvSpPr>
          <p:spPr>
            <a:xfrm>
              <a:off x="6551801" y="2880217"/>
              <a:ext cx="1719743" cy="3942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Material</a:t>
              </a:r>
            </a:p>
          </p:txBody>
        </p:sp>
      </p:grpSp>
      <p:grpSp>
        <p:nvGrpSpPr>
          <p:cNvPr id="57" name="Group 56">
            <a:extLst>
              <a:ext uri="{FF2B5EF4-FFF2-40B4-BE49-F238E27FC236}">
                <a16:creationId xmlns:a16="http://schemas.microsoft.com/office/drawing/2014/main" id="{AEB6ABE6-329E-4CE9-AC77-3064ECFD4E05}"/>
              </a:ext>
            </a:extLst>
          </p:cNvPr>
          <p:cNvGrpSpPr/>
          <p:nvPr/>
        </p:nvGrpSpPr>
        <p:grpSpPr>
          <a:xfrm>
            <a:off x="5209563" y="1111541"/>
            <a:ext cx="1360413" cy="1965818"/>
            <a:chOff x="5209563" y="1111541"/>
            <a:chExt cx="1360413" cy="1965818"/>
          </a:xfrm>
        </p:grpSpPr>
        <p:cxnSp>
          <p:nvCxnSpPr>
            <p:cNvPr id="18" name="Straight Arrow Connector 17">
              <a:extLst>
                <a:ext uri="{FF2B5EF4-FFF2-40B4-BE49-F238E27FC236}">
                  <a16:creationId xmlns:a16="http://schemas.microsoft.com/office/drawing/2014/main" id="{7BBEFCAA-FFC1-4719-AA55-7C7AA1101283}"/>
                </a:ext>
              </a:extLst>
            </p:cNvPr>
            <p:cNvCxnSpPr>
              <a:stCxn id="3" idx="3"/>
              <a:endCxn id="13" idx="1"/>
            </p:cNvCxnSpPr>
            <p:nvPr/>
          </p:nvCxnSpPr>
          <p:spPr>
            <a:xfrm flipV="1">
              <a:off x="5209563" y="1111541"/>
              <a:ext cx="1342239" cy="113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C235235-C1E3-41F7-A3CA-077B0B388712}"/>
                </a:ext>
              </a:extLst>
            </p:cNvPr>
            <p:cNvCxnSpPr>
              <a:stCxn id="3" idx="3"/>
              <a:endCxn id="15" idx="1"/>
            </p:cNvCxnSpPr>
            <p:nvPr/>
          </p:nvCxnSpPr>
          <p:spPr>
            <a:xfrm>
              <a:off x="5209563" y="1224792"/>
              <a:ext cx="1342237" cy="1197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4F431A7-896B-43EB-8CB4-875357EC0A32}"/>
                </a:ext>
              </a:extLst>
            </p:cNvPr>
            <p:cNvCxnSpPr>
              <a:stCxn id="4" idx="3"/>
              <a:endCxn id="13" idx="1"/>
            </p:cNvCxnSpPr>
            <p:nvPr/>
          </p:nvCxnSpPr>
          <p:spPr>
            <a:xfrm flipV="1">
              <a:off x="5227739" y="1111541"/>
              <a:ext cx="1324059" cy="9829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800C5696-9430-47A2-8E28-65510B13880B}"/>
                </a:ext>
              </a:extLst>
            </p:cNvPr>
            <p:cNvCxnSpPr>
              <a:stCxn id="4" idx="3"/>
              <a:endCxn id="14" idx="1"/>
            </p:cNvCxnSpPr>
            <p:nvPr/>
          </p:nvCxnSpPr>
          <p:spPr>
            <a:xfrm flipV="1">
              <a:off x="5227739" y="1766814"/>
              <a:ext cx="1324060" cy="3276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CDF81085-492A-4CA7-9CFD-48C460BD375E}"/>
                </a:ext>
              </a:extLst>
            </p:cNvPr>
            <p:cNvCxnSpPr>
              <a:stCxn id="4" idx="3"/>
              <a:endCxn id="16" idx="1"/>
            </p:cNvCxnSpPr>
            <p:nvPr/>
          </p:nvCxnSpPr>
          <p:spPr>
            <a:xfrm>
              <a:off x="5227739" y="2094450"/>
              <a:ext cx="1324062" cy="9829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962A5317-DEF9-4DA8-A154-F9F94734340D}"/>
                </a:ext>
              </a:extLst>
            </p:cNvPr>
            <p:cNvCxnSpPr>
              <a:cxnSpLocks/>
              <a:stCxn id="5" idx="3"/>
            </p:cNvCxnSpPr>
            <p:nvPr/>
          </p:nvCxnSpPr>
          <p:spPr>
            <a:xfrm flipV="1">
              <a:off x="5209563" y="2413467"/>
              <a:ext cx="1360413" cy="5506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58" name="Group 57">
            <a:extLst>
              <a:ext uri="{FF2B5EF4-FFF2-40B4-BE49-F238E27FC236}">
                <a16:creationId xmlns:a16="http://schemas.microsoft.com/office/drawing/2014/main" id="{7086B86C-6C4F-45B7-B4DB-E69CCA8CDE2E}"/>
              </a:ext>
            </a:extLst>
          </p:cNvPr>
          <p:cNvGrpSpPr/>
          <p:nvPr/>
        </p:nvGrpSpPr>
        <p:grpSpPr>
          <a:xfrm>
            <a:off x="9882229" y="914399"/>
            <a:ext cx="1468076" cy="2253727"/>
            <a:chOff x="9882229" y="914399"/>
            <a:chExt cx="1468076" cy="2253727"/>
          </a:xfrm>
        </p:grpSpPr>
        <p:sp>
          <p:nvSpPr>
            <p:cNvPr id="32" name="Rectangle 31">
              <a:extLst>
                <a:ext uri="{FF2B5EF4-FFF2-40B4-BE49-F238E27FC236}">
                  <a16:creationId xmlns:a16="http://schemas.microsoft.com/office/drawing/2014/main" id="{371B2ECC-54F1-472D-8218-76294824B50F}"/>
                </a:ext>
              </a:extLst>
            </p:cNvPr>
            <p:cNvSpPr/>
            <p:nvPr/>
          </p:nvSpPr>
          <p:spPr>
            <a:xfrm>
              <a:off x="9882229" y="914399"/>
              <a:ext cx="1468076" cy="54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Section 1</a:t>
              </a:r>
            </a:p>
          </p:txBody>
        </p:sp>
        <p:sp>
          <p:nvSpPr>
            <p:cNvPr id="33" name="Rectangle 32">
              <a:extLst>
                <a:ext uri="{FF2B5EF4-FFF2-40B4-BE49-F238E27FC236}">
                  <a16:creationId xmlns:a16="http://schemas.microsoft.com/office/drawing/2014/main" id="{81AA2937-2A8D-424D-95A2-DB9EA7131238}"/>
                </a:ext>
              </a:extLst>
            </p:cNvPr>
            <p:cNvSpPr/>
            <p:nvPr/>
          </p:nvSpPr>
          <p:spPr>
            <a:xfrm>
              <a:off x="9882229" y="1766814"/>
              <a:ext cx="1468076" cy="54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Section 2</a:t>
              </a:r>
            </a:p>
          </p:txBody>
        </p:sp>
        <p:sp>
          <p:nvSpPr>
            <p:cNvPr id="34" name="Rectangle 33">
              <a:extLst>
                <a:ext uri="{FF2B5EF4-FFF2-40B4-BE49-F238E27FC236}">
                  <a16:creationId xmlns:a16="http://schemas.microsoft.com/office/drawing/2014/main" id="{55BF2D34-D53F-4C3E-AA6E-81F19733B8C8}"/>
                </a:ext>
              </a:extLst>
            </p:cNvPr>
            <p:cNvSpPr/>
            <p:nvPr/>
          </p:nvSpPr>
          <p:spPr>
            <a:xfrm>
              <a:off x="9882229" y="2619229"/>
              <a:ext cx="1468076" cy="54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Section 3</a:t>
              </a:r>
            </a:p>
          </p:txBody>
        </p:sp>
      </p:grpSp>
      <p:grpSp>
        <p:nvGrpSpPr>
          <p:cNvPr id="59" name="Group 58">
            <a:extLst>
              <a:ext uri="{FF2B5EF4-FFF2-40B4-BE49-F238E27FC236}">
                <a16:creationId xmlns:a16="http://schemas.microsoft.com/office/drawing/2014/main" id="{82911C54-1E49-4918-A864-CB8E45BC03E3}"/>
              </a:ext>
            </a:extLst>
          </p:cNvPr>
          <p:cNvGrpSpPr/>
          <p:nvPr/>
        </p:nvGrpSpPr>
        <p:grpSpPr>
          <a:xfrm>
            <a:off x="8271542" y="1111541"/>
            <a:ext cx="1610687" cy="1965818"/>
            <a:chOff x="8271542" y="1111541"/>
            <a:chExt cx="1610687" cy="1965818"/>
          </a:xfrm>
        </p:grpSpPr>
        <p:cxnSp>
          <p:nvCxnSpPr>
            <p:cNvPr id="36" name="Straight Arrow Connector 35">
              <a:extLst>
                <a:ext uri="{FF2B5EF4-FFF2-40B4-BE49-F238E27FC236}">
                  <a16:creationId xmlns:a16="http://schemas.microsoft.com/office/drawing/2014/main" id="{C6E5601E-0CED-4C5B-94C4-31FCA3F6CFD3}"/>
                </a:ext>
              </a:extLst>
            </p:cNvPr>
            <p:cNvCxnSpPr>
              <a:stCxn id="32" idx="1"/>
              <a:endCxn id="13" idx="3"/>
            </p:cNvCxnSpPr>
            <p:nvPr/>
          </p:nvCxnSpPr>
          <p:spPr>
            <a:xfrm flipH="1" flipV="1">
              <a:off x="8271545" y="1111541"/>
              <a:ext cx="1610684" cy="77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DD0EBB2-858F-4E07-8ACB-7B74F1BC0F05}"/>
                </a:ext>
              </a:extLst>
            </p:cNvPr>
            <p:cNvCxnSpPr>
              <a:stCxn id="32" idx="1"/>
              <a:endCxn id="15" idx="3"/>
            </p:cNvCxnSpPr>
            <p:nvPr/>
          </p:nvCxnSpPr>
          <p:spPr>
            <a:xfrm flipH="1">
              <a:off x="8271543" y="1188848"/>
              <a:ext cx="1610686" cy="123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C444780-0424-4576-A188-5DDA19496120}"/>
                </a:ext>
              </a:extLst>
            </p:cNvPr>
            <p:cNvCxnSpPr>
              <a:stCxn id="32" idx="1"/>
              <a:endCxn id="14" idx="3"/>
            </p:cNvCxnSpPr>
            <p:nvPr/>
          </p:nvCxnSpPr>
          <p:spPr>
            <a:xfrm flipH="1">
              <a:off x="8271542" y="1188848"/>
              <a:ext cx="1610687" cy="577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498CB47-0BD7-4C12-9D2E-F772AC45924B}"/>
                </a:ext>
              </a:extLst>
            </p:cNvPr>
            <p:cNvCxnSpPr>
              <a:stCxn id="33" idx="1"/>
              <a:endCxn id="14" idx="3"/>
            </p:cNvCxnSpPr>
            <p:nvPr/>
          </p:nvCxnSpPr>
          <p:spPr>
            <a:xfrm flipH="1" flipV="1">
              <a:off x="8271542" y="1766814"/>
              <a:ext cx="1610687" cy="2744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4" name="Straight Arrow Connector 43">
              <a:extLst>
                <a:ext uri="{FF2B5EF4-FFF2-40B4-BE49-F238E27FC236}">
                  <a16:creationId xmlns:a16="http://schemas.microsoft.com/office/drawing/2014/main" id="{6E109590-64A1-4CAD-9911-F254F151BABC}"/>
                </a:ext>
              </a:extLst>
            </p:cNvPr>
            <p:cNvCxnSpPr>
              <a:stCxn id="33" idx="1"/>
              <a:endCxn id="16" idx="3"/>
            </p:cNvCxnSpPr>
            <p:nvPr/>
          </p:nvCxnSpPr>
          <p:spPr>
            <a:xfrm flipH="1">
              <a:off x="8271544" y="2041263"/>
              <a:ext cx="1610685" cy="10360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a:extLst>
                <a:ext uri="{FF2B5EF4-FFF2-40B4-BE49-F238E27FC236}">
                  <a16:creationId xmlns:a16="http://schemas.microsoft.com/office/drawing/2014/main" id="{B02D0C94-3EEE-4F7D-9BBE-E73D0ED4F6DC}"/>
                </a:ext>
              </a:extLst>
            </p:cNvPr>
            <p:cNvCxnSpPr>
              <a:stCxn id="34" idx="1"/>
              <a:endCxn id="15" idx="3"/>
            </p:cNvCxnSpPr>
            <p:nvPr/>
          </p:nvCxnSpPr>
          <p:spPr>
            <a:xfrm flipH="1" flipV="1">
              <a:off x="8271543" y="2422087"/>
              <a:ext cx="1610686" cy="47159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BBF41C8E-98CF-4CD3-B750-B289253E5DE3}"/>
                </a:ext>
              </a:extLst>
            </p:cNvPr>
            <p:cNvCxnSpPr>
              <a:stCxn id="34" idx="1"/>
            </p:cNvCxnSpPr>
            <p:nvPr/>
          </p:nvCxnSpPr>
          <p:spPr>
            <a:xfrm flipH="1" flipV="1">
              <a:off x="8289719" y="1805467"/>
              <a:ext cx="1592510" cy="10882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390741E2-F01D-4A73-906B-82507ADF885D}"/>
                </a:ext>
              </a:extLst>
            </p:cNvPr>
            <p:cNvCxnSpPr>
              <a:stCxn id="34" idx="1"/>
              <a:endCxn id="13" idx="3"/>
            </p:cNvCxnSpPr>
            <p:nvPr/>
          </p:nvCxnSpPr>
          <p:spPr>
            <a:xfrm flipH="1" flipV="1">
              <a:off x="8271545" y="1111541"/>
              <a:ext cx="1610684" cy="1782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C2919F3C-30F8-48E5-8A27-CE5CF2E678AC}"/>
              </a:ext>
            </a:extLst>
          </p:cNvPr>
          <p:cNvSpPr/>
          <p:nvPr/>
        </p:nvSpPr>
        <p:spPr>
          <a:xfrm>
            <a:off x="1593908" y="3800213"/>
            <a:ext cx="1585520" cy="6040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one-to-many</a:t>
            </a:r>
          </a:p>
        </p:txBody>
      </p:sp>
      <p:sp>
        <p:nvSpPr>
          <p:cNvPr id="52" name="Rectangle 51">
            <a:extLst>
              <a:ext uri="{FF2B5EF4-FFF2-40B4-BE49-F238E27FC236}">
                <a16:creationId xmlns:a16="http://schemas.microsoft.com/office/drawing/2014/main" id="{0C950C76-D54F-4823-A3A8-3BB644EE0860}"/>
              </a:ext>
            </a:extLst>
          </p:cNvPr>
          <p:cNvSpPr/>
          <p:nvPr/>
        </p:nvSpPr>
        <p:spPr>
          <a:xfrm>
            <a:off x="5209563" y="3793222"/>
            <a:ext cx="1585520" cy="6040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many-to-many</a:t>
            </a:r>
          </a:p>
        </p:txBody>
      </p:sp>
      <p:sp>
        <p:nvSpPr>
          <p:cNvPr id="53" name="Rectangle 52">
            <a:extLst>
              <a:ext uri="{FF2B5EF4-FFF2-40B4-BE49-F238E27FC236}">
                <a16:creationId xmlns:a16="http://schemas.microsoft.com/office/drawing/2014/main" id="{CEF928B8-2C83-48D0-A6A6-08627F247818}"/>
              </a:ext>
            </a:extLst>
          </p:cNvPr>
          <p:cNvSpPr/>
          <p:nvPr/>
        </p:nvSpPr>
        <p:spPr>
          <a:xfrm>
            <a:off x="8558168" y="3793222"/>
            <a:ext cx="1585520" cy="6040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many-to-many</a:t>
            </a:r>
          </a:p>
        </p:txBody>
      </p:sp>
    </p:spTree>
    <p:extLst>
      <p:ext uri="{BB962C8B-B14F-4D97-AF65-F5344CB8AC3E}">
        <p14:creationId xmlns:p14="http://schemas.microsoft.com/office/powerpoint/2010/main" val="299149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barn(inVertical)">
                                      <p:cBhvr>
                                        <p:cTn id="16" dur="500"/>
                                        <p:tgtEl>
                                          <p:spTgt spid="5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anim calcmode="lin" valueType="num">
                                      <p:cBhvr>
                                        <p:cTn id="21" dur="500" fill="hold"/>
                                        <p:tgtEl>
                                          <p:spTgt spid="56"/>
                                        </p:tgtEl>
                                        <p:attrNameLst>
                                          <p:attrName>ppt_w</p:attrName>
                                        </p:attrNameLst>
                                      </p:cBhvr>
                                      <p:tavLst>
                                        <p:tav tm="0">
                                          <p:val>
                                            <p:fltVal val="0"/>
                                          </p:val>
                                        </p:tav>
                                        <p:tav tm="100000">
                                          <p:val>
                                            <p:strVal val="#ppt_w"/>
                                          </p:val>
                                        </p:tav>
                                      </p:tavLst>
                                    </p:anim>
                                    <p:anim calcmode="lin" valueType="num">
                                      <p:cBhvr>
                                        <p:cTn id="22" dur="500" fill="hold"/>
                                        <p:tgtEl>
                                          <p:spTgt spid="56"/>
                                        </p:tgtEl>
                                        <p:attrNameLst>
                                          <p:attrName>ppt_h</p:attrName>
                                        </p:attrNameLst>
                                      </p:cBhvr>
                                      <p:tavLst>
                                        <p:tav tm="0">
                                          <p:val>
                                            <p:fltVal val="0"/>
                                          </p:val>
                                        </p:tav>
                                        <p:tav tm="100000">
                                          <p:val>
                                            <p:strVal val="#ppt_h"/>
                                          </p:val>
                                        </p:tav>
                                      </p:tavLst>
                                    </p:anim>
                                    <p:animEffect transition="in" filter="fade">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circle(in)">
                                      <p:cBhvr>
                                        <p:cTn id="28" dur="2000"/>
                                        <p:tgtEl>
                                          <p:spTgt spid="5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wipe(down)">
                                      <p:cBhvr>
                                        <p:cTn id="33" dur="500"/>
                                        <p:tgtEl>
                                          <p:spTgt spid="58"/>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circle(in)">
                                      <p:cBhvr>
                                        <p:cTn id="38" dur="2000"/>
                                        <p:tgtEl>
                                          <p:spTgt spid="5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2"/>
                                        </p:tgtEl>
                                        <p:attrNameLst>
                                          <p:attrName>style.visibility</p:attrName>
                                        </p:attrNameLst>
                                      </p:cBhvr>
                                      <p:to>
                                        <p:strVal val="visible"/>
                                      </p:to>
                                    </p:set>
                                    <p:animEffect transition="in" filter="fade">
                                      <p:cBhvr>
                                        <p:cTn id="48" dur="500"/>
                                        <p:tgtEl>
                                          <p:spTgt spid="5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fade">
                                      <p:cBhvr>
                                        <p:cTn id="5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P spid="52" grpId="0" animBg="1"/>
      <p:bldP spid="5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8D074E-F64C-46DA-995A-A6C28C54EF5D}"/>
              </a:ext>
            </a:extLst>
          </p:cNvPr>
          <p:cNvSpPr/>
          <p:nvPr/>
        </p:nvSpPr>
        <p:spPr>
          <a:xfrm>
            <a:off x="276837" y="771787"/>
            <a:ext cx="1803633" cy="36072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products</a:t>
            </a:r>
          </a:p>
        </p:txBody>
      </p:sp>
      <p:cxnSp>
        <p:nvCxnSpPr>
          <p:cNvPr id="14" name="Straight Arrow Connector 13">
            <a:extLst>
              <a:ext uri="{FF2B5EF4-FFF2-40B4-BE49-F238E27FC236}">
                <a16:creationId xmlns:a16="http://schemas.microsoft.com/office/drawing/2014/main" id="{6FC8BBC4-DAEF-4D2C-9F8D-A431E318C8B8}"/>
              </a:ext>
            </a:extLst>
          </p:cNvPr>
          <p:cNvCxnSpPr>
            <a:cxnSpLocks/>
            <a:stCxn id="2" idx="3"/>
          </p:cNvCxnSpPr>
          <p:nvPr/>
        </p:nvCxnSpPr>
        <p:spPr>
          <a:xfrm>
            <a:off x="2080470" y="952151"/>
            <a:ext cx="855677" cy="352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7549E4C9-5A0D-4C61-B16F-EA9B95EE3489}"/>
              </a:ext>
            </a:extLst>
          </p:cNvPr>
          <p:cNvGrpSpPr/>
          <p:nvPr/>
        </p:nvGrpSpPr>
        <p:grpSpPr>
          <a:xfrm>
            <a:off x="10111530" y="1075555"/>
            <a:ext cx="1803639" cy="2133552"/>
            <a:chOff x="7687103" y="996239"/>
            <a:chExt cx="1803639" cy="2133552"/>
          </a:xfrm>
        </p:grpSpPr>
        <p:sp>
          <p:nvSpPr>
            <p:cNvPr id="4" name="Rectangle 3">
              <a:extLst>
                <a:ext uri="{FF2B5EF4-FFF2-40B4-BE49-F238E27FC236}">
                  <a16:creationId xmlns:a16="http://schemas.microsoft.com/office/drawing/2014/main" id="{1A9F41F2-53A3-4F7A-AE90-A949AB3B2362}"/>
                </a:ext>
              </a:extLst>
            </p:cNvPr>
            <p:cNvSpPr/>
            <p:nvPr/>
          </p:nvSpPr>
          <p:spPr>
            <a:xfrm>
              <a:off x="7687103" y="996239"/>
              <a:ext cx="1803633" cy="3607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values</a:t>
              </a:r>
            </a:p>
          </p:txBody>
        </p:sp>
        <p:sp>
          <p:nvSpPr>
            <p:cNvPr id="21" name="Rectangle 20">
              <a:extLst>
                <a:ext uri="{FF2B5EF4-FFF2-40B4-BE49-F238E27FC236}">
                  <a16:creationId xmlns:a16="http://schemas.microsoft.com/office/drawing/2014/main" id="{C5485F2A-10D5-420F-80D9-84B723866910}"/>
                </a:ext>
              </a:extLst>
            </p:cNvPr>
            <p:cNvSpPr/>
            <p:nvPr/>
          </p:nvSpPr>
          <p:spPr>
            <a:xfrm>
              <a:off x="7687104" y="1712398"/>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id_attribute</a:t>
              </a:r>
            </a:p>
          </p:txBody>
        </p:sp>
        <p:sp>
          <p:nvSpPr>
            <p:cNvPr id="22" name="Rectangle 21">
              <a:extLst>
                <a:ext uri="{FF2B5EF4-FFF2-40B4-BE49-F238E27FC236}">
                  <a16:creationId xmlns:a16="http://schemas.microsoft.com/office/drawing/2014/main" id="{20BC2B2F-3836-4799-A73F-58D85A084BE0}"/>
                </a:ext>
              </a:extLst>
            </p:cNvPr>
            <p:cNvSpPr/>
            <p:nvPr/>
          </p:nvSpPr>
          <p:spPr>
            <a:xfrm>
              <a:off x="7687109" y="2075571"/>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value</a:t>
              </a:r>
            </a:p>
          </p:txBody>
        </p:sp>
        <p:sp>
          <p:nvSpPr>
            <p:cNvPr id="23" name="Rectangle 22">
              <a:extLst>
                <a:ext uri="{FF2B5EF4-FFF2-40B4-BE49-F238E27FC236}">
                  <a16:creationId xmlns:a16="http://schemas.microsoft.com/office/drawing/2014/main" id="{84C6AE89-94D3-42ED-AA77-B829F27A938D}"/>
                </a:ext>
              </a:extLst>
            </p:cNvPr>
            <p:cNvSpPr/>
            <p:nvPr/>
          </p:nvSpPr>
          <p:spPr>
            <a:xfrm>
              <a:off x="7687107" y="2431406"/>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position</a:t>
              </a:r>
            </a:p>
          </p:txBody>
        </p:sp>
        <p:sp>
          <p:nvSpPr>
            <p:cNvPr id="24" name="Rectangle 23">
              <a:extLst>
                <a:ext uri="{FF2B5EF4-FFF2-40B4-BE49-F238E27FC236}">
                  <a16:creationId xmlns:a16="http://schemas.microsoft.com/office/drawing/2014/main" id="{537B6B53-0B19-475D-A874-BB4599CD015B}"/>
                </a:ext>
              </a:extLst>
            </p:cNvPr>
            <p:cNvSpPr/>
            <p:nvPr/>
          </p:nvSpPr>
          <p:spPr>
            <a:xfrm>
              <a:off x="7687105" y="2769064"/>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active</a:t>
              </a:r>
            </a:p>
          </p:txBody>
        </p:sp>
        <p:sp>
          <p:nvSpPr>
            <p:cNvPr id="25" name="Rectangle 24">
              <a:extLst>
                <a:ext uri="{FF2B5EF4-FFF2-40B4-BE49-F238E27FC236}">
                  <a16:creationId xmlns:a16="http://schemas.microsoft.com/office/drawing/2014/main" id="{34684E87-EC54-4D4D-BBE7-81C277CCA391}"/>
                </a:ext>
              </a:extLst>
            </p:cNvPr>
            <p:cNvSpPr/>
            <p:nvPr/>
          </p:nvSpPr>
          <p:spPr>
            <a:xfrm>
              <a:off x="7687104" y="1342935"/>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id</a:t>
              </a:r>
            </a:p>
          </p:txBody>
        </p:sp>
      </p:grpSp>
      <p:cxnSp>
        <p:nvCxnSpPr>
          <p:cNvPr id="27" name="Straight Arrow Connector 26">
            <a:extLst>
              <a:ext uri="{FF2B5EF4-FFF2-40B4-BE49-F238E27FC236}">
                <a16:creationId xmlns:a16="http://schemas.microsoft.com/office/drawing/2014/main" id="{60D6B68D-CEE9-43A3-AEBD-CC74B9133325}"/>
              </a:ext>
            </a:extLst>
          </p:cNvPr>
          <p:cNvCxnSpPr>
            <a:cxnSpLocks/>
            <a:stCxn id="16" idx="3"/>
            <a:endCxn id="21" idx="1"/>
          </p:cNvCxnSpPr>
          <p:nvPr/>
        </p:nvCxnSpPr>
        <p:spPr>
          <a:xfrm>
            <a:off x="9349418" y="1643127"/>
            <a:ext cx="762113" cy="328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76B9E48-6DB2-4F97-8ADC-5291C3188975}"/>
              </a:ext>
            </a:extLst>
          </p:cNvPr>
          <p:cNvCxnSpPr>
            <a:stCxn id="6" idx="3"/>
            <a:endCxn id="30" idx="1"/>
          </p:cNvCxnSpPr>
          <p:nvPr/>
        </p:nvCxnSpPr>
        <p:spPr>
          <a:xfrm>
            <a:off x="4739779" y="1314274"/>
            <a:ext cx="517318" cy="705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6EB232F-3423-4B9D-A178-0094E1991EAF}"/>
              </a:ext>
            </a:extLst>
          </p:cNvPr>
          <p:cNvCxnSpPr>
            <a:cxnSpLocks/>
            <a:stCxn id="16" idx="1"/>
            <a:endCxn id="31" idx="3"/>
          </p:cNvCxnSpPr>
          <p:nvPr/>
        </p:nvCxnSpPr>
        <p:spPr>
          <a:xfrm flipH="1">
            <a:off x="7060730" y="1643127"/>
            <a:ext cx="485055" cy="714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4D2F9BD9-5FEA-4CCD-A19B-F80D07E8F6FD}"/>
              </a:ext>
            </a:extLst>
          </p:cNvPr>
          <p:cNvGrpSpPr/>
          <p:nvPr/>
        </p:nvGrpSpPr>
        <p:grpSpPr>
          <a:xfrm>
            <a:off x="7545782" y="1112520"/>
            <a:ext cx="1803636" cy="1770082"/>
            <a:chOff x="7545782" y="1112520"/>
            <a:chExt cx="1803636" cy="1770082"/>
          </a:xfrm>
        </p:grpSpPr>
        <p:sp>
          <p:nvSpPr>
            <p:cNvPr id="15" name="Rectangle 14">
              <a:extLst>
                <a:ext uri="{FF2B5EF4-FFF2-40B4-BE49-F238E27FC236}">
                  <a16:creationId xmlns:a16="http://schemas.microsoft.com/office/drawing/2014/main" id="{4EF6BAEB-29DC-42CF-B990-C79F69CA6197}"/>
                </a:ext>
              </a:extLst>
            </p:cNvPr>
            <p:cNvSpPr/>
            <p:nvPr/>
          </p:nvSpPr>
          <p:spPr>
            <a:xfrm>
              <a:off x="7545782" y="1112520"/>
              <a:ext cx="1803633" cy="3607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attributes</a:t>
              </a:r>
            </a:p>
          </p:txBody>
        </p:sp>
        <p:sp>
          <p:nvSpPr>
            <p:cNvPr id="16" name="Rectangle 15">
              <a:extLst>
                <a:ext uri="{FF2B5EF4-FFF2-40B4-BE49-F238E27FC236}">
                  <a16:creationId xmlns:a16="http://schemas.microsoft.com/office/drawing/2014/main" id="{4ECEE710-10D6-4A43-B885-13441EB035E7}"/>
                </a:ext>
              </a:extLst>
            </p:cNvPr>
            <p:cNvSpPr/>
            <p:nvPr/>
          </p:nvSpPr>
          <p:spPr>
            <a:xfrm>
              <a:off x="7545785" y="1462763"/>
              <a:ext cx="1803633" cy="3607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id</a:t>
              </a:r>
            </a:p>
          </p:txBody>
        </p:sp>
        <p:sp>
          <p:nvSpPr>
            <p:cNvPr id="17" name="Rectangle 16">
              <a:extLst>
                <a:ext uri="{FF2B5EF4-FFF2-40B4-BE49-F238E27FC236}">
                  <a16:creationId xmlns:a16="http://schemas.microsoft.com/office/drawing/2014/main" id="{32713577-A8B6-4BF1-B275-987F826A01BD}"/>
                </a:ext>
              </a:extLst>
            </p:cNvPr>
            <p:cNvSpPr/>
            <p:nvPr/>
          </p:nvSpPr>
          <p:spPr>
            <a:xfrm>
              <a:off x="7545784" y="1824886"/>
              <a:ext cx="1803633" cy="3607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name</a:t>
              </a:r>
            </a:p>
          </p:txBody>
        </p:sp>
        <p:sp>
          <p:nvSpPr>
            <p:cNvPr id="18" name="Rectangle 17">
              <a:extLst>
                <a:ext uri="{FF2B5EF4-FFF2-40B4-BE49-F238E27FC236}">
                  <a16:creationId xmlns:a16="http://schemas.microsoft.com/office/drawing/2014/main" id="{14DBF51A-259F-45F2-9D2F-EB43EBDD0590}"/>
                </a:ext>
              </a:extLst>
            </p:cNvPr>
            <p:cNvSpPr/>
            <p:nvPr/>
          </p:nvSpPr>
          <p:spPr>
            <a:xfrm>
              <a:off x="7545783" y="2171632"/>
              <a:ext cx="1803633" cy="3607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position</a:t>
              </a:r>
            </a:p>
          </p:txBody>
        </p:sp>
        <p:sp>
          <p:nvSpPr>
            <p:cNvPr id="19" name="Rectangle 18">
              <a:extLst>
                <a:ext uri="{FF2B5EF4-FFF2-40B4-BE49-F238E27FC236}">
                  <a16:creationId xmlns:a16="http://schemas.microsoft.com/office/drawing/2014/main" id="{8D27E82D-E34A-4EF4-AAFF-FF9E96943A55}"/>
                </a:ext>
              </a:extLst>
            </p:cNvPr>
            <p:cNvSpPr/>
            <p:nvPr/>
          </p:nvSpPr>
          <p:spPr>
            <a:xfrm>
              <a:off x="7545783" y="2521875"/>
              <a:ext cx="1803633" cy="3607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active</a:t>
              </a:r>
            </a:p>
          </p:txBody>
        </p:sp>
      </p:grpSp>
      <p:grpSp>
        <p:nvGrpSpPr>
          <p:cNvPr id="37" name="Group 36">
            <a:extLst>
              <a:ext uri="{FF2B5EF4-FFF2-40B4-BE49-F238E27FC236}">
                <a16:creationId xmlns:a16="http://schemas.microsoft.com/office/drawing/2014/main" id="{61243E92-6C4D-4FB8-B1B8-564FEF638D3A}"/>
              </a:ext>
            </a:extLst>
          </p:cNvPr>
          <p:cNvGrpSpPr/>
          <p:nvPr/>
        </p:nvGrpSpPr>
        <p:grpSpPr>
          <a:xfrm>
            <a:off x="5257096" y="1515598"/>
            <a:ext cx="1803636" cy="1335766"/>
            <a:chOff x="5257096" y="1515598"/>
            <a:chExt cx="1803636" cy="1335766"/>
          </a:xfrm>
        </p:grpSpPr>
        <p:sp>
          <p:nvSpPr>
            <p:cNvPr id="29" name="Rectangle 28">
              <a:extLst>
                <a:ext uri="{FF2B5EF4-FFF2-40B4-BE49-F238E27FC236}">
                  <a16:creationId xmlns:a16="http://schemas.microsoft.com/office/drawing/2014/main" id="{D46EBF14-2335-480B-AEFD-B57AE16F343D}"/>
                </a:ext>
              </a:extLst>
            </p:cNvPr>
            <p:cNvSpPr/>
            <p:nvPr/>
          </p:nvSpPr>
          <p:spPr>
            <a:xfrm>
              <a:off x="5257099" y="1515598"/>
              <a:ext cx="1803633" cy="3362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value_variant</a:t>
              </a:r>
            </a:p>
          </p:txBody>
        </p:sp>
        <p:sp>
          <p:nvSpPr>
            <p:cNvPr id="30" name="Rectangle 29">
              <a:extLst>
                <a:ext uri="{FF2B5EF4-FFF2-40B4-BE49-F238E27FC236}">
                  <a16:creationId xmlns:a16="http://schemas.microsoft.com/office/drawing/2014/main" id="{D4A41E1E-26F0-4536-BB14-1A47A224DD75}"/>
                </a:ext>
              </a:extLst>
            </p:cNvPr>
            <p:cNvSpPr/>
            <p:nvPr/>
          </p:nvSpPr>
          <p:spPr>
            <a:xfrm>
              <a:off x="5257097" y="1851860"/>
              <a:ext cx="1803633"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id_variant</a:t>
              </a:r>
            </a:p>
          </p:txBody>
        </p:sp>
        <p:sp>
          <p:nvSpPr>
            <p:cNvPr id="31" name="Rectangle 30">
              <a:extLst>
                <a:ext uri="{FF2B5EF4-FFF2-40B4-BE49-F238E27FC236}">
                  <a16:creationId xmlns:a16="http://schemas.microsoft.com/office/drawing/2014/main" id="{5D992E0F-7F68-4D97-BF9A-6FB57B9F2F62}"/>
                </a:ext>
              </a:extLst>
            </p:cNvPr>
            <p:cNvSpPr/>
            <p:nvPr/>
          </p:nvSpPr>
          <p:spPr>
            <a:xfrm>
              <a:off x="5257097" y="2189518"/>
              <a:ext cx="1803633"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id_attribute</a:t>
              </a:r>
            </a:p>
          </p:txBody>
        </p:sp>
        <p:sp>
          <p:nvSpPr>
            <p:cNvPr id="42" name="Rectangle 41">
              <a:extLst>
                <a:ext uri="{FF2B5EF4-FFF2-40B4-BE49-F238E27FC236}">
                  <a16:creationId xmlns:a16="http://schemas.microsoft.com/office/drawing/2014/main" id="{40CBDE12-0541-40BE-AA3A-192D15881F7B}"/>
                </a:ext>
              </a:extLst>
            </p:cNvPr>
            <p:cNvSpPr/>
            <p:nvPr/>
          </p:nvSpPr>
          <p:spPr>
            <a:xfrm>
              <a:off x="5257096" y="2515102"/>
              <a:ext cx="1803633"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value</a:t>
              </a:r>
            </a:p>
          </p:txBody>
        </p:sp>
      </p:grpSp>
      <p:grpSp>
        <p:nvGrpSpPr>
          <p:cNvPr id="44" name="Group 43">
            <a:extLst>
              <a:ext uri="{FF2B5EF4-FFF2-40B4-BE49-F238E27FC236}">
                <a16:creationId xmlns:a16="http://schemas.microsoft.com/office/drawing/2014/main" id="{47BF836E-0E8B-4C16-BEC1-5F1AAC83A108}"/>
              </a:ext>
            </a:extLst>
          </p:cNvPr>
          <p:cNvGrpSpPr/>
          <p:nvPr/>
        </p:nvGrpSpPr>
        <p:grpSpPr>
          <a:xfrm>
            <a:off x="7545784" y="3209107"/>
            <a:ext cx="1803635" cy="1010182"/>
            <a:chOff x="5257097" y="1515598"/>
            <a:chExt cx="1803635" cy="1010182"/>
          </a:xfrm>
        </p:grpSpPr>
        <p:sp>
          <p:nvSpPr>
            <p:cNvPr id="45" name="Rectangle 44">
              <a:extLst>
                <a:ext uri="{FF2B5EF4-FFF2-40B4-BE49-F238E27FC236}">
                  <a16:creationId xmlns:a16="http://schemas.microsoft.com/office/drawing/2014/main" id="{9BEF2A29-55E1-40BB-8B24-682B7A46FB9C}"/>
                </a:ext>
              </a:extLst>
            </p:cNvPr>
            <p:cNvSpPr/>
            <p:nvPr/>
          </p:nvSpPr>
          <p:spPr>
            <a:xfrm>
              <a:off x="5257099" y="1515598"/>
              <a:ext cx="1803633" cy="3362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attribute_section</a:t>
              </a:r>
            </a:p>
          </p:txBody>
        </p:sp>
        <p:sp>
          <p:nvSpPr>
            <p:cNvPr id="51" name="Rectangle 50">
              <a:extLst>
                <a:ext uri="{FF2B5EF4-FFF2-40B4-BE49-F238E27FC236}">
                  <a16:creationId xmlns:a16="http://schemas.microsoft.com/office/drawing/2014/main" id="{1FD2E845-CD24-4B71-9219-2660139C4022}"/>
                </a:ext>
              </a:extLst>
            </p:cNvPr>
            <p:cNvSpPr/>
            <p:nvPr/>
          </p:nvSpPr>
          <p:spPr>
            <a:xfrm>
              <a:off x="5257097" y="1851860"/>
              <a:ext cx="1803633"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id_section</a:t>
              </a:r>
            </a:p>
          </p:txBody>
        </p:sp>
        <p:sp>
          <p:nvSpPr>
            <p:cNvPr id="52" name="Rectangle 51">
              <a:extLst>
                <a:ext uri="{FF2B5EF4-FFF2-40B4-BE49-F238E27FC236}">
                  <a16:creationId xmlns:a16="http://schemas.microsoft.com/office/drawing/2014/main" id="{BCE7A29D-8F7E-4DA9-858A-E8522A148419}"/>
                </a:ext>
              </a:extLst>
            </p:cNvPr>
            <p:cNvSpPr/>
            <p:nvPr/>
          </p:nvSpPr>
          <p:spPr>
            <a:xfrm>
              <a:off x="5257097" y="2189518"/>
              <a:ext cx="1803633"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id_attribute</a:t>
              </a:r>
            </a:p>
          </p:txBody>
        </p:sp>
      </p:grpSp>
      <p:cxnSp>
        <p:nvCxnSpPr>
          <p:cNvPr id="39" name="Straight Arrow Connector 38">
            <a:extLst>
              <a:ext uri="{FF2B5EF4-FFF2-40B4-BE49-F238E27FC236}">
                <a16:creationId xmlns:a16="http://schemas.microsoft.com/office/drawing/2014/main" id="{9A576F66-1F57-42A4-8554-5CB4C45DD8B1}"/>
              </a:ext>
            </a:extLst>
          </p:cNvPr>
          <p:cNvCxnSpPr>
            <a:stCxn id="19" idx="2"/>
            <a:endCxn id="45" idx="0"/>
          </p:cNvCxnSpPr>
          <p:nvPr/>
        </p:nvCxnSpPr>
        <p:spPr>
          <a:xfrm>
            <a:off x="8447600" y="2882602"/>
            <a:ext cx="3" cy="326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B118EEFD-B3BE-45DA-A549-AED111268C88}"/>
              </a:ext>
            </a:extLst>
          </p:cNvPr>
          <p:cNvGrpSpPr/>
          <p:nvPr/>
        </p:nvGrpSpPr>
        <p:grpSpPr>
          <a:xfrm>
            <a:off x="7545782" y="4731398"/>
            <a:ext cx="1803634" cy="673920"/>
            <a:chOff x="7545782" y="4731398"/>
            <a:chExt cx="1803634" cy="673920"/>
          </a:xfrm>
        </p:grpSpPr>
        <p:sp>
          <p:nvSpPr>
            <p:cNvPr id="40" name="Rectangle 39">
              <a:extLst>
                <a:ext uri="{FF2B5EF4-FFF2-40B4-BE49-F238E27FC236}">
                  <a16:creationId xmlns:a16="http://schemas.microsoft.com/office/drawing/2014/main" id="{FF5AB335-5DBA-4A79-9584-6B5B2650C799}"/>
                </a:ext>
              </a:extLst>
            </p:cNvPr>
            <p:cNvSpPr/>
            <p:nvPr/>
          </p:nvSpPr>
          <p:spPr>
            <a:xfrm>
              <a:off x="7545783" y="4731398"/>
              <a:ext cx="1803633" cy="326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sections</a:t>
              </a:r>
            </a:p>
          </p:txBody>
        </p:sp>
        <p:sp>
          <p:nvSpPr>
            <p:cNvPr id="54" name="Rectangle 53">
              <a:extLst>
                <a:ext uri="{FF2B5EF4-FFF2-40B4-BE49-F238E27FC236}">
                  <a16:creationId xmlns:a16="http://schemas.microsoft.com/office/drawing/2014/main" id="{FFEAA1C0-63D4-4826-8BC8-5E6563400A3F}"/>
                </a:ext>
              </a:extLst>
            </p:cNvPr>
            <p:cNvSpPr/>
            <p:nvPr/>
          </p:nvSpPr>
          <p:spPr>
            <a:xfrm>
              <a:off x="7545782" y="5078813"/>
              <a:ext cx="1803633" cy="32650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id</a:t>
              </a:r>
            </a:p>
          </p:txBody>
        </p:sp>
      </p:grpSp>
      <p:cxnSp>
        <p:nvCxnSpPr>
          <p:cNvPr id="43" name="Straight Arrow Connector 42">
            <a:extLst>
              <a:ext uri="{FF2B5EF4-FFF2-40B4-BE49-F238E27FC236}">
                <a16:creationId xmlns:a16="http://schemas.microsoft.com/office/drawing/2014/main" id="{A82CD247-BFFC-4D59-9B2F-5C60904E33FE}"/>
              </a:ext>
            </a:extLst>
          </p:cNvPr>
          <p:cNvCxnSpPr>
            <a:stCxn id="40" idx="0"/>
            <a:endCxn id="52" idx="2"/>
          </p:cNvCxnSpPr>
          <p:nvPr/>
        </p:nvCxnSpPr>
        <p:spPr>
          <a:xfrm flipV="1">
            <a:off x="8447600" y="4219289"/>
            <a:ext cx="1" cy="512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E17584BB-F373-4AA8-A618-17A27EA4CB12}"/>
              </a:ext>
            </a:extLst>
          </p:cNvPr>
          <p:cNvGrpSpPr/>
          <p:nvPr/>
        </p:nvGrpSpPr>
        <p:grpSpPr>
          <a:xfrm>
            <a:off x="2936143" y="777378"/>
            <a:ext cx="1803637" cy="3189537"/>
            <a:chOff x="2936143" y="777378"/>
            <a:chExt cx="1803637" cy="3189537"/>
          </a:xfrm>
        </p:grpSpPr>
        <p:sp>
          <p:nvSpPr>
            <p:cNvPr id="3" name="Rectangle 2">
              <a:extLst>
                <a:ext uri="{FF2B5EF4-FFF2-40B4-BE49-F238E27FC236}">
                  <a16:creationId xmlns:a16="http://schemas.microsoft.com/office/drawing/2014/main" id="{D9CDD065-C42B-4167-94FB-F7F65CCA364B}"/>
                </a:ext>
              </a:extLst>
            </p:cNvPr>
            <p:cNvSpPr/>
            <p:nvPr/>
          </p:nvSpPr>
          <p:spPr>
            <a:xfrm>
              <a:off x="2936147" y="777378"/>
              <a:ext cx="1803633" cy="3607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variants</a:t>
              </a:r>
            </a:p>
          </p:txBody>
        </p:sp>
        <p:sp>
          <p:nvSpPr>
            <p:cNvPr id="5" name="Rectangle 4">
              <a:extLst>
                <a:ext uri="{FF2B5EF4-FFF2-40B4-BE49-F238E27FC236}">
                  <a16:creationId xmlns:a16="http://schemas.microsoft.com/office/drawing/2014/main" id="{654EA945-5AAC-441F-9D6B-36F1B6967189}"/>
                </a:ext>
              </a:extLst>
            </p:cNvPr>
            <p:cNvSpPr/>
            <p:nvPr/>
          </p:nvSpPr>
          <p:spPr>
            <a:xfrm>
              <a:off x="2936145" y="1846974"/>
              <a:ext cx="1803633" cy="360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sku</a:t>
              </a:r>
            </a:p>
          </p:txBody>
        </p:sp>
        <p:sp>
          <p:nvSpPr>
            <p:cNvPr id="6" name="Rectangle 5">
              <a:extLst>
                <a:ext uri="{FF2B5EF4-FFF2-40B4-BE49-F238E27FC236}">
                  <a16:creationId xmlns:a16="http://schemas.microsoft.com/office/drawing/2014/main" id="{84D24934-FD76-430E-AADF-64E54EDBCFCD}"/>
                </a:ext>
              </a:extLst>
            </p:cNvPr>
            <p:cNvSpPr/>
            <p:nvPr/>
          </p:nvSpPr>
          <p:spPr>
            <a:xfrm>
              <a:off x="2936146" y="1133910"/>
              <a:ext cx="1803633" cy="360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id</a:t>
              </a:r>
            </a:p>
          </p:txBody>
        </p:sp>
        <p:sp>
          <p:nvSpPr>
            <p:cNvPr id="7" name="Rectangle 6">
              <a:extLst>
                <a:ext uri="{FF2B5EF4-FFF2-40B4-BE49-F238E27FC236}">
                  <a16:creationId xmlns:a16="http://schemas.microsoft.com/office/drawing/2014/main" id="{BD3D5C06-6A16-4504-B25E-4B86BC5977DC}"/>
                </a:ext>
              </a:extLst>
            </p:cNvPr>
            <p:cNvSpPr/>
            <p:nvPr/>
          </p:nvSpPr>
          <p:spPr>
            <a:xfrm>
              <a:off x="2936145" y="1490442"/>
              <a:ext cx="1803633" cy="360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product_id</a:t>
              </a:r>
            </a:p>
          </p:txBody>
        </p:sp>
        <p:sp>
          <p:nvSpPr>
            <p:cNvPr id="8" name="Rectangle 7">
              <a:extLst>
                <a:ext uri="{FF2B5EF4-FFF2-40B4-BE49-F238E27FC236}">
                  <a16:creationId xmlns:a16="http://schemas.microsoft.com/office/drawing/2014/main" id="{386D5615-131D-477D-9F23-EE6835DF89B4}"/>
                </a:ext>
              </a:extLst>
            </p:cNvPr>
            <p:cNvSpPr/>
            <p:nvPr/>
          </p:nvSpPr>
          <p:spPr>
            <a:xfrm>
              <a:off x="2936145" y="2203506"/>
              <a:ext cx="1803633" cy="360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price</a:t>
              </a:r>
            </a:p>
          </p:txBody>
        </p:sp>
        <p:sp>
          <p:nvSpPr>
            <p:cNvPr id="9" name="Rectangle 8">
              <a:extLst>
                <a:ext uri="{FF2B5EF4-FFF2-40B4-BE49-F238E27FC236}">
                  <a16:creationId xmlns:a16="http://schemas.microsoft.com/office/drawing/2014/main" id="{DB9AF7F6-0B40-49C7-8B64-9FF7585D4D32}"/>
                </a:ext>
              </a:extLst>
            </p:cNvPr>
            <p:cNvSpPr/>
            <p:nvPr/>
          </p:nvSpPr>
          <p:spPr>
            <a:xfrm>
              <a:off x="2936145" y="2560038"/>
              <a:ext cx="1803633" cy="360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stock</a:t>
              </a:r>
            </a:p>
          </p:txBody>
        </p:sp>
        <p:sp>
          <p:nvSpPr>
            <p:cNvPr id="10" name="Rectangle 9">
              <a:extLst>
                <a:ext uri="{FF2B5EF4-FFF2-40B4-BE49-F238E27FC236}">
                  <a16:creationId xmlns:a16="http://schemas.microsoft.com/office/drawing/2014/main" id="{4E721251-DC13-46CC-BC8F-304222CA3B44}"/>
                </a:ext>
              </a:extLst>
            </p:cNvPr>
            <p:cNvSpPr/>
            <p:nvPr/>
          </p:nvSpPr>
          <p:spPr>
            <a:xfrm>
              <a:off x="2936144" y="2912375"/>
              <a:ext cx="1803633" cy="360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discount</a:t>
              </a:r>
            </a:p>
          </p:txBody>
        </p:sp>
        <p:sp>
          <p:nvSpPr>
            <p:cNvPr id="11" name="Rectangle 10">
              <a:extLst>
                <a:ext uri="{FF2B5EF4-FFF2-40B4-BE49-F238E27FC236}">
                  <a16:creationId xmlns:a16="http://schemas.microsoft.com/office/drawing/2014/main" id="{A24159CF-C8F9-4BA6-B3A7-620ED3D1AFAE}"/>
                </a:ext>
              </a:extLst>
            </p:cNvPr>
            <p:cNvSpPr/>
            <p:nvPr/>
          </p:nvSpPr>
          <p:spPr>
            <a:xfrm>
              <a:off x="2936144" y="3268907"/>
              <a:ext cx="1803633" cy="360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position</a:t>
              </a:r>
            </a:p>
          </p:txBody>
        </p:sp>
        <p:sp>
          <p:nvSpPr>
            <p:cNvPr id="46" name="Rectangle 45">
              <a:extLst>
                <a:ext uri="{FF2B5EF4-FFF2-40B4-BE49-F238E27FC236}">
                  <a16:creationId xmlns:a16="http://schemas.microsoft.com/office/drawing/2014/main" id="{2DC29772-1161-4466-A81C-72619D9C5971}"/>
                </a:ext>
              </a:extLst>
            </p:cNvPr>
            <p:cNvSpPr/>
            <p:nvPr/>
          </p:nvSpPr>
          <p:spPr>
            <a:xfrm>
              <a:off x="2936143" y="3606188"/>
              <a:ext cx="1803633" cy="360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active</a:t>
              </a:r>
            </a:p>
          </p:txBody>
        </p:sp>
      </p:grpSp>
    </p:spTree>
    <p:extLst>
      <p:ext uri="{BB962C8B-B14F-4D97-AF65-F5344CB8AC3E}">
        <p14:creationId xmlns:p14="http://schemas.microsoft.com/office/powerpoint/2010/main" val="2968133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pattFill prst="lg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2B2BDA-49AE-493B-8FBA-E17F53F18B18}"/>
              </a:ext>
            </a:extLst>
          </p:cNvPr>
          <p:cNvSpPr/>
          <p:nvPr/>
        </p:nvSpPr>
        <p:spPr>
          <a:xfrm>
            <a:off x="4015530" y="8389"/>
            <a:ext cx="4160940" cy="52011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t>Implementarea atributelor produselor</a:t>
            </a:r>
          </a:p>
        </p:txBody>
      </p:sp>
      <p:sp>
        <p:nvSpPr>
          <p:cNvPr id="4" name="Rectangle 3">
            <a:extLst>
              <a:ext uri="{FF2B5EF4-FFF2-40B4-BE49-F238E27FC236}">
                <a16:creationId xmlns:a16="http://schemas.microsoft.com/office/drawing/2014/main" id="{E9EC9108-BB83-437C-B2F8-55C60D0D9521}"/>
              </a:ext>
            </a:extLst>
          </p:cNvPr>
          <p:cNvSpPr/>
          <p:nvPr/>
        </p:nvSpPr>
        <p:spPr>
          <a:xfrm>
            <a:off x="192947" y="989901"/>
            <a:ext cx="3036814" cy="713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 Crearea modelelor, migratiilor si relatiilor</a:t>
            </a:r>
          </a:p>
        </p:txBody>
      </p:sp>
      <p:sp>
        <p:nvSpPr>
          <p:cNvPr id="5" name="Rectangle 4">
            <a:extLst>
              <a:ext uri="{FF2B5EF4-FFF2-40B4-BE49-F238E27FC236}">
                <a16:creationId xmlns:a16="http://schemas.microsoft.com/office/drawing/2014/main" id="{9C73EE28-BBC4-4498-B02B-58B4C365F224}"/>
              </a:ext>
            </a:extLst>
          </p:cNvPr>
          <p:cNvSpPr/>
          <p:nvPr/>
        </p:nvSpPr>
        <p:spPr>
          <a:xfrm>
            <a:off x="3858936" y="989901"/>
            <a:ext cx="3624044" cy="8766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b="1"/>
              <a:t>Modele si migratii</a:t>
            </a:r>
            <a:r>
              <a:rPr lang="en-US" sz="1400"/>
              <a:t>: </a:t>
            </a:r>
          </a:p>
          <a:p>
            <a:pPr marL="285750" indent="-285750">
              <a:buFontTx/>
              <a:buChar char="-"/>
            </a:pPr>
            <a:r>
              <a:rPr lang="en-US" sz="1400"/>
              <a:t>Attribute</a:t>
            </a:r>
          </a:p>
          <a:p>
            <a:pPr marL="285750" indent="-285750">
              <a:buFontTx/>
              <a:buChar char="-"/>
            </a:pPr>
            <a:r>
              <a:rPr lang="en-US" sz="1400"/>
              <a:t>AttributeValue</a:t>
            </a:r>
          </a:p>
          <a:p>
            <a:pPr marL="285750" indent="-285750">
              <a:buFontTx/>
              <a:buChar char="-"/>
            </a:pPr>
            <a:r>
              <a:rPr lang="en-US" sz="1400"/>
              <a:t>attribute_section (table intermediar)</a:t>
            </a:r>
          </a:p>
        </p:txBody>
      </p:sp>
      <p:sp>
        <p:nvSpPr>
          <p:cNvPr id="6" name="Rectangle 5">
            <a:extLst>
              <a:ext uri="{FF2B5EF4-FFF2-40B4-BE49-F238E27FC236}">
                <a16:creationId xmlns:a16="http://schemas.microsoft.com/office/drawing/2014/main" id="{63FBD363-6F65-4EE1-B2BA-D9C54E138477}"/>
              </a:ext>
            </a:extLst>
          </p:cNvPr>
          <p:cNvSpPr/>
          <p:nvPr/>
        </p:nvSpPr>
        <p:spPr>
          <a:xfrm>
            <a:off x="8112155" y="989901"/>
            <a:ext cx="3624044" cy="713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b="1"/>
              <a:t>relatii</a:t>
            </a:r>
            <a:r>
              <a:rPr lang="en-US" sz="1400"/>
              <a:t>: </a:t>
            </a:r>
          </a:p>
          <a:p>
            <a:pPr marL="285750" indent="-285750">
              <a:buFontTx/>
              <a:buChar char="-"/>
            </a:pPr>
            <a:r>
              <a:rPr lang="en-US" sz="1400"/>
              <a:t>Attribute 1-M AttributesValue</a:t>
            </a:r>
          </a:p>
          <a:p>
            <a:pPr marL="285750" indent="-285750">
              <a:buFontTx/>
              <a:buChar char="-"/>
            </a:pPr>
            <a:r>
              <a:rPr lang="en-US" sz="1400"/>
              <a:t>Attribute M-M Section</a:t>
            </a:r>
          </a:p>
        </p:txBody>
      </p:sp>
      <p:cxnSp>
        <p:nvCxnSpPr>
          <p:cNvPr id="8" name="Straight Arrow Connector 7">
            <a:extLst>
              <a:ext uri="{FF2B5EF4-FFF2-40B4-BE49-F238E27FC236}">
                <a16:creationId xmlns:a16="http://schemas.microsoft.com/office/drawing/2014/main" id="{E5CEB49F-88F2-46F5-BDFD-AEB55F120ADA}"/>
              </a:ext>
            </a:extLst>
          </p:cNvPr>
          <p:cNvCxnSpPr>
            <a:cxnSpLocks/>
            <a:stCxn id="4" idx="3"/>
            <a:endCxn id="5" idx="1"/>
          </p:cNvCxnSpPr>
          <p:nvPr/>
        </p:nvCxnSpPr>
        <p:spPr>
          <a:xfrm>
            <a:off x="3229761" y="1346433"/>
            <a:ext cx="629175" cy="81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4D236A8-4192-4BA3-9FC0-4BB44C93A50A}"/>
              </a:ext>
            </a:extLst>
          </p:cNvPr>
          <p:cNvCxnSpPr>
            <a:cxnSpLocks/>
            <a:stCxn id="5" idx="3"/>
            <a:endCxn id="6" idx="1"/>
          </p:cNvCxnSpPr>
          <p:nvPr/>
        </p:nvCxnSpPr>
        <p:spPr>
          <a:xfrm flipV="1">
            <a:off x="7482980" y="1346433"/>
            <a:ext cx="629175" cy="81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C3BCAB3-8E65-4BA7-B1DE-38193E3D4D5B}"/>
              </a:ext>
            </a:extLst>
          </p:cNvPr>
          <p:cNvSpPr/>
          <p:nvPr/>
        </p:nvSpPr>
        <p:spPr>
          <a:xfrm>
            <a:off x="192947" y="2464780"/>
            <a:ext cx="3036814" cy="713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2. Interfata de administrare a atributelor si valorilor acestora</a:t>
            </a:r>
          </a:p>
        </p:txBody>
      </p:sp>
      <p:sp>
        <p:nvSpPr>
          <p:cNvPr id="11" name="Rectangle 10">
            <a:extLst>
              <a:ext uri="{FF2B5EF4-FFF2-40B4-BE49-F238E27FC236}">
                <a16:creationId xmlns:a16="http://schemas.microsoft.com/office/drawing/2014/main" id="{BE0E3619-B59E-4D17-AA2A-56A5D35C638C}"/>
              </a:ext>
            </a:extLst>
          </p:cNvPr>
          <p:cNvSpPr/>
          <p:nvPr/>
        </p:nvSpPr>
        <p:spPr>
          <a:xfrm>
            <a:off x="3858936" y="2459799"/>
            <a:ext cx="3624044" cy="8766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b="1"/>
              <a:t>Operatii CRUD Attribute</a:t>
            </a:r>
          </a:p>
          <a:p>
            <a:pPr marL="285750" indent="-285750">
              <a:buFontTx/>
              <a:buChar char="-"/>
            </a:pPr>
            <a:r>
              <a:rPr lang="en-US" sz="1400"/>
              <a:t>Ruta din CPanel pentru atribute</a:t>
            </a:r>
          </a:p>
          <a:p>
            <a:pPr marL="285750" indent="-285750">
              <a:buFontTx/>
              <a:buChar char="-"/>
            </a:pPr>
            <a:r>
              <a:rPr lang="en-US" sz="1400"/>
              <a:t>Vederea principala pentru atribute</a:t>
            </a:r>
          </a:p>
          <a:p>
            <a:pPr marL="285750" indent="-285750">
              <a:buFontTx/>
              <a:buChar char="-"/>
            </a:pPr>
            <a:r>
              <a:rPr lang="en-US" sz="1400"/>
              <a:t>Componenta livewire pentru operatii CRUD</a:t>
            </a:r>
          </a:p>
        </p:txBody>
      </p:sp>
      <p:sp>
        <p:nvSpPr>
          <p:cNvPr id="12" name="Rectangle 11">
            <a:extLst>
              <a:ext uri="{FF2B5EF4-FFF2-40B4-BE49-F238E27FC236}">
                <a16:creationId xmlns:a16="http://schemas.microsoft.com/office/drawing/2014/main" id="{9B5AF4CF-1A56-42DE-8EB2-5F2B389FE0B7}"/>
              </a:ext>
            </a:extLst>
          </p:cNvPr>
          <p:cNvSpPr/>
          <p:nvPr/>
        </p:nvSpPr>
        <p:spPr>
          <a:xfrm>
            <a:off x="8112155" y="2384905"/>
            <a:ext cx="3624044" cy="8766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b="1"/>
              <a:t>Operatii CRUD valori (AttributeValue)</a:t>
            </a:r>
          </a:p>
          <a:p>
            <a:pPr marL="285750" indent="-285750">
              <a:buFontTx/>
              <a:buChar char="-"/>
            </a:pPr>
            <a:r>
              <a:rPr lang="en-US" sz="1400"/>
              <a:t>Afisarea valorilor existente</a:t>
            </a:r>
          </a:p>
          <a:p>
            <a:pPr marL="285750" indent="-285750">
              <a:buFontTx/>
              <a:buChar char="-"/>
            </a:pPr>
            <a:r>
              <a:rPr lang="en-US" sz="1400"/>
              <a:t>Componenta livewire pentru operatii CRUD</a:t>
            </a:r>
          </a:p>
        </p:txBody>
      </p:sp>
      <p:cxnSp>
        <p:nvCxnSpPr>
          <p:cNvPr id="7" name="Straight Arrow Connector 6">
            <a:extLst>
              <a:ext uri="{FF2B5EF4-FFF2-40B4-BE49-F238E27FC236}">
                <a16:creationId xmlns:a16="http://schemas.microsoft.com/office/drawing/2014/main" id="{37DF9C16-DBA9-4039-B7D7-3B384F2949BA}"/>
              </a:ext>
            </a:extLst>
          </p:cNvPr>
          <p:cNvCxnSpPr>
            <a:stCxn id="9" idx="3"/>
            <a:endCxn id="11" idx="1"/>
          </p:cNvCxnSpPr>
          <p:nvPr/>
        </p:nvCxnSpPr>
        <p:spPr>
          <a:xfrm>
            <a:off x="3229761" y="2821312"/>
            <a:ext cx="629175" cy="76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39BC2A3-B941-441A-82DC-F4CC2A321E17}"/>
              </a:ext>
            </a:extLst>
          </p:cNvPr>
          <p:cNvCxnSpPr>
            <a:stCxn id="11" idx="3"/>
            <a:endCxn id="12" idx="1"/>
          </p:cNvCxnSpPr>
          <p:nvPr/>
        </p:nvCxnSpPr>
        <p:spPr>
          <a:xfrm flipV="1">
            <a:off x="7482980" y="2823247"/>
            <a:ext cx="629175" cy="74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949B1D0-B8E2-40A4-8EB9-86E074FF3752}"/>
              </a:ext>
            </a:extLst>
          </p:cNvPr>
          <p:cNvSpPr/>
          <p:nvPr/>
        </p:nvSpPr>
        <p:spPr>
          <a:xfrm>
            <a:off x="192947" y="3857850"/>
            <a:ext cx="3036814" cy="713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3. Atasam atributele de sectiuni</a:t>
            </a:r>
          </a:p>
        </p:txBody>
      </p:sp>
      <p:sp>
        <p:nvSpPr>
          <p:cNvPr id="16" name="Rectangle 15">
            <a:extLst>
              <a:ext uri="{FF2B5EF4-FFF2-40B4-BE49-F238E27FC236}">
                <a16:creationId xmlns:a16="http://schemas.microsoft.com/office/drawing/2014/main" id="{FBF03A3E-EB35-4B30-A6D7-2E7F390F63F5}"/>
              </a:ext>
            </a:extLst>
          </p:cNvPr>
          <p:cNvSpPr/>
          <p:nvPr/>
        </p:nvSpPr>
        <p:spPr>
          <a:xfrm>
            <a:off x="3858936" y="3852868"/>
            <a:ext cx="3624044" cy="14143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Tx/>
              <a:buChar char="-"/>
            </a:pPr>
            <a:r>
              <a:rPr lang="en-US" sz="1400"/>
              <a:t>Creem relatia in modelele Section si Attribute</a:t>
            </a:r>
          </a:p>
          <a:p>
            <a:pPr marL="285750" indent="-285750">
              <a:buFontTx/>
              <a:buChar char="-"/>
            </a:pPr>
            <a:r>
              <a:rPr lang="en-US" sz="1400"/>
              <a:t>Creeem ruta si vederea pentru afisarea tuturor atributelor</a:t>
            </a:r>
          </a:p>
          <a:p>
            <a:pPr marL="285750" indent="-285750">
              <a:buFontTx/>
              <a:buChar char="-"/>
            </a:pPr>
            <a:r>
              <a:rPr lang="en-US" sz="1400"/>
              <a:t>Atasam atributele de sectiune cu functia sync()</a:t>
            </a:r>
          </a:p>
        </p:txBody>
      </p:sp>
      <p:cxnSp>
        <p:nvCxnSpPr>
          <p:cNvPr id="17" name="Straight Arrow Connector 16">
            <a:extLst>
              <a:ext uri="{FF2B5EF4-FFF2-40B4-BE49-F238E27FC236}">
                <a16:creationId xmlns:a16="http://schemas.microsoft.com/office/drawing/2014/main" id="{2CA1E86A-64F3-49B0-9D61-5E87F748F21D}"/>
              </a:ext>
            </a:extLst>
          </p:cNvPr>
          <p:cNvCxnSpPr/>
          <p:nvPr/>
        </p:nvCxnSpPr>
        <p:spPr>
          <a:xfrm>
            <a:off x="3229760" y="4214381"/>
            <a:ext cx="629175" cy="76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380A0D84-5C58-47E1-B446-F86FE5A4F1F7}"/>
              </a:ext>
            </a:extLst>
          </p:cNvPr>
          <p:cNvSpPr/>
          <p:nvPr/>
        </p:nvSpPr>
        <p:spPr>
          <a:xfrm>
            <a:off x="192946" y="5710580"/>
            <a:ext cx="3036814" cy="713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4. Afisarea atributelor ca filtre in vederile blade publice</a:t>
            </a:r>
          </a:p>
        </p:txBody>
      </p:sp>
      <p:sp>
        <p:nvSpPr>
          <p:cNvPr id="19" name="Rectangle 18">
            <a:extLst>
              <a:ext uri="{FF2B5EF4-FFF2-40B4-BE49-F238E27FC236}">
                <a16:creationId xmlns:a16="http://schemas.microsoft.com/office/drawing/2014/main" id="{180396A1-9434-41C3-B584-83DF2AD329E6}"/>
              </a:ext>
            </a:extLst>
          </p:cNvPr>
          <p:cNvSpPr/>
          <p:nvPr/>
        </p:nvSpPr>
        <p:spPr>
          <a:xfrm>
            <a:off x="3858935" y="5630066"/>
            <a:ext cx="3624044" cy="8766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Tx/>
              <a:buChar char="-"/>
            </a:pPr>
            <a:r>
              <a:rPr lang="en-US" sz="1400"/>
              <a:t>front/content/section-products</a:t>
            </a:r>
          </a:p>
          <a:p>
            <a:pPr marL="285750" indent="-285750">
              <a:buFontTx/>
              <a:buChar char="-"/>
            </a:pPr>
            <a:r>
              <a:rPr lang="en-US" sz="1400"/>
              <a:t>front/content/category-products</a:t>
            </a:r>
          </a:p>
        </p:txBody>
      </p:sp>
      <p:cxnSp>
        <p:nvCxnSpPr>
          <p:cNvPr id="20" name="Straight Arrow Connector 19">
            <a:extLst>
              <a:ext uri="{FF2B5EF4-FFF2-40B4-BE49-F238E27FC236}">
                <a16:creationId xmlns:a16="http://schemas.microsoft.com/office/drawing/2014/main" id="{391C7CDD-B317-4B7C-A6AD-88678B877221}"/>
              </a:ext>
            </a:extLst>
          </p:cNvPr>
          <p:cNvCxnSpPr/>
          <p:nvPr/>
        </p:nvCxnSpPr>
        <p:spPr>
          <a:xfrm>
            <a:off x="3229759" y="6068315"/>
            <a:ext cx="629175" cy="76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83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arn(inVertical)">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arn(inVertical)">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barn(inVertical)">
                                      <p:cBhvr>
                                        <p:cTn id="64" dur="500"/>
                                        <p:tgtEl>
                                          <p:spTgt spid="17"/>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500"/>
                                        <p:tgtEl>
                                          <p:spTgt spid="19"/>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barn(inVertical)">
                                      <p:cBhvr>
                                        <p:cTn id="7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1" grpId="0" animBg="1"/>
      <p:bldP spid="12" grpId="0" animBg="1"/>
      <p:bldP spid="13" grpId="0" animBg="1"/>
      <p:bldP spid="16" grpId="0" animBg="1"/>
      <p:bldP spid="18" grpId="0" animBg="1"/>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4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8D074E-F64C-46DA-995A-A6C28C54EF5D}"/>
              </a:ext>
            </a:extLst>
          </p:cNvPr>
          <p:cNvSpPr/>
          <p:nvPr/>
        </p:nvSpPr>
        <p:spPr>
          <a:xfrm>
            <a:off x="790983" y="3196874"/>
            <a:ext cx="1803633" cy="36072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products</a:t>
            </a:r>
          </a:p>
        </p:txBody>
      </p:sp>
      <p:cxnSp>
        <p:nvCxnSpPr>
          <p:cNvPr id="14" name="Straight Arrow Connector 13">
            <a:extLst>
              <a:ext uri="{FF2B5EF4-FFF2-40B4-BE49-F238E27FC236}">
                <a16:creationId xmlns:a16="http://schemas.microsoft.com/office/drawing/2014/main" id="{6FC8BBC4-DAEF-4D2C-9F8D-A431E318C8B8}"/>
              </a:ext>
            </a:extLst>
          </p:cNvPr>
          <p:cNvCxnSpPr>
            <a:cxnSpLocks/>
            <a:stCxn id="2" idx="3"/>
            <a:endCxn id="86" idx="1"/>
          </p:cNvCxnSpPr>
          <p:nvPr/>
        </p:nvCxnSpPr>
        <p:spPr>
          <a:xfrm flipV="1">
            <a:off x="2594616" y="2444665"/>
            <a:ext cx="1295206" cy="932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7549E4C9-5A0D-4C61-B16F-EA9B95EE3489}"/>
              </a:ext>
            </a:extLst>
          </p:cNvPr>
          <p:cNvGrpSpPr/>
          <p:nvPr/>
        </p:nvGrpSpPr>
        <p:grpSpPr>
          <a:xfrm>
            <a:off x="10111530" y="1075555"/>
            <a:ext cx="1803639" cy="2133552"/>
            <a:chOff x="7687103" y="996239"/>
            <a:chExt cx="1803639" cy="2133552"/>
          </a:xfrm>
        </p:grpSpPr>
        <p:sp>
          <p:nvSpPr>
            <p:cNvPr id="4" name="Rectangle 3">
              <a:extLst>
                <a:ext uri="{FF2B5EF4-FFF2-40B4-BE49-F238E27FC236}">
                  <a16:creationId xmlns:a16="http://schemas.microsoft.com/office/drawing/2014/main" id="{1A9F41F2-53A3-4F7A-AE90-A949AB3B2362}"/>
                </a:ext>
              </a:extLst>
            </p:cNvPr>
            <p:cNvSpPr/>
            <p:nvPr/>
          </p:nvSpPr>
          <p:spPr>
            <a:xfrm>
              <a:off x="7687103" y="996239"/>
              <a:ext cx="1803633" cy="3607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values</a:t>
              </a:r>
            </a:p>
          </p:txBody>
        </p:sp>
        <p:sp>
          <p:nvSpPr>
            <p:cNvPr id="21" name="Rectangle 20">
              <a:extLst>
                <a:ext uri="{FF2B5EF4-FFF2-40B4-BE49-F238E27FC236}">
                  <a16:creationId xmlns:a16="http://schemas.microsoft.com/office/drawing/2014/main" id="{C5485F2A-10D5-420F-80D9-84B723866910}"/>
                </a:ext>
              </a:extLst>
            </p:cNvPr>
            <p:cNvSpPr/>
            <p:nvPr/>
          </p:nvSpPr>
          <p:spPr>
            <a:xfrm>
              <a:off x="7687104" y="1712398"/>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id_attribute</a:t>
              </a:r>
            </a:p>
          </p:txBody>
        </p:sp>
        <p:sp>
          <p:nvSpPr>
            <p:cNvPr id="22" name="Rectangle 21">
              <a:extLst>
                <a:ext uri="{FF2B5EF4-FFF2-40B4-BE49-F238E27FC236}">
                  <a16:creationId xmlns:a16="http://schemas.microsoft.com/office/drawing/2014/main" id="{20BC2B2F-3836-4799-A73F-58D85A084BE0}"/>
                </a:ext>
              </a:extLst>
            </p:cNvPr>
            <p:cNvSpPr/>
            <p:nvPr/>
          </p:nvSpPr>
          <p:spPr>
            <a:xfrm>
              <a:off x="7687109" y="2075571"/>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value</a:t>
              </a:r>
            </a:p>
          </p:txBody>
        </p:sp>
        <p:sp>
          <p:nvSpPr>
            <p:cNvPr id="23" name="Rectangle 22">
              <a:extLst>
                <a:ext uri="{FF2B5EF4-FFF2-40B4-BE49-F238E27FC236}">
                  <a16:creationId xmlns:a16="http://schemas.microsoft.com/office/drawing/2014/main" id="{84C6AE89-94D3-42ED-AA77-B829F27A938D}"/>
                </a:ext>
              </a:extLst>
            </p:cNvPr>
            <p:cNvSpPr/>
            <p:nvPr/>
          </p:nvSpPr>
          <p:spPr>
            <a:xfrm>
              <a:off x="7687107" y="2431406"/>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position</a:t>
              </a:r>
            </a:p>
          </p:txBody>
        </p:sp>
        <p:sp>
          <p:nvSpPr>
            <p:cNvPr id="24" name="Rectangle 23">
              <a:extLst>
                <a:ext uri="{FF2B5EF4-FFF2-40B4-BE49-F238E27FC236}">
                  <a16:creationId xmlns:a16="http://schemas.microsoft.com/office/drawing/2014/main" id="{537B6B53-0B19-475D-A874-BB4599CD015B}"/>
                </a:ext>
              </a:extLst>
            </p:cNvPr>
            <p:cNvSpPr/>
            <p:nvPr/>
          </p:nvSpPr>
          <p:spPr>
            <a:xfrm>
              <a:off x="7687105" y="2769064"/>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active</a:t>
              </a:r>
            </a:p>
          </p:txBody>
        </p:sp>
        <p:sp>
          <p:nvSpPr>
            <p:cNvPr id="25" name="Rectangle 24">
              <a:extLst>
                <a:ext uri="{FF2B5EF4-FFF2-40B4-BE49-F238E27FC236}">
                  <a16:creationId xmlns:a16="http://schemas.microsoft.com/office/drawing/2014/main" id="{34684E87-EC54-4D4D-BBE7-81C277CCA391}"/>
                </a:ext>
              </a:extLst>
            </p:cNvPr>
            <p:cNvSpPr/>
            <p:nvPr/>
          </p:nvSpPr>
          <p:spPr>
            <a:xfrm>
              <a:off x="7687104" y="1342935"/>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id</a:t>
              </a:r>
            </a:p>
          </p:txBody>
        </p:sp>
      </p:grpSp>
      <p:cxnSp>
        <p:nvCxnSpPr>
          <p:cNvPr id="27" name="Straight Arrow Connector 26">
            <a:extLst>
              <a:ext uri="{FF2B5EF4-FFF2-40B4-BE49-F238E27FC236}">
                <a16:creationId xmlns:a16="http://schemas.microsoft.com/office/drawing/2014/main" id="{60D6B68D-CEE9-43A3-AEBD-CC74B9133325}"/>
              </a:ext>
            </a:extLst>
          </p:cNvPr>
          <p:cNvCxnSpPr>
            <a:cxnSpLocks/>
            <a:stCxn id="16" idx="3"/>
            <a:endCxn id="21" idx="1"/>
          </p:cNvCxnSpPr>
          <p:nvPr/>
        </p:nvCxnSpPr>
        <p:spPr>
          <a:xfrm>
            <a:off x="9349418" y="1643127"/>
            <a:ext cx="762113" cy="328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4D2F9BD9-5FEA-4CCD-A19B-F80D07E8F6FD}"/>
              </a:ext>
            </a:extLst>
          </p:cNvPr>
          <p:cNvGrpSpPr/>
          <p:nvPr/>
        </p:nvGrpSpPr>
        <p:grpSpPr>
          <a:xfrm>
            <a:off x="7545782" y="1112520"/>
            <a:ext cx="1803636" cy="1770082"/>
            <a:chOff x="7545782" y="1112520"/>
            <a:chExt cx="1803636" cy="1770082"/>
          </a:xfrm>
        </p:grpSpPr>
        <p:sp>
          <p:nvSpPr>
            <p:cNvPr id="15" name="Rectangle 14">
              <a:extLst>
                <a:ext uri="{FF2B5EF4-FFF2-40B4-BE49-F238E27FC236}">
                  <a16:creationId xmlns:a16="http://schemas.microsoft.com/office/drawing/2014/main" id="{4EF6BAEB-29DC-42CF-B990-C79F69CA6197}"/>
                </a:ext>
              </a:extLst>
            </p:cNvPr>
            <p:cNvSpPr/>
            <p:nvPr/>
          </p:nvSpPr>
          <p:spPr>
            <a:xfrm>
              <a:off x="7545782" y="1112520"/>
              <a:ext cx="1803633" cy="3607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attributes</a:t>
              </a:r>
            </a:p>
          </p:txBody>
        </p:sp>
        <p:sp>
          <p:nvSpPr>
            <p:cNvPr id="16" name="Rectangle 15">
              <a:extLst>
                <a:ext uri="{FF2B5EF4-FFF2-40B4-BE49-F238E27FC236}">
                  <a16:creationId xmlns:a16="http://schemas.microsoft.com/office/drawing/2014/main" id="{4ECEE710-10D6-4A43-B885-13441EB035E7}"/>
                </a:ext>
              </a:extLst>
            </p:cNvPr>
            <p:cNvSpPr/>
            <p:nvPr/>
          </p:nvSpPr>
          <p:spPr>
            <a:xfrm>
              <a:off x="7545785" y="1462763"/>
              <a:ext cx="1803633" cy="3607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id</a:t>
              </a:r>
            </a:p>
          </p:txBody>
        </p:sp>
        <p:sp>
          <p:nvSpPr>
            <p:cNvPr id="17" name="Rectangle 16">
              <a:extLst>
                <a:ext uri="{FF2B5EF4-FFF2-40B4-BE49-F238E27FC236}">
                  <a16:creationId xmlns:a16="http://schemas.microsoft.com/office/drawing/2014/main" id="{32713577-A8B6-4BF1-B275-987F826A01BD}"/>
                </a:ext>
              </a:extLst>
            </p:cNvPr>
            <p:cNvSpPr/>
            <p:nvPr/>
          </p:nvSpPr>
          <p:spPr>
            <a:xfrm>
              <a:off x="7545784" y="1824886"/>
              <a:ext cx="1803633" cy="3607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name</a:t>
              </a:r>
            </a:p>
          </p:txBody>
        </p:sp>
        <p:sp>
          <p:nvSpPr>
            <p:cNvPr id="18" name="Rectangle 17">
              <a:extLst>
                <a:ext uri="{FF2B5EF4-FFF2-40B4-BE49-F238E27FC236}">
                  <a16:creationId xmlns:a16="http://schemas.microsoft.com/office/drawing/2014/main" id="{14DBF51A-259F-45F2-9D2F-EB43EBDD0590}"/>
                </a:ext>
              </a:extLst>
            </p:cNvPr>
            <p:cNvSpPr/>
            <p:nvPr/>
          </p:nvSpPr>
          <p:spPr>
            <a:xfrm>
              <a:off x="7545783" y="2171632"/>
              <a:ext cx="1803633" cy="3607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position</a:t>
              </a:r>
            </a:p>
          </p:txBody>
        </p:sp>
        <p:sp>
          <p:nvSpPr>
            <p:cNvPr id="19" name="Rectangle 18">
              <a:extLst>
                <a:ext uri="{FF2B5EF4-FFF2-40B4-BE49-F238E27FC236}">
                  <a16:creationId xmlns:a16="http://schemas.microsoft.com/office/drawing/2014/main" id="{8D27E82D-E34A-4EF4-AAFF-FF9E96943A55}"/>
                </a:ext>
              </a:extLst>
            </p:cNvPr>
            <p:cNvSpPr/>
            <p:nvPr/>
          </p:nvSpPr>
          <p:spPr>
            <a:xfrm>
              <a:off x="7545783" y="2521875"/>
              <a:ext cx="1803633" cy="3607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active</a:t>
              </a:r>
            </a:p>
          </p:txBody>
        </p:sp>
      </p:grpSp>
      <p:grpSp>
        <p:nvGrpSpPr>
          <p:cNvPr id="44" name="Group 43">
            <a:extLst>
              <a:ext uri="{FF2B5EF4-FFF2-40B4-BE49-F238E27FC236}">
                <a16:creationId xmlns:a16="http://schemas.microsoft.com/office/drawing/2014/main" id="{47BF836E-0E8B-4C16-BEC1-5F1AAC83A108}"/>
              </a:ext>
            </a:extLst>
          </p:cNvPr>
          <p:cNvGrpSpPr/>
          <p:nvPr/>
        </p:nvGrpSpPr>
        <p:grpSpPr>
          <a:xfrm>
            <a:off x="7545784" y="3209107"/>
            <a:ext cx="1803635" cy="1010182"/>
            <a:chOff x="5257097" y="1515598"/>
            <a:chExt cx="1803635" cy="1010182"/>
          </a:xfrm>
        </p:grpSpPr>
        <p:sp>
          <p:nvSpPr>
            <p:cNvPr id="45" name="Rectangle 44">
              <a:extLst>
                <a:ext uri="{FF2B5EF4-FFF2-40B4-BE49-F238E27FC236}">
                  <a16:creationId xmlns:a16="http://schemas.microsoft.com/office/drawing/2014/main" id="{9BEF2A29-55E1-40BB-8B24-682B7A46FB9C}"/>
                </a:ext>
              </a:extLst>
            </p:cNvPr>
            <p:cNvSpPr/>
            <p:nvPr/>
          </p:nvSpPr>
          <p:spPr>
            <a:xfrm>
              <a:off x="5257099" y="1515598"/>
              <a:ext cx="1803633" cy="3362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a:t>attribute_section</a:t>
              </a:r>
            </a:p>
          </p:txBody>
        </p:sp>
        <p:sp>
          <p:nvSpPr>
            <p:cNvPr id="51" name="Rectangle 50">
              <a:extLst>
                <a:ext uri="{FF2B5EF4-FFF2-40B4-BE49-F238E27FC236}">
                  <a16:creationId xmlns:a16="http://schemas.microsoft.com/office/drawing/2014/main" id="{1FD2E845-CD24-4B71-9219-2660139C4022}"/>
                </a:ext>
              </a:extLst>
            </p:cNvPr>
            <p:cNvSpPr/>
            <p:nvPr/>
          </p:nvSpPr>
          <p:spPr>
            <a:xfrm>
              <a:off x="5257097" y="1851860"/>
              <a:ext cx="1803633"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t>id_section</a:t>
              </a:r>
            </a:p>
          </p:txBody>
        </p:sp>
        <p:sp>
          <p:nvSpPr>
            <p:cNvPr id="52" name="Rectangle 51">
              <a:extLst>
                <a:ext uri="{FF2B5EF4-FFF2-40B4-BE49-F238E27FC236}">
                  <a16:creationId xmlns:a16="http://schemas.microsoft.com/office/drawing/2014/main" id="{BCE7A29D-8F7E-4DA9-858A-E8522A148419}"/>
                </a:ext>
              </a:extLst>
            </p:cNvPr>
            <p:cNvSpPr/>
            <p:nvPr/>
          </p:nvSpPr>
          <p:spPr>
            <a:xfrm>
              <a:off x="5257097" y="2189518"/>
              <a:ext cx="1803633"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t>id_attribute</a:t>
              </a:r>
            </a:p>
          </p:txBody>
        </p:sp>
      </p:grpSp>
      <p:cxnSp>
        <p:nvCxnSpPr>
          <p:cNvPr id="39" name="Straight Arrow Connector 38">
            <a:extLst>
              <a:ext uri="{FF2B5EF4-FFF2-40B4-BE49-F238E27FC236}">
                <a16:creationId xmlns:a16="http://schemas.microsoft.com/office/drawing/2014/main" id="{9A576F66-1F57-42A4-8554-5CB4C45DD8B1}"/>
              </a:ext>
            </a:extLst>
          </p:cNvPr>
          <p:cNvCxnSpPr>
            <a:stCxn id="19" idx="2"/>
            <a:endCxn id="45" idx="0"/>
          </p:cNvCxnSpPr>
          <p:nvPr/>
        </p:nvCxnSpPr>
        <p:spPr>
          <a:xfrm>
            <a:off x="8447600" y="2882602"/>
            <a:ext cx="3" cy="326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B118EEFD-B3BE-45DA-A549-AED111268C88}"/>
              </a:ext>
            </a:extLst>
          </p:cNvPr>
          <p:cNvGrpSpPr/>
          <p:nvPr/>
        </p:nvGrpSpPr>
        <p:grpSpPr>
          <a:xfrm>
            <a:off x="7545782" y="4731398"/>
            <a:ext cx="1803634" cy="673920"/>
            <a:chOff x="7545782" y="4731398"/>
            <a:chExt cx="1803634" cy="673920"/>
          </a:xfrm>
        </p:grpSpPr>
        <p:sp>
          <p:nvSpPr>
            <p:cNvPr id="40" name="Rectangle 39">
              <a:extLst>
                <a:ext uri="{FF2B5EF4-FFF2-40B4-BE49-F238E27FC236}">
                  <a16:creationId xmlns:a16="http://schemas.microsoft.com/office/drawing/2014/main" id="{FF5AB335-5DBA-4A79-9584-6B5B2650C799}"/>
                </a:ext>
              </a:extLst>
            </p:cNvPr>
            <p:cNvSpPr/>
            <p:nvPr/>
          </p:nvSpPr>
          <p:spPr>
            <a:xfrm>
              <a:off x="7545783" y="4731398"/>
              <a:ext cx="1803633" cy="326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sections</a:t>
              </a:r>
            </a:p>
          </p:txBody>
        </p:sp>
        <p:sp>
          <p:nvSpPr>
            <p:cNvPr id="54" name="Rectangle 53">
              <a:extLst>
                <a:ext uri="{FF2B5EF4-FFF2-40B4-BE49-F238E27FC236}">
                  <a16:creationId xmlns:a16="http://schemas.microsoft.com/office/drawing/2014/main" id="{FFEAA1C0-63D4-4826-8BC8-5E6563400A3F}"/>
                </a:ext>
              </a:extLst>
            </p:cNvPr>
            <p:cNvSpPr/>
            <p:nvPr/>
          </p:nvSpPr>
          <p:spPr>
            <a:xfrm>
              <a:off x="7545782" y="5078813"/>
              <a:ext cx="1803633" cy="32650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id</a:t>
              </a:r>
            </a:p>
          </p:txBody>
        </p:sp>
      </p:grpSp>
      <p:cxnSp>
        <p:nvCxnSpPr>
          <p:cNvPr id="43" name="Straight Arrow Connector 42">
            <a:extLst>
              <a:ext uri="{FF2B5EF4-FFF2-40B4-BE49-F238E27FC236}">
                <a16:creationId xmlns:a16="http://schemas.microsoft.com/office/drawing/2014/main" id="{A82CD247-BFFC-4D59-9B2F-5C60904E33FE}"/>
              </a:ext>
            </a:extLst>
          </p:cNvPr>
          <p:cNvCxnSpPr>
            <a:stCxn id="40" idx="0"/>
            <a:endCxn id="52" idx="2"/>
          </p:cNvCxnSpPr>
          <p:nvPr/>
        </p:nvCxnSpPr>
        <p:spPr>
          <a:xfrm flipV="1">
            <a:off x="8447600" y="4219289"/>
            <a:ext cx="1" cy="512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5FD8E21-281F-488B-89E6-62E93CB22CF7}"/>
              </a:ext>
            </a:extLst>
          </p:cNvPr>
          <p:cNvCxnSpPr>
            <a:cxnSpLocks/>
            <a:stCxn id="86" idx="3"/>
            <a:endCxn id="15" idx="1"/>
          </p:cNvCxnSpPr>
          <p:nvPr/>
        </p:nvCxnSpPr>
        <p:spPr>
          <a:xfrm flipV="1">
            <a:off x="6095997" y="1292884"/>
            <a:ext cx="1449785" cy="1151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E192663-F2F6-4089-BF3F-277725CC785B}"/>
              </a:ext>
            </a:extLst>
          </p:cNvPr>
          <p:cNvCxnSpPr>
            <a:stCxn id="2" idx="2"/>
            <a:endCxn id="101" idx="0"/>
          </p:cNvCxnSpPr>
          <p:nvPr/>
        </p:nvCxnSpPr>
        <p:spPr>
          <a:xfrm>
            <a:off x="1692800" y="3557601"/>
            <a:ext cx="4" cy="770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7C15C002-FFFA-4EA0-9800-0F8EE00974B2}"/>
              </a:ext>
            </a:extLst>
          </p:cNvPr>
          <p:cNvCxnSpPr>
            <a:cxnSpLocks/>
            <a:stCxn id="101" idx="0"/>
            <a:endCxn id="113" idx="1"/>
          </p:cNvCxnSpPr>
          <p:nvPr/>
        </p:nvCxnSpPr>
        <p:spPr>
          <a:xfrm flipV="1">
            <a:off x="1692804" y="3096128"/>
            <a:ext cx="2199131" cy="1231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CA0EE02D-79BA-4886-A2C7-BB892289B292}"/>
              </a:ext>
            </a:extLst>
          </p:cNvPr>
          <p:cNvGrpSpPr/>
          <p:nvPr/>
        </p:nvGrpSpPr>
        <p:grpSpPr>
          <a:xfrm>
            <a:off x="3889821" y="1602614"/>
            <a:ext cx="2208289" cy="1661645"/>
            <a:chOff x="3889821" y="1602614"/>
            <a:chExt cx="2208289" cy="1661645"/>
          </a:xfrm>
        </p:grpSpPr>
        <p:sp>
          <p:nvSpPr>
            <p:cNvPr id="84" name="Rectangle 83">
              <a:extLst>
                <a:ext uri="{FF2B5EF4-FFF2-40B4-BE49-F238E27FC236}">
                  <a16:creationId xmlns:a16="http://schemas.microsoft.com/office/drawing/2014/main" id="{A6054A80-BCA3-4B6E-B751-76D0AFE58F91}"/>
                </a:ext>
              </a:extLst>
            </p:cNvPr>
            <p:cNvSpPr/>
            <p:nvPr/>
          </p:nvSpPr>
          <p:spPr>
            <a:xfrm>
              <a:off x="3889825" y="1602614"/>
              <a:ext cx="2206175" cy="3362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attributables</a:t>
              </a:r>
            </a:p>
          </p:txBody>
        </p:sp>
        <p:sp>
          <p:nvSpPr>
            <p:cNvPr id="85" name="Rectangle 84">
              <a:extLst>
                <a:ext uri="{FF2B5EF4-FFF2-40B4-BE49-F238E27FC236}">
                  <a16:creationId xmlns:a16="http://schemas.microsoft.com/office/drawing/2014/main" id="{FDDE20D3-2FBA-44E6-9BDE-BD4F2AB21824}"/>
                </a:ext>
              </a:extLst>
            </p:cNvPr>
            <p:cNvSpPr/>
            <p:nvPr/>
          </p:nvSpPr>
          <p:spPr>
            <a:xfrm>
              <a:off x="3889822" y="1938876"/>
              <a:ext cx="2206175"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t>attribute_id</a:t>
              </a:r>
            </a:p>
          </p:txBody>
        </p:sp>
        <p:sp>
          <p:nvSpPr>
            <p:cNvPr id="86" name="Rectangle 85">
              <a:extLst>
                <a:ext uri="{FF2B5EF4-FFF2-40B4-BE49-F238E27FC236}">
                  <a16:creationId xmlns:a16="http://schemas.microsoft.com/office/drawing/2014/main" id="{4F572BCD-0103-499B-8F4C-66ECE0CE183C}"/>
                </a:ext>
              </a:extLst>
            </p:cNvPr>
            <p:cNvSpPr/>
            <p:nvPr/>
          </p:nvSpPr>
          <p:spPr>
            <a:xfrm>
              <a:off x="3889822" y="2276534"/>
              <a:ext cx="2206175"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t>attributable_id</a:t>
              </a:r>
            </a:p>
          </p:txBody>
        </p:sp>
        <p:sp>
          <p:nvSpPr>
            <p:cNvPr id="87" name="Rectangle 86">
              <a:extLst>
                <a:ext uri="{FF2B5EF4-FFF2-40B4-BE49-F238E27FC236}">
                  <a16:creationId xmlns:a16="http://schemas.microsoft.com/office/drawing/2014/main" id="{16BD2D49-1E46-4770-B0C9-D34597AF87CC}"/>
                </a:ext>
              </a:extLst>
            </p:cNvPr>
            <p:cNvSpPr/>
            <p:nvPr/>
          </p:nvSpPr>
          <p:spPr>
            <a:xfrm>
              <a:off x="3889821" y="2602118"/>
              <a:ext cx="2206175"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t>attributable_type</a:t>
              </a:r>
            </a:p>
          </p:txBody>
        </p:sp>
        <p:sp>
          <p:nvSpPr>
            <p:cNvPr id="113" name="Rectangle 112">
              <a:extLst>
                <a:ext uri="{FF2B5EF4-FFF2-40B4-BE49-F238E27FC236}">
                  <a16:creationId xmlns:a16="http://schemas.microsoft.com/office/drawing/2014/main" id="{5417ABA6-C20C-4C55-8444-9D0F9ECEC449}"/>
                </a:ext>
              </a:extLst>
            </p:cNvPr>
            <p:cNvSpPr/>
            <p:nvPr/>
          </p:nvSpPr>
          <p:spPr>
            <a:xfrm>
              <a:off x="3891935" y="2927997"/>
              <a:ext cx="2206175"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t>value</a:t>
              </a:r>
            </a:p>
          </p:txBody>
        </p:sp>
      </p:grpSp>
      <p:sp>
        <p:nvSpPr>
          <p:cNvPr id="120" name="TextBox 119">
            <a:extLst>
              <a:ext uri="{FF2B5EF4-FFF2-40B4-BE49-F238E27FC236}">
                <a16:creationId xmlns:a16="http://schemas.microsoft.com/office/drawing/2014/main" id="{46AA1458-F8A9-463B-AFD8-2D27A5893E1A}"/>
              </a:ext>
            </a:extLst>
          </p:cNvPr>
          <p:cNvSpPr txBox="1"/>
          <p:nvPr/>
        </p:nvSpPr>
        <p:spPr>
          <a:xfrm>
            <a:off x="4034352" y="656788"/>
            <a:ext cx="2110706" cy="523220"/>
          </a:xfrm>
          <a:prstGeom prst="rect">
            <a:avLst/>
          </a:prstGeom>
          <a:noFill/>
        </p:spPr>
        <p:txBody>
          <a:bodyPr wrap="none" rtlCol="0">
            <a:spAutoFit/>
          </a:bodyPr>
          <a:lstStyle/>
          <a:p>
            <a:pPr algn="ctr"/>
            <a:r>
              <a:rPr lang="en-US" sz="1400"/>
              <a:t>Polymorfic many-to-many </a:t>
            </a:r>
          </a:p>
          <a:p>
            <a:pPr algn="ctr"/>
            <a:r>
              <a:rPr lang="en-US" sz="1400"/>
              <a:t>with additional values</a:t>
            </a:r>
          </a:p>
        </p:txBody>
      </p:sp>
      <p:cxnSp>
        <p:nvCxnSpPr>
          <p:cNvPr id="9" name="Straight Arrow Connector 8">
            <a:extLst>
              <a:ext uri="{FF2B5EF4-FFF2-40B4-BE49-F238E27FC236}">
                <a16:creationId xmlns:a16="http://schemas.microsoft.com/office/drawing/2014/main" id="{22B3CE16-B450-47DA-813E-DAB88C1B8606}"/>
              </a:ext>
            </a:extLst>
          </p:cNvPr>
          <p:cNvCxnSpPr>
            <a:stCxn id="48" idx="2"/>
            <a:endCxn id="2" idx="0"/>
          </p:cNvCxnSpPr>
          <p:nvPr/>
        </p:nvCxnSpPr>
        <p:spPr>
          <a:xfrm>
            <a:off x="1690686" y="1314593"/>
            <a:ext cx="2114" cy="1882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C2D86A3-71F7-4DE3-AA0E-E5526BBFC96B}"/>
              </a:ext>
            </a:extLst>
          </p:cNvPr>
          <p:cNvGrpSpPr/>
          <p:nvPr/>
        </p:nvGrpSpPr>
        <p:grpSpPr>
          <a:xfrm>
            <a:off x="790983" y="4327967"/>
            <a:ext cx="1803637" cy="2045001"/>
            <a:chOff x="800133" y="3713500"/>
            <a:chExt cx="1803637" cy="2045001"/>
          </a:xfrm>
        </p:grpSpPr>
        <p:sp>
          <p:nvSpPr>
            <p:cNvPr id="101" name="Rectangle 100">
              <a:extLst>
                <a:ext uri="{FF2B5EF4-FFF2-40B4-BE49-F238E27FC236}">
                  <a16:creationId xmlns:a16="http://schemas.microsoft.com/office/drawing/2014/main" id="{6A4D6922-36EB-498A-84F2-9D9E79721CBD}"/>
                </a:ext>
              </a:extLst>
            </p:cNvPr>
            <p:cNvSpPr/>
            <p:nvPr/>
          </p:nvSpPr>
          <p:spPr>
            <a:xfrm>
              <a:off x="800137" y="3713500"/>
              <a:ext cx="1803633" cy="3362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skus</a:t>
              </a:r>
            </a:p>
          </p:txBody>
        </p:sp>
        <p:sp>
          <p:nvSpPr>
            <p:cNvPr id="102" name="Rectangle 101">
              <a:extLst>
                <a:ext uri="{FF2B5EF4-FFF2-40B4-BE49-F238E27FC236}">
                  <a16:creationId xmlns:a16="http://schemas.microsoft.com/office/drawing/2014/main" id="{BF5A6FE0-CD83-4892-B8BA-F657BC4AC89D}"/>
                </a:ext>
              </a:extLst>
            </p:cNvPr>
            <p:cNvSpPr/>
            <p:nvPr/>
          </p:nvSpPr>
          <p:spPr>
            <a:xfrm>
              <a:off x="800134" y="4039284"/>
              <a:ext cx="1803633" cy="33626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t>sku_id</a:t>
              </a:r>
            </a:p>
          </p:txBody>
        </p:sp>
        <p:sp>
          <p:nvSpPr>
            <p:cNvPr id="103" name="Rectangle 102">
              <a:extLst>
                <a:ext uri="{FF2B5EF4-FFF2-40B4-BE49-F238E27FC236}">
                  <a16:creationId xmlns:a16="http://schemas.microsoft.com/office/drawing/2014/main" id="{D154C388-D364-467A-8205-FA0600B23E8F}"/>
                </a:ext>
              </a:extLst>
            </p:cNvPr>
            <p:cNvSpPr/>
            <p:nvPr/>
          </p:nvSpPr>
          <p:spPr>
            <a:xfrm>
              <a:off x="800134" y="4727402"/>
              <a:ext cx="1803633" cy="33626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t>stock</a:t>
              </a:r>
            </a:p>
          </p:txBody>
        </p:sp>
        <p:sp>
          <p:nvSpPr>
            <p:cNvPr id="104" name="Rectangle 103">
              <a:extLst>
                <a:ext uri="{FF2B5EF4-FFF2-40B4-BE49-F238E27FC236}">
                  <a16:creationId xmlns:a16="http://schemas.microsoft.com/office/drawing/2014/main" id="{627E4C09-008E-40A5-8E26-0544033365EF}"/>
                </a:ext>
              </a:extLst>
            </p:cNvPr>
            <p:cNvSpPr/>
            <p:nvPr/>
          </p:nvSpPr>
          <p:spPr>
            <a:xfrm>
              <a:off x="800134" y="5078246"/>
              <a:ext cx="1803633" cy="33626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t>position</a:t>
              </a:r>
            </a:p>
          </p:txBody>
        </p:sp>
        <p:sp>
          <p:nvSpPr>
            <p:cNvPr id="105" name="Rectangle 104">
              <a:extLst>
                <a:ext uri="{FF2B5EF4-FFF2-40B4-BE49-F238E27FC236}">
                  <a16:creationId xmlns:a16="http://schemas.microsoft.com/office/drawing/2014/main" id="{FA9E266E-4209-4121-8953-C932137D265D}"/>
                </a:ext>
              </a:extLst>
            </p:cNvPr>
            <p:cNvSpPr/>
            <p:nvPr/>
          </p:nvSpPr>
          <p:spPr>
            <a:xfrm>
              <a:off x="800133" y="5422239"/>
              <a:ext cx="1803633" cy="33626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t>active</a:t>
              </a:r>
            </a:p>
          </p:txBody>
        </p:sp>
        <p:sp>
          <p:nvSpPr>
            <p:cNvPr id="53" name="Rectangle 52">
              <a:extLst>
                <a:ext uri="{FF2B5EF4-FFF2-40B4-BE49-F238E27FC236}">
                  <a16:creationId xmlns:a16="http://schemas.microsoft.com/office/drawing/2014/main" id="{BB38DA7B-DDE7-40CF-AE45-B995CA4E26F5}"/>
                </a:ext>
              </a:extLst>
            </p:cNvPr>
            <p:cNvSpPr/>
            <p:nvPr/>
          </p:nvSpPr>
          <p:spPr>
            <a:xfrm>
              <a:off x="800133" y="4390128"/>
              <a:ext cx="1803633" cy="33626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t>product_id</a:t>
              </a:r>
            </a:p>
          </p:txBody>
        </p:sp>
      </p:grpSp>
      <p:grpSp>
        <p:nvGrpSpPr>
          <p:cNvPr id="29" name="Group 28">
            <a:extLst>
              <a:ext uri="{FF2B5EF4-FFF2-40B4-BE49-F238E27FC236}">
                <a16:creationId xmlns:a16="http://schemas.microsoft.com/office/drawing/2014/main" id="{2EF9C71B-472C-4FBE-B1E9-DCCB77EEAAE1}"/>
              </a:ext>
            </a:extLst>
          </p:cNvPr>
          <p:cNvGrpSpPr/>
          <p:nvPr/>
        </p:nvGrpSpPr>
        <p:grpSpPr>
          <a:xfrm>
            <a:off x="788869" y="224073"/>
            <a:ext cx="1803633" cy="2539726"/>
            <a:chOff x="790983" y="67895"/>
            <a:chExt cx="1803633" cy="2539726"/>
          </a:xfrm>
        </p:grpSpPr>
        <p:sp>
          <p:nvSpPr>
            <p:cNvPr id="121" name="TextBox 120">
              <a:extLst>
                <a:ext uri="{FF2B5EF4-FFF2-40B4-BE49-F238E27FC236}">
                  <a16:creationId xmlns:a16="http://schemas.microsoft.com/office/drawing/2014/main" id="{926C258D-6EA1-47BC-B09E-4FE22EB6927F}"/>
                </a:ext>
              </a:extLst>
            </p:cNvPr>
            <p:cNvSpPr txBox="1"/>
            <p:nvPr/>
          </p:nvSpPr>
          <p:spPr>
            <a:xfrm>
              <a:off x="790983" y="67895"/>
              <a:ext cx="1803633"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a:t>suites</a:t>
              </a:r>
            </a:p>
          </p:txBody>
        </p:sp>
        <p:sp>
          <p:nvSpPr>
            <p:cNvPr id="47" name="TextBox 46">
              <a:extLst>
                <a:ext uri="{FF2B5EF4-FFF2-40B4-BE49-F238E27FC236}">
                  <a16:creationId xmlns:a16="http://schemas.microsoft.com/office/drawing/2014/main" id="{95FB8264-346F-4079-B127-E516CDC11542}"/>
                </a:ext>
              </a:extLst>
            </p:cNvPr>
            <p:cNvSpPr txBox="1"/>
            <p:nvPr/>
          </p:nvSpPr>
          <p:spPr>
            <a:xfrm>
              <a:off x="790983" y="427747"/>
              <a:ext cx="180363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t>id</a:t>
              </a:r>
            </a:p>
          </p:txBody>
        </p:sp>
        <p:sp>
          <p:nvSpPr>
            <p:cNvPr id="48" name="TextBox 47">
              <a:extLst>
                <a:ext uri="{FF2B5EF4-FFF2-40B4-BE49-F238E27FC236}">
                  <a16:creationId xmlns:a16="http://schemas.microsoft.com/office/drawing/2014/main" id="{CF3AEAA4-C75A-4E3E-B0E9-135CC299A9ED}"/>
                </a:ext>
              </a:extLst>
            </p:cNvPr>
            <p:cNvSpPr txBox="1"/>
            <p:nvPr/>
          </p:nvSpPr>
          <p:spPr>
            <a:xfrm>
              <a:off x="790983" y="789083"/>
              <a:ext cx="180363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t>id_brand</a:t>
              </a:r>
            </a:p>
          </p:txBody>
        </p:sp>
        <p:sp>
          <p:nvSpPr>
            <p:cNvPr id="10" name="TextBox 9">
              <a:extLst>
                <a:ext uri="{FF2B5EF4-FFF2-40B4-BE49-F238E27FC236}">
                  <a16:creationId xmlns:a16="http://schemas.microsoft.com/office/drawing/2014/main" id="{098A3DBA-82DE-499E-966F-4B9469555117}"/>
                </a:ext>
              </a:extLst>
            </p:cNvPr>
            <p:cNvSpPr txBox="1"/>
            <p:nvPr/>
          </p:nvSpPr>
          <p:spPr>
            <a:xfrm>
              <a:off x="790983" y="1697958"/>
              <a:ext cx="873957" cy="307777"/>
            </a:xfrm>
            <a:prstGeom prst="rect">
              <a:avLst/>
            </a:prstGeom>
            <a:noFill/>
          </p:spPr>
          <p:txBody>
            <a:bodyPr wrap="none" rtlCol="0">
              <a:spAutoFit/>
            </a:bodyPr>
            <a:lstStyle/>
            <a:p>
              <a:r>
                <a:rPr lang="en-US" sz="1400"/>
                <a:t>id_model</a:t>
              </a:r>
            </a:p>
          </p:txBody>
        </p:sp>
        <p:sp>
          <p:nvSpPr>
            <p:cNvPr id="55" name="TextBox 54">
              <a:extLst>
                <a:ext uri="{FF2B5EF4-FFF2-40B4-BE49-F238E27FC236}">
                  <a16:creationId xmlns:a16="http://schemas.microsoft.com/office/drawing/2014/main" id="{EBAD111F-E394-4450-8C0E-7AEDFE6627F0}"/>
                </a:ext>
              </a:extLst>
            </p:cNvPr>
            <p:cNvSpPr txBox="1"/>
            <p:nvPr/>
          </p:nvSpPr>
          <p:spPr>
            <a:xfrm>
              <a:off x="790983" y="1507532"/>
              <a:ext cx="180363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t>name</a:t>
              </a:r>
            </a:p>
          </p:txBody>
        </p:sp>
        <p:sp>
          <p:nvSpPr>
            <p:cNvPr id="56" name="TextBox 55">
              <a:extLst>
                <a:ext uri="{FF2B5EF4-FFF2-40B4-BE49-F238E27FC236}">
                  <a16:creationId xmlns:a16="http://schemas.microsoft.com/office/drawing/2014/main" id="{5F91C321-0072-4A73-BB3F-B949F0EC1CE1}"/>
                </a:ext>
              </a:extLst>
            </p:cNvPr>
            <p:cNvSpPr txBox="1"/>
            <p:nvPr/>
          </p:nvSpPr>
          <p:spPr>
            <a:xfrm>
              <a:off x="790983" y="1139808"/>
              <a:ext cx="180363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t>id_section</a:t>
              </a:r>
            </a:p>
          </p:txBody>
        </p:sp>
        <p:sp>
          <p:nvSpPr>
            <p:cNvPr id="58" name="TextBox 57">
              <a:extLst>
                <a:ext uri="{FF2B5EF4-FFF2-40B4-BE49-F238E27FC236}">
                  <a16:creationId xmlns:a16="http://schemas.microsoft.com/office/drawing/2014/main" id="{639545CB-45ED-460A-98A4-69D6AF28A647}"/>
                </a:ext>
              </a:extLst>
            </p:cNvPr>
            <p:cNvSpPr txBox="1"/>
            <p:nvPr/>
          </p:nvSpPr>
          <p:spPr>
            <a:xfrm>
              <a:off x="790983" y="1872640"/>
              <a:ext cx="180363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t>position</a:t>
              </a:r>
            </a:p>
          </p:txBody>
        </p:sp>
        <p:sp>
          <p:nvSpPr>
            <p:cNvPr id="59" name="TextBox 58">
              <a:extLst>
                <a:ext uri="{FF2B5EF4-FFF2-40B4-BE49-F238E27FC236}">
                  <a16:creationId xmlns:a16="http://schemas.microsoft.com/office/drawing/2014/main" id="{93345768-ED77-4DFC-8BEF-7D3E808C57F5}"/>
                </a:ext>
              </a:extLst>
            </p:cNvPr>
            <p:cNvSpPr txBox="1"/>
            <p:nvPr/>
          </p:nvSpPr>
          <p:spPr>
            <a:xfrm>
              <a:off x="790983" y="2238289"/>
              <a:ext cx="180363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t>active</a:t>
              </a:r>
            </a:p>
          </p:txBody>
        </p:sp>
      </p:grpSp>
    </p:spTree>
    <p:extLst>
      <p:ext uri="{BB962C8B-B14F-4D97-AF65-F5344CB8AC3E}">
        <p14:creationId xmlns:p14="http://schemas.microsoft.com/office/powerpoint/2010/main" val="503142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202367"/>
            <a:ext cx="9144000" cy="1204568"/>
          </a:xfrm>
        </p:spPr>
        <p:txBody>
          <a:bodyPr>
            <a:noAutofit/>
          </a:bodyPr>
          <a:lstStyle/>
          <a:p>
            <a:r>
              <a:rPr lang="en-US" sz="3600"/>
              <a:t>4. Organizarea rutelor publice si crearea vederilor principale</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3" y="1889088"/>
            <a:ext cx="6176623" cy="3970318"/>
          </a:xfrm>
          <a:prstGeom prst="rect">
            <a:avLst/>
          </a:prstGeom>
          <a:noFill/>
        </p:spPr>
        <p:txBody>
          <a:bodyPr wrap="square" rtlCol="0">
            <a:spAutoFit/>
          </a:bodyPr>
          <a:lstStyle/>
          <a:p>
            <a:r>
              <a:rPr lang="en-US">
                <a:solidFill>
                  <a:srgbClr val="C00000"/>
                </a:solidFill>
              </a:rPr>
              <a:t>Organizarea rutelor publice si crearea unui controller pentru administrarea acestora</a:t>
            </a:r>
          </a:p>
          <a:p>
            <a:endParaRPr lang="en-US">
              <a:solidFill>
                <a:srgbClr val="C00000"/>
              </a:solidFill>
            </a:endParaRPr>
          </a:p>
          <a:p>
            <a:r>
              <a:rPr lang="en-US">
                <a:solidFill>
                  <a:srgbClr val="C00000"/>
                </a:solidFill>
              </a:rPr>
              <a:t>Crearea vederii </a:t>
            </a:r>
            <a:r>
              <a:rPr lang="en-US">
                <a:solidFill>
                  <a:srgbClr val="0563C1"/>
                </a:solidFill>
              </a:rPr>
              <a:t>home.blade.</a:t>
            </a:r>
            <a:r>
              <a:rPr lang="en-US">
                <a:solidFill>
                  <a:schemeClr val="accent1">
                    <a:lumMod val="75000"/>
                  </a:schemeClr>
                </a:solidFill>
              </a:rPr>
              <a:t>php</a:t>
            </a:r>
          </a:p>
          <a:p>
            <a:endParaRPr lang="en-US">
              <a:solidFill>
                <a:srgbClr val="C00000"/>
              </a:solidFill>
            </a:endParaRPr>
          </a:p>
          <a:p>
            <a:r>
              <a:rPr lang="en-US">
                <a:solidFill>
                  <a:srgbClr val="C00000"/>
                </a:solidFill>
              </a:rPr>
              <a:t>Crearea vederii </a:t>
            </a:r>
            <a:r>
              <a:rPr lang="en-US">
                <a:solidFill>
                  <a:schemeClr val="accent1">
                    <a:lumMod val="75000"/>
                  </a:schemeClr>
                </a:solidFill>
              </a:rPr>
              <a:t>shop.blade.php</a:t>
            </a:r>
          </a:p>
          <a:p>
            <a:endParaRPr lang="en-US">
              <a:solidFill>
                <a:srgbClr val="C00000"/>
              </a:solidFill>
            </a:endParaRPr>
          </a:p>
          <a:p>
            <a:r>
              <a:rPr lang="en-US">
                <a:solidFill>
                  <a:srgbClr val="C00000"/>
                </a:solidFill>
              </a:rPr>
              <a:t>Crearea vederii </a:t>
            </a:r>
            <a:r>
              <a:rPr lang="en-US">
                <a:solidFill>
                  <a:schemeClr val="accent1">
                    <a:lumMod val="75000"/>
                  </a:schemeClr>
                </a:solidFill>
              </a:rPr>
              <a:t>product.blade.php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contact.blade.php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cart.blade.php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check.blade.php</a:t>
            </a:r>
          </a:p>
        </p:txBody>
      </p:sp>
    </p:spTree>
    <p:extLst>
      <p:ext uri="{BB962C8B-B14F-4D97-AF65-F5344CB8AC3E}">
        <p14:creationId xmlns:p14="http://schemas.microsoft.com/office/powerpoint/2010/main" val="421412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408623"/>
            <a:ext cx="9144000" cy="589971"/>
          </a:xfrm>
        </p:spPr>
        <p:txBody>
          <a:bodyPr>
            <a:noAutofit/>
          </a:bodyPr>
          <a:lstStyle/>
          <a:p>
            <a:r>
              <a:rPr lang="en-US" sz="2800"/>
              <a:t>Autentificarea si inregistrarea utilizatorilor</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711357" y="1386918"/>
            <a:ext cx="7068538" cy="4247317"/>
          </a:xfrm>
          <a:prstGeom prst="rect">
            <a:avLst/>
          </a:prstGeom>
          <a:noFill/>
        </p:spPr>
        <p:txBody>
          <a:bodyPr wrap="square" rtlCol="0">
            <a:spAutoFit/>
          </a:bodyPr>
          <a:lstStyle/>
          <a:p>
            <a:r>
              <a:rPr lang="en-US">
                <a:solidFill>
                  <a:srgbClr val="C00000"/>
                </a:solidFill>
              </a:rPr>
              <a:t>Realizarea vederilor blade pentru login si register</a:t>
            </a:r>
          </a:p>
          <a:p>
            <a:endParaRPr lang="en-US">
              <a:solidFill>
                <a:srgbClr val="C00000"/>
              </a:solidFill>
            </a:endParaRPr>
          </a:p>
          <a:p>
            <a:r>
              <a:rPr lang="en-US">
                <a:solidFill>
                  <a:srgbClr val="C00000"/>
                </a:solidFill>
              </a:rPr>
              <a:t>	- Crearea vederii </a:t>
            </a:r>
            <a:r>
              <a:rPr lang="en-US">
                <a:solidFill>
                  <a:srgbClr val="0563C1"/>
                </a:solidFill>
              </a:rPr>
              <a:t>login.blade.</a:t>
            </a:r>
            <a:r>
              <a:rPr lang="en-US">
                <a:solidFill>
                  <a:schemeClr val="accent1">
                    <a:lumMod val="75000"/>
                  </a:schemeClr>
                </a:solidFill>
              </a:rPr>
              <a:t>php</a:t>
            </a:r>
          </a:p>
          <a:p>
            <a:r>
              <a:rPr lang="en-US">
                <a:solidFill>
                  <a:srgbClr val="C00000"/>
                </a:solidFill>
              </a:rPr>
              <a:t>	- Crearea vederii </a:t>
            </a:r>
            <a:r>
              <a:rPr lang="en-US">
                <a:solidFill>
                  <a:schemeClr val="accent1">
                    <a:lumMod val="75000"/>
                  </a:schemeClr>
                </a:solidFill>
              </a:rPr>
              <a:t>register.blade.php</a:t>
            </a:r>
          </a:p>
          <a:p>
            <a:endParaRPr lang="en-US">
              <a:solidFill>
                <a:srgbClr val="C00000"/>
              </a:solidFill>
            </a:endParaRPr>
          </a:p>
          <a:p>
            <a:r>
              <a:rPr lang="en-US">
                <a:solidFill>
                  <a:srgbClr val="C00000"/>
                </a:solidFill>
              </a:rPr>
              <a:t>Setarea formularelor pentru logare si inregistrare de noi utilizatori</a:t>
            </a:r>
          </a:p>
          <a:p>
            <a:endParaRPr lang="en-US">
              <a:solidFill>
                <a:srgbClr val="C00000"/>
              </a:solidFill>
            </a:endParaRPr>
          </a:p>
          <a:p>
            <a:r>
              <a:rPr lang="en-US">
                <a:solidFill>
                  <a:srgbClr val="C00000"/>
                </a:solidFill>
              </a:rPr>
              <a:t>Migrarea si modificarea tabelului </a:t>
            </a:r>
            <a:r>
              <a:rPr lang="en-US">
                <a:solidFill>
                  <a:schemeClr val="accent1">
                    <a:lumMod val="75000"/>
                  </a:schemeClr>
                </a:solidFill>
              </a:rPr>
              <a:t>users</a:t>
            </a:r>
          </a:p>
          <a:p>
            <a:endParaRPr lang="en-US">
              <a:solidFill>
                <a:srgbClr val="C00000"/>
              </a:solidFill>
            </a:endParaRPr>
          </a:p>
          <a:p>
            <a:r>
              <a:rPr lang="en-US">
                <a:solidFill>
                  <a:srgbClr val="C00000"/>
                </a:solidFill>
              </a:rPr>
              <a:t>Implementarea formularului pentru </a:t>
            </a:r>
            <a:r>
              <a:rPr lang="en-US">
                <a:solidFill>
                  <a:schemeClr val="accent1">
                    <a:lumMod val="75000"/>
                  </a:schemeClr>
                </a:solidFill>
              </a:rPr>
              <a:t>logout</a:t>
            </a:r>
          </a:p>
          <a:p>
            <a:endParaRPr lang="en-US">
              <a:solidFill>
                <a:schemeClr val="accent1">
                  <a:lumMod val="75000"/>
                </a:schemeClr>
              </a:solidFill>
            </a:endParaRPr>
          </a:p>
          <a:p>
            <a:r>
              <a:rPr lang="en-US">
                <a:solidFill>
                  <a:srgbClr val="C00000"/>
                </a:solidFill>
              </a:rPr>
              <a:t>Implementarea verificarii emailului pentru utilizatorii nou inregistrati</a:t>
            </a:r>
          </a:p>
          <a:p>
            <a:endParaRPr lang="en-US">
              <a:solidFill>
                <a:srgbClr val="C00000"/>
              </a:solidFill>
            </a:endParaRPr>
          </a:p>
          <a:p>
            <a:r>
              <a:rPr lang="en-US">
                <a:solidFill>
                  <a:srgbClr val="C00000"/>
                </a:solidFill>
              </a:rPr>
              <a:t>Crearea unui seeder pentru a popula baza de date cu utilizatori</a:t>
            </a:r>
          </a:p>
          <a:p>
            <a:endParaRPr lang="en-US">
              <a:solidFill>
                <a:srgbClr val="C00000"/>
              </a:solidFill>
            </a:endParaRPr>
          </a:p>
        </p:txBody>
      </p:sp>
    </p:spTree>
    <p:extLst>
      <p:ext uri="{BB962C8B-B14F-4D97-AF65-F5344CB8AC3E}">
        <p14:creationId xmlns:p14="http://schemas.microsoft.com/office/powerpoint/2010/main" val="186575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Personalizarea emailului pentru resetarea parolei</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711357" y="490468"/>
            <a:ext cx="11040932" cy="6047809"/>
          </a:xfrm>
          <a:prstGeom prst="rect">
            <a:avLst/>
          </a:prstGeom>
          <a:noFill/>
        </p:spPr>
        <p:txBody>
          <a:bodyPr wrap="square" rtlCol="0">
            <a:spAutoFit/>
          </a:bodyPr>
          <a:lstStyle/>
          <a:p>
            <a:r>
              <a:rPr lang="en-US">
                <a:solidFill>
                  <a:srgbClr val="C00000"/>
                </a:solidFill>
              </a:rPr>
              <a:t>1. Supra-scriem functia </a:t>
            </a:r>
            <a:r>
              <a:rPr kumimoji="0" lang="ro-RO" altLang="ro-RO" sz="1800" b="0" i="0" u="none" strike="noStrike" cap="none" normalizeH="0" baseline="0">
                <a:ln>
                  <a:noFill/>
                </a:ln>
                <a:solidFill>
                  <a:schemeClr val="accent1">
                    <a:lumMod val="75000"/>
                  </a:schemeClr>
                </a:solidFill>
                <a:effectLst/>
                <a:latin typeface="source-code-pro"/>
              </a:rPr>
              <a:t>sendPasswordResetNotification</a:t>
            </a:r>
            <a:r>
              <a:rPr kumimoji="0" lang="en-US" altLang="ro-RO" sz="1800" b="0" i="0" u="none" strike="noStrike" cap="none" normalizeH="0" baseline="0">
                <a:ln>
                  <a:noFill/>
                </a:ln>
                <a:solidFill>
                  <a:srgbClr val="CA473F"/>
                </a:solidFill>
                <a:effectLst/>
                <a:latin typeface="source-code-pro"/>
              </a:rPr>
              <a:t> in modelul </a:t>
            </a:r>
            <a:r>
              <a:rPr kumimoji="0" lang="en-US" altLang="ro-RO" sz="1800" b="0" i="0" u="none" strike="noStrike" cap="none" normalizeH="0" baseline="0">
                <a:ln>
                  <a:noFill/>
                </a:ln>
                <a:solidFill>
                  <a:srgbClr val="CA473F"/>
                </a:solidFill>
                <a:effectLst/>
                <a:highlight>
                  <a:srgbClr val="FFFF00"/>
                </a:highlight>
                <a:latin typeface="source-code-pro"/>
              </a:rPr>
              <a:t>User</a:t>
            </a:r>
            <a:r>
              <a:rPr kumimoji="0" lang="en-US" altLang="ro-RO" sz="1800" b="0" i="0" u="none" strike="noStrike" cap="none" normalizeH="0" baseline="0">
                <a:ln>
                  <a:noFill/>
                </a:ln>
                <a:solidFill>
                  <a:srgbClr val="CA473F"/>
                </a:solidFill>
                <a:effectLst/>
                <a:latin typeface="source-code-pro"/>
              </a:rPr>
              <a:t>:</a:t>
            </a:r>
            <a:endParaRPr lang="en-US">
              <a:solidFill>
                <a:srgbClr val="C00000"/>
              </a:solidFill>
            </a:endParaRPr>
          </a:p>
          <a:p>
            <a:endParaRPr lang="en-US" sz="1100" b="0">
              <a:solidFill>
                <a:srgbClr val="B294BB"/>
              </a:solidFill>
              <a:effectLst/>
              <a:latin typeface="Consolas" panose="020B0609020204030204" pitchFamily="49" charset="0"/>
            </a:endParaRPr>
          </a:p>
          <a:p>
            <a:r>
              <a:rPr lang="ro-RO" sz="1100" b="0">
                <a:solidFill>
                  <a:srgbClr val="B294BB"/>
                </a:solidFill>
                <a:effectLst/>
                <a:latin typeface="Consolas" panose="020B0609020204030204" pitchFamily="49" charset="0"/>
              </a:rPr>
              <a:t>public</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function</a:t>
            </a:r>
            <a:r>
              <a:rPr lang="ro-RO" sz="1100" b="0">
                <a:solidFill>
                  <a:srgbClr val="F9E7C4"/>
                </a:solidFill>
                <a:effectLst/>
                <a:latin typeface="Consolas" panose="020B0609020204030204" pitchFamily="49" charset="0"/>
              </a:rPr>
              <a:t> </a:t>
            </a:r>
            <a:r>
              <a:rPr lang="ro-RO" sz="1100" b="0">
                <a:solidFill>
                  <a:srgbClr val="81A2BE"/>
                </a:solidFill>
                <a:effectLst/>
                <a:latin typeface="Consolas" panose="020B0609020204030204" pitchFamily="49" charset="0"/>
              </a:rPr>
              <a:t>sendPasswordResetNotification</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url</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A2BE"/>
                </a:solidFill>
                <a:effectLst/>
                <a:latin typeface="Consolas" panose="020B0609020204030204" pitchFamily="49" charset="0"/>
              </a:rPr>
              <a:t>route</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password.reset</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=&gt;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email</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=&gt;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CC6666"/>
                </a:solidFill>
                <a:effectLst/>
                <a:latin typeface="Consolas" panose="020B0609020204030204" pitchFamily="49" charset="0"/>
              </a:rPr>
              <a:t>this</a:t>
            </a:r>
            <a:r>
              <a:rPr lang="ro-RO" sz="1100" b="0">
                <a:solidFill>
                  <a:srgbClr val="B294BB"/>
                </a:solidFill>
                <a:effectLst/>
                <a:latin typeface="Consolas" panose="020B0609020204030204" pitchFamily="49" charset="0"/>
              </a:rPr>
              <a:t>-&gt;</a:t>
            </a:r>
            <a:r>
              <a:rPr lang="ro-RO" sz="1100" b="0">
                <a:solidFill>
                  <a:schemeClr val="accent1">
                    <a:lumMod val="75000"/>
                  </a:schemeClr>
                </a:solidFill>
                <a:effectLst/>
                <a:latin typeface="Consolas" panose="020B0609020204030204" pitchFamily="49" charset="0"/>
              </a:rPr>
              <a:t>email</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br>
              <a:rPr lang="ro-RO" sz="1100" b="0">
                <a:solidFill>
                  <a:srgbClr val="F9E7C4"/>
                </a:solidFill>
                <a:effectLst/>
                <a:latin typeface="Consolas" panose="020B0609020204030204" pitchFamily="49" charset="0"/>
              </a:rPr>
            </a:b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CC6666"/>
                </a:solidFill>
                <a:effectLst/>
                <a:latin typeface="Consolas" panose="020B0609020204030204" pitchFamily="49" charset="0"/>
              </a:rPr>
              <a:t>this</a:t>
            </a:r>
            <a:r>
              <a:rPr lang="ro-RO" sz="1100" b="0">
                <a:solidFill>
                  <a:srgbClr val="B294BB"/>
                </a:solidFill>
                <a:effectLst/>
                <a:latin typeface="Consolas" panose="020B0609020204030204" pitchFamily="49" charset="0"/>
              </a:rPr>
              <a:t>-&gt;</a:t>
            </a:r>
            <a:r>
              <a:rPr lang="ro-RO" sz="1100" b="0">
                <a:solidFill>
                  <a:srgbClr val="81A2BE"/>
                </a:solidFill>
                <a:effectLst/>
                <a:latin typeface="Consolas" panose="020B0609020204030204" pitchFamily="49" charset="0"/>
              </a:rPr>
              <a:t>notify</a:t>
            </a:r>
            <a:r>
              <a:rPr lang="ro-RO" sz="1100" b="0">
                <a:solidFill>
                  <a:srgbClr val="81755D"/>
                </a:solidFill>
                <a:effectLst/>
                <a:latin typeface="Consolas" panose="020B0609020204030204" pitchFamily="49" charset="0"/>
              </a:rPr>
              <a:t>(</a:t>
            </a:r>
            <a:r>
              <a:rPr lang="ro-RO" sz="1100" b="0">
                <a:solidFill>
                  <a:srgbClr val="B294BB"/>
                </a:solidFill>
                <a:effectLst/>
                <a:latin typeface="Consolas" panose="020B0609020204030204" pitchFamily="49" charset="0"/>
              </a:rPr>
              <a:t>new</a:t>
            </a:r>
            <a:r>
              <a:rPr lang="ro-RO" sz="1100" b="0">
                <a:solidFill>
                  <a:srgbClr val="F9E7C4"/>
                </a:solidFill>
                <a:effectLst/>
                <a:latin typeface="Consolas" panose="020B0609020204030204" pitchFamily="49" charset="0"/>
              </a:rPr>
              <a:t> </a:t>
            </a:r>
            <a:r>
              <a:rPr lang="ro-RO" sz="1100" b="0">
                <a:solidFill>
                  <a:schemeClr val="accent2">
                    <a:lumMod val="50000"/>
                  </a:schemeClr>
                </a:solidFill>
                <a:effectLst/>
                <a:latin typeface="Consolas" panose="020B0609020204030204" pitchFamily="49" charset="0"/>
              </a:rPr>
              <a:t>ResetPasswordNotification</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url</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endParaRPr lang="en-US" sz="1100" b="0">
              <a:solidFill>
                <a:srgbClr val="81755D"/>
              </a:solidFill>
              <a:effectLst/>
              <a:latin typeface="Consolas" panose="020B0609020204030204" pitchFamily="49" charset="0"/>
            </a:endParaRPr>
          </a:p>
          <a:p>
            <a:endParaRPr lang="en-US" sz="1100">
              <a:solidFill>
                <a:srgbClr val="81755D"/>
              </a:solidFill>
              <a:latin typeface="Consolas" panose="020B0609020204030204" pitchFamily="49" charset="0"/>
            </a:endParaRPr>
          </a:p>
          <a:p>
            <a:r>
              <a:rPr lang="ro-RO" sz="1100" b="0">
                <a:solidFill>
                  <a:schemeClr val="bg2">
                    <a:lumMod val="25000"/>
                  </a:schemeClr>
                </a:solidFill>
                <a:effectLst/>
                <a:latin typeface="Consolas" panose="020B0609020204030204" pitchFamily="49" charset="0"/>
              </a:rPr>
              <a:t>php artisan make:notification</a:t>
            </a:r>
            <a:r>
              <a:rPr lang="en-US" sz="1100" b="0">
                <a:solidFill>
                  <a:schemeClr val="bg2">
                    <a:lumMod val="25000"/>
                  </a:schemeClr>
                </a:solidFill>
                <a:effectLst/>
                <a:latin typeface="Consolas" panose="020B0609020204030204" pitchFamily="49" charset="0"/>
              </a:rPr>
              <a:t> </a:t>
            </a:r>
            <a:r>
              <a:rPr lang="ro-RO" sz="1100" b="0">
                <a:solidFill>
                  <a:schemeClr val="accent2">
                    <a:lumMod val="50000"/>
                  </a:schemeClr>
                </a:solidFill>
                <a:effectLst/>
                <a:latin typeface="Consolas" panose="020B0609020204030204" pitchFamily="49" charset="0"/>
              </a:rPr>
              <a:t>ResetPasswordNotification</a:t>
            </a:r>
            <a:endParaRPr lang="ro-RO" sz="1100" b="0">
              <a:solidFill>
                <a:schemeClr val="bg2">
                  <a:lumMod val="25000"/>
                </a:schemeClr>
              </a:solidFill>
              <a:effectLst/>
              <a:latin typeface="Consolas" panose="020B0609020204030204" pitchFamily="49" charset="0"/>
            </a:endParaRPr>
          </a:p>
          <a:p>
            <a:endParaRPr lang="en-US">
              <a:solidFill>
                <a:srgbClr val="C00000"/>
              </a:solidFill>
            </a:endParaRPr>
          </a:p>
          <a:p>
            <a:r>
              <a:rPr lang="en-US" sz="1600">
                <a:solidFill>
                  <a:srgbClr val="C00000"/>
                </a:solidFill>
              </a:rPr>
              <a:t>2. Editam notificarea </a:t>
            </a:r>
            <a:r>
              <a:rPr lang="ro-RO" sz="1600" b="0">
                <a:solidFill>
                  <a:schemeClr val="accent2">
                    <a:lumMod val="50000"/>
                  </a:schemeClr>
                </a:solidFill>
                <a:effectLst/>
                <a:latin typeface="Consolas" panose="020B0609020204030204" pitchFamily="49" charset="0"/>
              </a:rPr>
              <a:t>ResetPasswordNotification</a:t>
            </a:r>
            <a:endParaRPr lang="en-US" sz="1600">
              <a:solidFill>
                <a:srgbClr val="C00000"/>
              </a:solidFill>
            </a:endParaRPr>
          </a:p>
          <a:p>
            <a:r>
              <a:rPr lang="ro-RO" sz="1200" b="0">
                <a:solidFill>
                  <a:srgbClr val="B294BB"/>
                </a:solidFill>
                <a:effectLst/>
                <a:latin typeface="Consolas" panose="020B0609020204030204" pitchFamily="49" charset="0"/>
              </a:rPr>
              <a:t>public</a:t>
            </a:r>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function</a:t>
            </a:r>
            <a:r>
              <a:rPr lang="ro-RO" sz="1200" b="0">
                <a:solidFill>
                  <a:srgbClr val="F9E7C4"/>
                </a:solidFill>
                <a:effectLst/>
                <a:latin typeface="Consolas" panose="020B0609020204030204" pitchFamily="49" charset="0"/>
              </a:rPr>
              <a:t> </a:t>
            </a:r>
            <a:r>
              <a:rPr lang="ro-RO" sz="1200" b="0">
                <a:solidFill>
                  <a:srgbClr val="81A2BE"/>
                </a:solidFill>
                <a:effectLst/>
                <a:latin typeface="Consolas" panose="020B0609020204030204" pitchFamily="49" charset="0"/>
              </a:rPr>
              <a:t>toMail</a:t>
            </a:r>
            <a:r>
              <a:rPr lang="ro-RO" sz="1200" b="0">
                <a:solidFill>
                  <a:srgbClr val="81755D"/>
                </a:solidFill>
                <a:effectLst/>
                <a:latin typeface="Consolas" panose="020B0609020204030204" pitchFamily="49" charset="0"/>
              </a:rPr>
              <a:t>($</a:t>
            </a:r>
            <a:r>
              <a:rPr lang="ro-RO" sz="1200" b="0">
                <a:solidFill>
                  <a:schemeClr val="bg2">
                    <a:lumMod val="25000"/>
                  </a:schemeClr>
                </a:solidFill>
                <a:effectLst/>
                <a:latin typeface="Consolas" panose="020B0609020204030204" pitchFamily="49" charset="0"/>
              </a:rPr>
              <a:t>notifiable</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return</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294BB"/>
                </a:solidFill>
                <a:effectLst/>
                <a:latin typeface="Consolas" panose="020B0609020204030204" pitchFamily="49" charset="0"/>
              </a:rPr>
              <a:t>new</a:t>
            </a:r>
            <a:r>
              <a:rPr lang="ro-RO" sz="1200" b="0">
                <a:solidFill>
                  <a:srgbClr val="F9E7C4"/>
                </a:solidFill>
                <a:effectLst/>
                <a:latin typeface="Consolas" panose="020B0609020204030204" pitchFamily="49" charset="0"/>
              </a:rPr>
              <a:t> </a:t>
            </a:r>
            <a:r>
              <a:rPr lang="ro-RO" sz="1200" b="0">
                <a:solidFill>
                  <a:srgbClr val="F0C674"/>
                </a:solidFill>
                <a:effectLst/>
                <a:latin typeface="Consolas" panose="020B0609020204030204" pitchFamily="49" charset="0"/>
              </a:rPr>
              <a:t>MailMessage</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view</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front.emails.pass-reset</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CC6666"/>
                </a:solidFill>
                <a:effectLst/>
                <a:latin typeface="Consolas" panose="020B0609020204030204" pitchFamily="49" charset="0"/>
              </a:rPr>
              <a:t>this</a:t>
            </a:r>
            <a:r>
              <a:rPr lang="ro-RO" sz="1200" b="0">
                <a:solidFill>
                  <a:srgbClr val="B294BB"/>
                </a:solidFill>
                <a:effectLst/>
                <a:latin typeface="Consolas" panose="020B0609020204030204" pitchFamily="49" charset="0"/>
              </a:rPr>
              <a:t>-&gt;</a:t>
            </a:r>
            <a:r>
              <a:rPr lang="ro-RO" sz="1200" b="0">
                <a:solidFill>
                  <a:schemeClr val="bg2">
                    <a:lumMod val="25000"/>
                  </a:schemeClr>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from</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admin@emag.com</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Emag Administrator</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subject</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Resetarea parolei pe situl Emag</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p>
          <a:p>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endParaRPr lang="en-US" sz="1200" b="0">
              <a:solidFill>
                <a:srgbClr val="81755D"/>
              </a:solidFill>
              <a:effectLst/>
              <a:latin typeface="Consolas" panose="020B0609020204030204" pitchFamily="49" charset="0"/>
            </a:endParaRPr>
          </a:p>
          <a:p>
            <a:endParaRPr lang="en-US" sz="1200" b="0">
              <a:solidFill>
                <a:srgbClr val="81755D"/>
              </a:solidFill>
              <a:effectLst/>
              <a:latin typeface="Consolas" panose="020B0609020204030204" pitchFamily="49" charset="0"/>
            </a:endParaRPr>
          </a:p>
          <a:p>
            <a:r>
              <a:rPr lang="en-US" sz="1200">
                <a:solidFill>
                  <a:srgbClr val="81755D"/>
                </a:solidFill>
                <a:latin typeface="Consolas" panose="020B0609020204030204" pitchFamily="49" charset="0"/>
              </a:rPr>
              <a:t>//intializarea clasei ResetPasswordNotification</a:t>
            </a:r>
          </a:p>
          <a:p>
            <a:r>
              <a:rPr lang="ro-RO" sz="1200" b="0">
                <a:solidFill>
                  <a:srgbClr val="B294BB"/>
                </a:solidFill>
                <a:effectLst/>
                <a:latin typeface="Consolas" panose="020B0609020204030204" pitchFamily="49" charset="0"/>
              </a:rPr>
              <a:t>public</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p>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__construct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url</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CC6666"/>
                </a:solidFill>
                <a:effectLst/>
                <a:latin typeface="Consolas" panose="020B0609020204030204" pitchFamily="49" charset="0"/>
              </a:rPr>
              <a:t>this</a:t>
            </a:r>
            <a:r>
              <a:rPr lang="en-US" sz="1200" b="0">
                <a:solidFill>
                  <a:srgbClr val="B294BB"/>
                </a:solidFill>
                <a:effectLst/>
                <a:latin typeface="Consolas" panose="020B0609020204030204" pitchFamily="49" charset="0"/>
              </a:rPr>
              <a:t>-&gt;</a:t>
            </a:r>
            <a:r>
              <a:rPr lang="en-US" sz="1200" b="0">
                <a:solidFill>
                  <a:srgbClr val="002060"/>
                </a:solidFill>
                <a:effectLst/>
                <a:latin typeface="Consolas" panose="020B0609020204030204" pitchFamily="49" charset="0"/>
              </a:rPr>
              <a:t>url</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002060"/>
                </a:solidFill>
                <a:effectLst/>
                <a:latin typeface="Consolas" panose="020B0609020204030204" pitchFamily="49" charset="0"/>
              </a:rPr>
              <a:t>url</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endParaRPr lang="en-US" sz="1200">
              <a:solidFill>
                <a:srgbClr val="81755D"/>
              </a:solidFill>
              <a:latin typeface="Consolas" panose="020B0609020204030204" pitchFamily="49" charset="0"/>
            </a:endParaRPr>
          </a:p>
          <a:p>
            <a:r>
              <a:rPr lang="en-US" sz="1600">
                <a:solidFill>
                  <a:srgbClr val="C00000"/>
                </a:solidFill>
              </a:rPr>
              <a:t>3. Creem si editam vederea </a:t>
            </a:r>
            <a:r>
              <a:rPr lang="en-US" sz="1600" b="0">
                <a:solidFill>
                  <a:schemeClr val="accent2">
                    <a:lumMod val="50000"/>
                  </a:schemeClr>
                </a:solidFill>
                <a:effectLst/>
                <a:latin typeface="Consolas" panose="020B0609020204030204" pitchFamily="49" charset="0"/>
              </a:rPr>
              <a:t>front.email.pass-reset</a:t>
            </a:r>
          </a:p>
          <a:p>
            <a:r>
              <a:rPr lang="en-US" sz="1600" b="0">
                <a:solidFill>
                  <a:srgbClr val="C00000"/>
                </a:solidFill>
                <a:effectLst/>
              </a:rPr>
              <a:t>4. Testam in </a:t>
            </a:r>
            <a:r>
              <a:rPr lang="en-US" sz="1600" b="0">
                <a:solidFill>
                  <a:schemeClr val="accent1">
                    <a:lumMod val="75000"/>
                  </a:schemeClr>
                </a:solidFill>
                <a:effectLst/>
              </a:rPr>
              <a:t>mailtrap</a:t>
            </a:r>
            <a:r>
              <a:rPr lang="en-US" sz="1600" b="0">
                <a:solidFill>
                  <a:srgbClr val="C00000"/>
                </a:solidFill>
                <a:effectLst/>
              </a:rPr>
              <a:t>.io emailul trimis pentru resetarea parolei</a:t>
            </a:r>
            <a:endParaRPr lang="ro-RO" sz="1600" b="0">
              <a:solidFill>
                <a:srgbClr val="C00000"/>
              </a:solidFill>
              <a:effectLst/>
            </a:endParaRPr>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5288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Verificarea emailului utilizatorilor nou inregistrati</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491501" y="589971"/>
            <a:ext cx="11040932" cy="6124754"/>
          </a:xfrm>
          <a:prstGeom prst="rect">
            <a:avLst/>
          </a:prstGeom>
          <a:noFill/>
        </p:spPr>
        <p:txBody>
          <a:bodyPr wrap="square" rtlCol="0">
            <a:spAutoFit/>
          </a:bodyPr>
          <a:lstStyle/>
          <a:p>
            <a:pPr marL="342900" indent="-342900">
              <a:buAutoNum type="arabicPeriod"/>
            </a:pPr>
            <a:r>
              <a:rPr lang="en-US">
                <a:solidFill>
                  <a:srgbClr val="C00000"/>
                </a:solidFill>
              </a:rPr>
              <a:t>Pregatirea modelului </a:t>
            </a:r>
            <a:r>
              <a:rPr kumimoji="0" lang="en-US" altLang="ro-RO" sz="1800" b="0" i="0" u="none" strike="noStrike" cap="none" normalizeH="0" baseline="0">
                <a:ln>
                  <a:noFill/>
                </a:ln>
                <a:solidFill>
                  <a:srgbClr val="CA473F"/>
                </a:solidFill>
                <a:effectLst/>
                <a:highlight>
                  <a:srgbClr val="FFFF00"/>
                </a:highlight>
                <a:latin typeface="source-code-pro"/>
              </a:rPr>
              <a:t>User</a:t>
            </a:r>
            <a:r>
              <a:rPr kumimoji="0" lang="en-US" altLang="ro-RO" sz="1800" b="0" i="0" u="none" strike="noStrike" cap="none" normalizeH="0" baseline="0">
                <a:ln>
                  <a:noFill/>
                </a:ln>
                <a:solidFill>
                  <a:srgbClr val="CA473F"/>
                </a:solidFill>
                <a:effectLst/>
                <a:latin typeface="source-code-pro"/>
              </a:rPr>
              <a:t>:</a:t>
            </a:r>
          </a:p>
          <a:p>
            <a:r>
              <a:rPr lang="en-US" sz="1400">
                <a:solidFill>
                  <a:schemeClr val="accent1">
                    <a:lumMod val="75000"/>
                  </a:schemeClr>
                </a:solidFill>
                <a:latin typeface="+mj-lt"/>
              </a:rPr>
              <a:t>class User extends Authenticatable </a:t>
            </a:r>
            <a:r>
              <a:rPr lang="en-US" sz="1400">
                <a:solidFill>
                  <a:schemeClr val="accent1">
                    <a:lumMod val="75000"/>
                  </a:schemeClr>
                </a:solidFill>
                <a:highlight>
                  <a:srgbClr val="FFFF00"/>
                </a:highlight>
                <a:latin typeface="+mj-lt"/>
              </a:rPr>
              <a:t>implements MustVerifyEmail</a:t>
            </a:r>
          </a:p>
          <a:p>
            <a:r>
              <a:rPr lang="en-US" sz="1400">
                <a:solidFill>
                  <a:schemeClr val="accent1">
                    <a:lumMod val="75000"/>
                  </a:schemeClr>
                </a:solidFill>
                <a:latin typeface="+mj-lt"/>
              </a:rPr>
              <a:t>{</a:t>
            </a:r>
          </a:p>
          <a:p>
            <a:r>
              <a:rPr lang="en-US" sz="1400">
                <a:solidFill>
                  <a:schemeClr val="accent1">
                    <a:lumMod val="75000"/>
                  </a:schemeClr>
                </a:solidFill>
                <a:latin typeface="+mj-lt"/>
              </a:rPr>
              <a:t>    use Notifiable;</a:t>
            </a:r>
          </a:p>
          <a:p>
            <a:endParaRPr lang="en-US" sz="1400">
              <a:solidFill>
                <a:schemeClr val="accent1">
                  <a:lumMod val="75000"/>
                </a:schemeClr>
              </a:solidFill>
              <a:latin typeface="+mj-lt"/>
            </a:endParaRPr>
          </a:p>
          <a:p>
            <a:r>
              <a:rPr lang="en-US" sz="1400">
                <a:solidFill>
                  <a:schemeClr val="accent1">
                    <a:lumMod val="75000"/>
                  </a:schemeClr>
                </a:solidFill>
                <a:latin typeface="+mj-lt"/>
              </a:rPr>
              <a:t>    // ...</a:t>
            </a:r>
          </a:p>
          <a:p>
            <a:r>
              <a:rPr lang="en-US" sz="1400">
                <a:solidFill>
                  <a:schemeClr val="accent1">
                    <a:lumMod val="75000"/>
                  </a:schemeClr>
                </a:solidFill>
                <a:latin typeface="+mj-lt"/>
              </a:rPr>
              <a:t>}</a:t>
            </a:r>
          </a:p>
          <a:p>
            <a:endParaRPr lang="en-US" sz="1400">
              <a:solidFill>
                <a:schemeClr val="accent1">
                  <a:lumMod val="75000"/>
                </a:schemeClr>
              </a:solidFill>
              <a:latin typeface="+mj-lt"/>
            </a:endParaRPr>
          </a:p>
          <a:p>
            <a:r>
              <a:rPr lang="en-US">
                <a:solidFill>
                  <a:srgbClr val="C00000"/>
                </a:solidFill>
                <a:latin typeface="+mj-lt"/>
              </a:rPr>
              <a:t>2. Dupa inregistrarea unui nou utilizator trebuie sa declansam evenimentul </a:t>
            </a:r>
            <a:r>
              <a:rPr lang="en-US">
                <a:solidFill>
                  <a:srgbClr val="C00000"/>
                </a:solidFill>
                <a:highlight>
                  <a:srgbClr val="FFFF00"/>
                </a:highlight>
                <a:latin typeface="+mj-lt"/>
              </a:rPr>
              <a:t>Registered</a:t>
            </a:r>
            <a:r>
              <a:rPr lang="en-US">
                <a:solidFill>
                  <a:srgbClr val="C00000"/>
                </a:solidFill>
                <a:latin typeface="+mj-lt"/>
              </a:rPr>
              <a:t> creat de Laravel</a:t>
            </a:r>
          </a:p>
          <a:p>
            <a:r>
              <a:rPr lang="en-US" sz="1400">
                <a:solidFill>
                  <a:schemeClr val="accent1">
                    <a:lumMod val="75000"/>
                  </a:schemeClr>
                </a:solidFill>
                <a:latin typeface="+mj-lt"/>
              </a:rPr>
              <a:t>use Illuminate\Auth\Events\Registered;</a:t>
            </a:r>
          </a:p>
          <a:p>
            <a:endParaRPr lang="en-US" sz="1400">
              <a:solidFill>
                <a:schemeClr val="accent1">
                  <a:lumMod val="75000"/>
                </a:schemeClr>
              </a:solidFill>
              <a:latin typeface="+mj-lt"/>
            </a:endParaRPr>
          </a:p>
          <a:p>
            <a:r>
              <a:rPr lang="en-US" sz="1400">
                <a:solidFill>
                  <a:schemeClr val="accent1">
                    <a:lumMod val="75000"/>
                  </a:schemeClr>
                </a:solidFill>
                <a:latin typeface="+mj-lt"/>
              </a:rPr>
              <a:t>//dupa inregistrarea unui nou utilizator</a:t>
            </a:r>
          </a:p>
          <a:p>
            <a:r>
              <a:rPr lang="en-US" sz="1400">
                <a:solidFill>
                  <a:schemeClr val="accent1">
                    <a:lumMod val="75000"/>
                  </a:schemeClr>
                </a:solidFill>
                <a:latin typeface="+mj-lt"/>
              </a:rPr>
              <a:t>event(new Registered($user));</a:t>
            </a:r>
          </a:p>
          <a:p>
            <a:endParaRPr lang="en-US" sz="1400">
              <a:solidFill>
                <a:schemeClr val="accent1">
                  <a:lumMod val="75000"/>
                </a:schemeClr>
              </a:solidFill>
              <a:latin typeface="+mj-lt"/>
            </a:endParaRPr>
          </a:p>
          <a:p>
            <a:r>
              <a:rPr lang="en-US">
                <a:solidFill>
                  <a:srgbClr val="C00000"/>
                </a:solidFill>
                <a:latin typeface="+mj-lt"/>
              </a:rPr>
              <a:t>3. Crearea rutei </a:t>
            </a:r>
            <a:r>
              <a:rPr lang="en-US">
                <a:solidFill>
                  <a:srgbClr val="C00000"/>
                </a:solidFill>
                <a:highlight>
                  <a:srgbClr val="FFFF00"/>
                </a:highlight>
                <a:latin typeface="+mj-lt"/>
              </a:rPr>
              <a:t>‘verification.notice’</a:t>
            </a:r>
            <a:r>
              <a:rPr lang="en-US">
                <a:solidFill>
                  <a:srgbClr val="C00000"/>
                </a:solidFill>
                <a:latin typeface="+mj-lt"/>
              </a:rPr>
              <a:t> – aici va fi redictionat utilizatorul prin middleware-ul </a:t>
            </a:r>
            <a:r>
              <a:rPr lang="en-US">
                <a:solidFill>
                  <a:srgbClr val="C00000"/>
                </a:solidFill>
                <a:highlight>
                  <a:srgbClr val="FFFF00"/>
                </a:highlight>
                <a:latin typeface="+mj-lt"/>
              </a:rPr>
              <a:t>‘verified’</a:t>
            </a:r>
          </a:p>
          <a:p>
            <a:endParaRPr lang="en-US">
              <a:solidFill>
                <a:srgbClr val="C00000"/>
              </a:solidFill>
              <a:latin typeface="+mj-lt"/>
            </a:endParaRPr>
          </a:p>
          <a:p>
            <a:r>
              <a:rPr lang="en-US">
                <a:solidFill>
                  <a:srgbClr val="C00000"/>
                </a:solidFill>
                <a:latin typeface="+mj-lt"/>
              </a:rPr>
              <a:t>4. Ruta pentru procesarea linkului de validare a emailului - </a:t>
            </a:r>
            <a:r>
              <a:rPr lang="ro-RO" b="0" i="0">
                <a:solidFill>
                  <a:srgbClr val="CA473F"/>
                </a:solidFill>
                <a:effectLst/>
                <a:latin typeface="source-code-pro"/>
              </a:rPr>
              <a:t>verification.verify</a:t>
            </a:r>
            <a:endParaRPr lang="en-US" b="0" i="0">
              <a:solidFill>
                <a:srgbClr val="CA473F"/>
              </a:solidFill>
              <a:effectLst/>
              <a:latin typeface="source-code-pro"/>
            </a:endParaRPr>
          </a:p>
          <a:p>
            <a:r>
              <a:rPr lang="en-US" sz="1400">
                <a:solidFill>
                  <a:schemeClr val="accent1">
                    <a:lumMod val="75000"/>
                  </a:schemeClr>
                </a:solidFill>
                <a:latin typeface="+mj-lt"/>
              </a:rPr>
              <a:t>use Illuminate\Foundation\Auth\</a:t>
            </a:r>
            <a:r>
              <a:rPr lang="en-US" sz="1400">
                <a:solidFill>
                  <a:schemeClr val="accent1">
                    <a:lumMod val="75000"/>
                  </a:schemeClr>
                </a:solidFill>
                <a:highlight>
                  <a:srgbClr val="FFFF00"/>
                </a:highlight>
                <a:latin typeface="+mj-lt"/>
              </a:rPr>
              <a:t>EmailVerificationRequest</a:t>
            </a:r>
            <a:r>
              <a:rPr lang="en-US" sz="1400">
                <a:solidFill>
                  <a:schemeClr val="accent1">
                    <a:lumMod val="75000"/>
                  </a:schemeClr>
                </a:solidFill>
                <a:latin typeface="+mj-lt"/>
              </a:rPr>
              <a:t>;</a:t>
            </a:r>
          </a:p>
          <a:p>
            <a:endParaRPr lang="en-US" sz="1400">
              <a:solidFill>
                <a:schemeClr val="accent1">
                  <a:lumMod val="75000"/>
                </a:schemeClr>
              </a:solidFill>
              <a:latin typeface="+mj-lt"/>
            </a:endParaRPr>
          </a:p>
          <a:p>
            <a:r>
              <a:rPr lang="en-US" sz="1400">
                <a:solidFill>
                  <a:schemeClr val="accent1">
                    <a:lumMod val="75000"/>
                  </a:schemeClr>
                </a:solidFill>
                <a:latin typeface="+mj-lt"/>
              </a:rPr>
              <a:t>Route::get('/email/verify/{id}/{hash}', function (EmailVerificationRequest $request) {</a:t>
            </a:r>
          </a:p>
          <a:p>
            <a:r>
              <a:rPr lang="en-US" sz="1400">
                <a:solidFill>
                  <a:schemeClr val="accent1">
                    <a:lumMod val="75000"/>
                  </a:schemeClr>
                </a:solidFill>
                <a:latin typeface="+mj-lt"/>
              </a:rPr>
              <a:t>    </a:t>
            </a:r>
            <a:r>
              <a:rPr lang="en-US" sz="1400">
                <a:solidFill>
                  <a:schemeClr val="accent1">
                    <a:lumMod val="75000"/>
                  </a:schemeClr>
                </a:solidFill>
                <a:highlight>
                  <a:srgbClr val="FFFF00"/>
                </a:highlight>
                <a:latin typeface="+mj-lt"/>
              </a:rPr>
              <a:t>$request-&gt;fulfill();</a:t>
            </a:r>
          </a:p>
          <a:p>
            <a:endParaRPr lang="en-US" sz="1400">
              <a:solidFill>
                <a:schemeClr val="accent1">
                  <a:lumMod val="75000"/>
                </a:schemeClr>
              </a:solidFill>
              <a:latin typeface="+mj-lt"/>
            </a:endParaRPr>
          </a:p>
          <a:p>
            <a:r>
              <a:rPr lang="en-US" sz="1400">
                <a:solidFill>
                  <a:schemeClr val="accent1">
                    <a:lumMod val="75000"/>
                  </a:schemeClr>
                </a:solidFill>
                <a:latin typeface="+mj-lt"/>
              </a:rPr>
              <a:t>    return redirect('/home');</a:t>
            </a:r>
          </a:p>
          <a:p>
            <a:r>
              <a:rPr lang="en-US" sz="1400">
                <a:solidFill>
                  <a:schemeClr val="accent1">
                    <a:lumMod val="75000"/>
                  </a:schemeClr>
                </a:solidFill>
                <a:latin typeface="+mj-lt"/>
              </a:rPr>
              <a:t>})-&gt;</a:t>
            </a:r>
            <a:r>
              <a:rPr lang="en-US" sz="1400">
                <a:solidFill>
                  <a:schemeClr val="accent1">
                    <a:lumMod val="75000"/>
                  </a:schemeClr>
                </a:solidFill>
                <a:highlight>
                  <a:srgbClr val="FFFF00"/>
                </a:highlight>
                <a:latin typeface="+mj-lt"/>
              </a:rPr>
              <a:t>middleware(['auth', 'signed'])-&gt;</a:t>
            </a:r>
            <a:r>
              <a:rPr lang="en-US" sz="1400">
                <a:solidFill>
                  <a:schemeClr val="accent1">
                    <a:lumMod val="75000"/>
                  </a:schemeClr>
                </a:solidFill>
                <a:latin typeface="+mj-lt"/>
              </a:rPr>
              <a:t>name('</a:t>
            </a:r>
            <a:r>
              <a:rPr lang="en-US" sz="1400">
                <a:solidFill>
                  <a:schemeClr val="accent1">
                    <a:lumMod val="75000"/>
                  </a:schemeClr>
                </a:solidFill>
                <a:highlight>
                  <a:srgbClr val="00FFFF"/>
                </a:highlight>
                <a:latin typeface="+mj-lt"/>
              </a:rPr>
              <a:t>verification.verify</a:t>
            </a:r>
            <a:r>
              <a:rPr lang="en-US" sz="1400">
                <a:solidFill>
                  <a:schemeClr val="accent1">
                    <a:lumMod val="75000"/>
                  </a:schemeClr>
                </a:solidFill>
                <a:latin typeface="+mj-lt"/>
              </a:rPr>
              <a:t>');</a:t>
            </a:r>
          </a:p>
          <a:p>
            <a:endParaRPr lang="en-US">
              <a:solidFill>
                <a:srgbClr val="C00000"/>
              </a:solidFill>
              <a:latin typeface="+mj-lt"/>
            </a:endParaRPr>
          </a:p>
          <a:p>
            <a:r>
              <a:rPr lang="en-US">
                <a:solidFill>
                  <a:srgbClr val="C00000"/>
                </a:solidFill>
                <a:latin typeface="+mj-lt"/>
              </a:rPr>
              <a:t>5. Personalizarea emailului trimis utilizatorului pentru validarea contului</a:t>
            </a:r>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628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Crearea panoului de control pentru utilizatori</a:t>
            </a:r>
            <a:endParaRPr lang="ro-RO" sz="2800"/>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B3647891-665E-41C1-9FE3-7E514E166465}"/>
              </a:ext>
            </a:extLst>
          </p:cNvPr>
          <p:cNvSpPr txBox="1"/>
          <p:nvPr/>
        </p:nvSpPr>
        <p:spPr>
          <a:xfrm>
            <a:off x="322287" y="674557"/>
            <a:ext cx="11722309" cy="4955203"/>
          </a:xfrm>
          <a:prstGeom prst="rect">
            <a:avLst/>
          </a:prstGeom>
          <a:noFill/>
        </p:spPr>
        <p:txBody>
          <a:bodyPr wrap="square" rtlCol="0">
            <a:spAutoFit/>
          </a:bodyPr>
          <a:lstStyle/>
          <a:p>
            <a:r>
              <a:rPr lang="en-US"/>
              <a:t>Afisam un mesaj SweetAlert dupa validarea contului: in controllerul breeze VerifyEmailController adaugam:</a:t>
            </a:r>
          </a:p>
          <a:p>
            <a:r>
              <a:rPr lang="ro-RO" sz="1400" b="0">
                <a:solidFill>
                  <a:schemeClr val="bg1">
                    <a:lumMod val="50000"/>
                  </a:schemeClr>
                </a:solidFill>
                <a:effectLst/>
                <a:latin typeface="Consolas" panose="020B0609020204030204" pitchFamily="49" charset="0"/>
              </a:rPr>
              <a:t>Alert::success('Contul este validat', 'Contul Dvs a fost validat cu succes. </a:t>
            </a:r>
            <a:endParaRPr lang="en-US" sz="1400" b="0">
              <a:solidFill>
                <a:schemeClr val="bg1">
                  <a:lumMod val="50000"/>
                </a:schemeClr>
              </a:solidFill>
              <a:effectLst/>
              <a:latin typeface="Consolas" panose="020B0609020204030204" pitchFamily="49" charset="0"/>
            </a:endParaRPr>
          </a:p>
          <a:p>
            <a:r>
              <a:rPr lang="ro-RO" sz="1400" b="0">
                <a:solidFill>
                  <a:schemeClr val="bg1">
                    <a:lumMod val="50000"/>
                  </a:schemeClr>
                </a:solidFill>
                <a:effectLst/>
                <a:latin typeface="Consolas" panose="020B0609020204030204" pitchFamily="49" charset="0"/>
              </a:rPr>
              <a:t>Puteti plasa comenzi si va puteti modifica setarile contului.')-&gt;persistent(true, false);</a:t>
            </a:r>
            <a:endParaRPr lang="en-US" sz="1400" b="0">
              <a:solidFill>
                <a:schemeClr val="bg1">
                  <a:lumMod val="50000"/>
                </a:schemeClr>
              </a:solidFill>
              <a:effectLst/>
              <a:latin typeface="Consolas" panose="020B0609020204030204" pitchFamily="49" charset="0"/>
            </a:endParaRPr>
          </a:p>
          <a:p>
            <a:endParaRPr lang="en-US" sz="1400">
              <a:solidFill>
                <a:schemeClr val="bg1">
                  <a:lumMod val="50000"/>
                </a:schemeClr>
              </a:solidFill>
              <a:latin typeface="Consolas" panose="020B0609020204030204" pitchFamily="49" charset="0"/>
            </a:endParaRPr>
          </a:p>
          <a:p>
            <a:endParaRPr lang="en-US" sz="1400" b="0">
              <a:solidFill>
                <a:schemeClr val="bg1">
                  <a:lumMod val="50000"/>
                </a:schemeClr>
              </a:solidFill>
              <a:effectLst/>
              <a:latin typeface="Consolas" panose="020B0609020204030204" pitchFamily="49" charset="0"/>
            </a:endParaRPr>
          </a:p>
          <a:p>
            <a:pPr marL="342900" indent="-342900">
              <a:buAutoNum type="arabicPeriod"/>
            </a:pPr>
            <a:r>
              <a:rPr lang="en-US" sz="1400">
                <a:latin typeface="Consolas" panose="020B0609020204030204" pitchFamily="49" charset="0"/>
              </a:rPr>
              <a:t>Creem fisierul </a:t>
            </a:r>
            <a:r>
              <a:rPr lang="en-US" sz="1400">
                <a:highlight>
                  <a:srgbClr val="FFFF00"/>
                </a:highlight>
                <a:latin typeface="Consolas" panose="020B0609020204030204" pitchFamily="49" charset="0"/>
              </a:rPr>
              <a:t>routes/front/user.php </a:t>
            </a:r>
            <a:r>
              <a:rPr lang="en-US" sz="1400">
                <a:latin typeface="Consolas" panose="020B0609020204030204" pitchFamily="49" charset="0"/>
              </a:rPr>
              <a:t>– pe care il si includem in web.php, in care vom avea rutele pentru panoul de control al utilizatorilor, rute protejate cu middleware-ul ‘</a:t>
            </a:r>
            <a:r>
              <a:rPr lang="en-US" sz="1400">
                <a:highlight>
                  <a:srgbClr val="FFFF00"/>
                </a:highlight>
                <a:latin typeface="Consolas" panose="020B0609020204030204" pitchFamily="49" charset="0"/>
              </a:rPr>
              <a:t>verfied</a:t>
            </a:r>
            <a:r>
              <a:rPr lang="en-US" sz="1400">
                <a:latin typeface="Consolas" panose="020B0609020204030204" pitchFamily="49" charset="0"/>
              </a:rPr>
              <a:t>’ si cu prefixul ‘</a:t>
            </a:r>
            <a:r>
              <a:rPr lang="en-US" sz="1400">
                <a:highlight>
                  <a:srgbClr val="FFFF00"/>
                </a:highlight>
                <a:latin typeface="Consolas" panose="020B0609020204030204" pitchFamily="49" charset="0"/>
              </a:rPr>
              <a:t>user/cpanel</a:t>
            </a:r>
            <a:r>
              <a:rPr lang="en-US" sz="1400">
                <a:latin typeface="Consolas" panose="020B0609020204030204" pitchFamily="49" charset="0"/>
              </a:rPr>
              <a:t>’</a:t>
            </a:r>
          </a:p>
          <a:p>
            <a:endParaRPr lang="en-US" sz="1400" b="0">
              <a:solidFill>
                <a:schemeClr val="bg1">
                  <a:lumMod val="50000"/>
                </a:schemeClr>
              </a:solidFill>
              <a:effectLst/>
              <a:latin typeface="Consolas" panose="020B0609020204030204" pitchFamily="49" charset="0"/>
            </a:endParaRPr>
          </a:p>
          <a:p>
            <a:r>
              <a:rPr lang="ro-RO" sz="1400" b="0">
                <a:solidFill>
                  <a:schemeClr val="bg1">
                    <a:lumMod val="50000"/>
                  </a:schemeClr>
                </a:solidFill>
                <a:effectLst/>
                <a:latin typeface="Consolas" panose="020B0609020204030204" pitchFamily="49" charset="0"/>
              </a:rPr>
              <a:t>Route::prefix('user/cpanel')-&gt;middleware(['verified', 'auth'])-&gt;group(function () {</a:t>
            </a:r>
          </a:p>
          <a:p>
            <a:r>
              <a:rPr lang="ro-RO" sz="1400" b="0">
                <a:solidFill>
                  <a:schemeClr val="bg1">
                    <a:lumMod val="50000"/>
                  </a:schemeClr>
                </a:solidFill>
                <a:effectLst/>
                <a:latin typeface="Consolas" panose="020B0609020204030204" pitchFamily="49" charset="0"/>
              </a:rPr>
              <a:t>    Route::get('/', [UserController::class, 'showSettings'])-&gt;name('settings');</a:t>
            </a:r>
          </a:p>
          <a:p>
            <a:r>
              <a:rPr lang="ro-RO" sz="1400" b="0">
                <a:solidFill>
                  <a:schemeClr val="bg1">
                    <a:lumMod val="50000"/>
                  </a:schemeClr>
                </a:solidFill>
                <a:effectLst/>
                <a:latin typeface="Consolas" panose="020B0609020204030204" pitchFamily="49" charset="0"/>
              </a:rPr>
              <a:t>});</a:t>
            </a:r>
            <a:endParaRPr lang="en-US" sz="1400" b="0">
              <a:solidFill>
                <a:schemeClr val="bg1">
                  <a:lumMod val="50000"/>
                </a:schemeClr>
              </a:solidFill>
              <a:effectLst/>
              <a:latin typeface="Consolas" panose="020B0609020204030204" pitchFamily="49" charset="0"/>
            </a:endParaRPr>
          </a:p>
          <a:p>
            <a:endParaRPr lang="en-US" sz="1400">
              <a:solidFill>
                <a:schemeClr val="bg1">
                  <a:lumMod val="50000"/>
                </a:schemeClr>
              </a:solidFill>
              <a:latin typeface="Consolas" panose="020B0609020204030204" pitchFamily="49" charset="0"/>
            </a:endParaRPr>
          </a:p>
          <a:p>
            <a:r>
              <a:rPr lang="en-US" sz="1400" b="0">
                <a:effectLst/>
                <a:latin typeface="Consolas" panose="020B0609020204030204" pitchFamily="49" charset="0"/>
              </a:rPr>
              <a:t>2. Creem controllerul </a:t>
            </a:r>
            <a:r>
              <a:rPr lang="en-US" sz="1400" b="0">
                <a:effectLst/>
                <a:highlight>
                  <a:srgbClr val="FFFF00"/>
                </a:highlight>
                <a:latin typeface="Consolas" panose="020B0609020204030204" pitchFamily="49" charset="0"/>
              </a:rPr>
              <a:t>Front/UserController </a:t>
            </a:r>
            <a:r>
              <a:rPr lang="en-US" sz="1400" b="0">
                <a:effectLst/>
                <a:latin typeface="Consolas" panose="020B0609020204030204" pitchFamily="49" charset="0"/>
              </a:rPr>
              <a:t>– pe care il includem in </a:t>
            </a:r>
            <a:r>
              <a:rPr lang="en-US" sz="1400" b="0">
                <a:effectLst/>
                <a:highlight>
                  <a:srgbClr val="00FF00"/>
                </a:highlight>
                <a:latin typeface="Consolas" panose="020B0609020204030204" pitchFamily="49" charset="0"/>
              </a:rPr>
              <a:t>routes/front/user.php. </a:t>
            </a:r>
            <a:r>
              <a:rPr lang="en-US" sz="1400" b="0">
                <a:effectLst/>
                <a:latin typeface="Consolas" panose="020B0609020204030204" pitchFamily="49" charset="0"/>
              </a:rPr>
              <a:t>Vom crea functia </a:t>
            </a:r>
            <a:r>
              <a:rPr lang="ro-RO" sz="1400" b="0">
                <a:effectLst/>
                <a:highlight>
                  <a:srgbClr val="FFFF00"/>
                </a:highlight>
                <a:latin typeface="Consolas" panose="020B0609020204030204" pitchFamily="49" charset="0"/>
              </a:rPr>
              <a:t>showSettings</a:t>
            </a:r>
            <a:r>
              <a:rPr lang="en-US" sz="1400" b="0">
                <a:effectLst/>
                <a:highlight>
                  <a:srgbClr val="FFFF00"/>
                </a:highlight>
                <a:latin typeface="Consolas" panose="020B0609020204030204" pitchFamily="49" charset="0"/>
              </a:rPr>
              <a:t> </a:t>
            </a:r>
            <a:r>
              <a:rPr lang="en-US" sz="1400" b="0">
                <a:effectLst/>
                <a:latin typeface="Consolas" panose="020B0609020204030204" pitchFamily="49" charset="0"/>
              </a:rPr>
              <a:t>– in care vom afisa vederea </a:t>
            </a:r>
            <a:r>
              <a:rPr lang="en-US" sz="1400" b="0">
                <a:effectLst/>
                <a:highlight>
                  <a:srgbClr val="00FF00"/>
                </a:highlight>
                <a:latin typeface="Consolas" panose="020B0609020204030204" pitchFamily="49" charset="0"/>
              </a:rPr>
              <a:t>front.user.settings.info.</a:t>
            </a:r>
          </a:p>
          <a:p>
            <a:endParaRPr lang="en-US" sz="1400">
              <a:highlight>
                <a:srgbClr val="00FF00"/>
              </a:highlight>
              <a:latin typeface="Consolas" panose="020B0609020204030204" pitchFamily="49" charset="0"/>
            </a:endParaRPr>
          </a:p>
          <a:p>
            <a:r>
              <a:rPr lang="en-US" sz="1400" b="0">
                <a:effectLst/>
                <a:latin typeface="Consolas" panose="020B0609020204030204" pitchFamily="49" charset="0"/>
              </a:rPr>
              <a:t>3. Vom construi vederea pentru panoul de control ca pe un sablon care extinde sablonul principal. Astfel, diferitele pagini ale panoului de control vor avea o singura sectiune si nimic mai mult.</a:t>
            </a:r>
          </a:p>
          <a:p>
            <a:endParaRPr lang="en-US" sz="1400">
              <a:latin typeface="Consolas" panose="020B0609020204030204" pitchFamily="49" charset="0"/>
            </a:endParaRPr>
          </a:p>
          <a:p>
            <a:r>
              <a:rPr lang="en-US" sz="1400" b="0">
                <a:effectLst/>
                <a:latin typeface="Consolas" panose="020B0609020204030204" pitchFamily="49" charset="0"/>
              </a:rPr>
              <a:t>4. Vom afisa linkurile de acces la panoul de control, numele utilizatorului curent si linkul de logout (il vom muta)</a:t>
            </a:r>
            <a:endParaRPr lang="ro-RO" sz="1400" b="0">
              <a:effectLst/>
              <a:latin typeface="Consolas" panose="020B0609020204030204" pitchFamily="49" charset="0"/>
            </a:endParaRPr>
          </a:p>
          <a:p>
            <a:endParaRPr lang="ro-RO" sz="1400" b="0">
              <a:effectLst/>
              <a:highlight>
                <a:srgbClr val="00FF00"/>
              </a:highlight>
              <a:latin typeface="Consolas" panose="020B0609020204030204" pitchFamily="49" charset="0"/>
            </a:endParaRPr>
          </a:p>
          <a:p>
            <a:endParaRPr lang="ro-RO" sz="1400" b="0">
              <a:effectLst/>
              <a:latin typeface="Consolas" panose="020B0609020204030204" pitchFamily="49" charset="0"/>
            </a:endParaRPr>
          </a:p>
          <a:p>
            <a:endParaRPr lang="ro-RO"/>
          </a:p>
        </p:txBody>
      </p:sp>
    </p:spTree>
    <p:extLst>
      <p:ext uri="{BB962C8B-B14F-4D97-AF65-F5344CB8AC3E}">
        <p14:creationId xmlns:p14="http://schemas.microsoft.com/office/powerpoint/2010/main" val="132160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1919-04AB-4565-92CD-A04E1266942B}"/>
              </a:ext>
            </a:extLst>
          </p:cNvPr>
          <p:cNvSpPr>
            <a:spLocks noGrp="1"/>
          </p:cNvSpPr>
          <p:nvPr>
            <p:ph type="title"/>
          </p:nvPr>
        </p:nvSpPr>
        <p:spPr>
          <a:xfrm>
            <a:off x="838200" y="365126"/>
            <a:ext cx="10515600" cy="624226"/>
          </a:xfrm>
        </p:spPr>
        <p:txBody>
          <a:bodyPr>
            <a:normAutofit/>
          </a:bodyPr>
          <a:lstStyle/>
          <a:p>
            <a:pPr algn="ctr"/>
            <a:r>
              <a:rPr lang="en-US" sz="3200"/>
              <a:t>Rezumat partea I – Laravel 8 e-commerce tutorial </a:t>
            </a:r>
            <a:endParaRPr lang="ro-RO" sz="3200"/>
          </a:p>
        </p:txBody>
      </p:sp>
      <p:sp>
        <p:nvSpPr>
          <p:cNvPr id="3" name="Content Placeholder 2">
            <a:extLst>
              <a:ext uri="{FF2B5EF4-FFF2-40B4-BE49-F238E27FC236}">
                <a16:creationId xmlns:a16="http://schemas.microsoft.com/office/drawing/2014/main" id="{1C4979E1-FF35-40B1-BFBB-80352E09B0FE}"/>
              </a:ext>
            </a:extLst>
          </p:cNvPr>
          <p:cNvSpPr>
            <a:spLocks noGrp="1"/>
          </p:cNvSpPr>
          <p:nvPr>
            <p:ph idx="1"/>
          </p:nvPr>
        </p:nvSpPr>
        <p:spPr>
          <a:xfrm>
            <a:off x="838200" y="1109273"/>
            <a:ext cx="10515600" cy="5216576"/>
          </a:xfrm>
        </p:spPr>
        <p:txBody>
          <a:bodyPr/>
          <a:lstStyle/>
          <a:p>
            <a:pPr marL="514350" indent="-514350">
              <a:buAutoNum type="arabicPeriod"/>
            </a:pPr>
            <a:r>
              <a:rPr lang="en-US"/>
              <a:t>Implementarea sablonului html pentru frontend</a:t>
            </a:r>
          </a:p>
          <a:p>
            <a:pPr marL="514350" indent="-514350">
              <a:buAutoNum type="arabicPeriod"/>
            </a:pPr>
            <a:r>
              <a:rPr lang="en-US"/>
              <a:t>Crearea rutelor si vederilor publice</a:t>
            </a:r>
          </a:p>
          <a:p>
            <a:pPr marL="514350" indent="-514350">
              <a:buAutoNum type="arabicPeriod"/>
            </a:pPr>
            <a:r>
              <a:rPr lang="en-US"/>
              <a:t>Autentificarea si autorizarea utilizatorilor publici ai sitului</a:t>
            </a:r>
          </a:p>
          <a:p>
            <a:pPr marL="971550" lvl="1" indent="-514350">
              <a:buFont typeface="+mj-lt"/>
              <a:buAutoNum type="alphaLcParenR"/>
            </a:pPr>
            <a:r>
              <a:rPr lang="en-US">
                <a:solidFill>
                  <a:schemeClr val="accent1">
                    <a:lumMod val="75000"/>
                  </a:schemeClr>
                </a:solidFill>
              </a:rPr>
              <a:t>Inregistrarea unui nou cont</a:t>
            </a:r>
          </a:p>
          <a:p>
            <a:pPr marL="971550" lvl="1" indent="-514350">
              <a:buFont typeface="+mj-lt"/>
              <a:buAutoNum type="alphaLcParenR"/>
            </a:pPr>
            <a:r>
              <a:rPr lang="en-US">
                <a:solidFill>
                  <a:schemeClr val="accent1">
                    <a:lumMod val="75000"/>
                  </a:schemeClr>
                </a:solidFill>
              </a:rPr>
              <a:t>Logarea in cont</a:t>
            </a:r>
          </a:p>
          <a:p>
            <a:pPr marL="971550" lvl="1" indent="-514350">
              <a:buFont typeface="+mj-lt"/>
              <a:buAutoNum type="alphaLcParenR"/>
            </a:pPr>
            <a:r>
              <a:rPr lang="en-US">
                <a:solidFill>
                  <a:schemeClr val="accent1">
                    <a:lumMod val="75000"/>
                  </a:schemeClr>
                </a:solidFill>
              </a:rPr>
              <a:t>Delogarea din cont</a:t>
            </a:r>
          </a:p>
          <a:p>
            <a:pPr marL="971550" lvl="1" indent="-514350">
              <a:buFont typeface="+mj-lt"/>
              <a:buAutoNum type="alphaLcParenR"/>
            </a:pPr>
            <a:r>
              <a:rPr lang="en-US">
                <a:solidFill>
                  <a:schemeClr val="accent1">
                    <a:lumMod val="75000"/>
                  </a:schemeClr>
                </a:solidFill>
              </a:rPr>
              <a:t>Resetarea parolei pierdute – personalizarea emailului trimis</a:t>
            </a:r>
          </a:p>
          <a:p>
            <a:pPr marL="971550" lvl="1" indent="-514350">
              <a:buFont typeface="+mj-lt"/>
              <a:buAutoNum type="alphaLcParenR"/>
            </a:pPr>
            <a:r>
              <a:rPr lang="en-US">
                <a:solidFill>
                  <a:schemeClr val="accent1">
                    <a:lumMod val="75000"/>
                  </a:schemeClr>
                </a:solidFill>
              </a:rPr>
              <a:t>Validarea contului – prsonalizarea emailului trimis utilizatorilor</a:t>
            </a:r>
          </a:p>
          <a:p>
            <a:pPr marL="514350" indent="-514350">
              <a:buFont typeface="+mj-lt"/>
              <a:buAutoNum type="arabicPeriod"/>
            </a:pPr>
            <a:r>
              <a:rPr lang="en-US"/>
              <a:t>Autorizarea utilizatorilor – setarile contului pentru utilizatori</a:t>
            </a:r>
          </a:p>
          <a:p>
            <a:pPr marL="971550" lvl="1" indent="-514350">
              <a:buFont typeface="+mj-lt"/>
              <a:buAutoNum type="alphaLcParenR"/>
            </a:pPr>
            <a:r>
              <a:rPr lang="en-US">
                <a:solidFill>
                  <a:schemeClr val="accent1">
                    <a:lumMod val="75000"/>
                  </a:schemeClr>
                </a:solidFill>
              </a:rPr>
              <a:t>Intrarea in panoul de control al contului</a:t>
            </a:r>
          </a:p>
          <a:p>
            <a:pPr marL="971550" lvl="1" indent="-514350">
              <a:buFont typeface="+mj-lt"/>
              <a:buAutoNum type="alphaLcParenR"/>
            </a:pPr>
            <a:r>
              <a:rPr lang="en-US">
                <a:solidFill>
                  <a:schemeClr val="accent1">
                    <a:lumMod val="75000"/>
                  </a:schemeClr>
                </a:solidFill>
              </a:rPr>
              <a:t>Schimbarea parolei</a:t>
            </a:r>
          </a:p>
          <a:p>
            <a:pPr marL="1428750" lvl="2" indent="-514350">
              <a:buFont typeface="+mj-lt"/>
              <a:buAutoNum type="alphaLcParenR"/>
            </a:pPr>
            <a:endParaRPr lang="en-US"/>
          </a:p>
          <a:p>
            <a:pPr marL="0" indent="0">
              <a:buNone/>
            </a:pPr>
            <a:endParaRPr lang="ro-RO"/>
          </a:p>
        </p:txBody>
      </p:sp>
    </p:spTree>
    <p:extLst>
      <p:ext uri="{BB962C8B-B14F-4D97-AF65-F5344CB8AC3E}">
        <p14:creationId xmlns:p14="http://schemas.microsoft.com/office/powerpoint/2010/main" val="3345149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4939</TotalTime>
  <Words>3506</Words>
  <Application>Microsoft Office PowerPoint</Application>
  <PresentationFormat>Widescreen</PresentationFormat>
  <Paragraphs>659</Paragraphs>
  <Slides>37</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37</vt:i4>
      </vt:variant>
    </vt:vector>
  </HeadingPairs>
  <TitlesOfParts>
    <vt:vector size="48" baseType="lpstr">
      <vt:lpstr>Arial</vt:lpstr>
      <vt:lpstr>Calibri</vt:lpstr>
      <vt:lpstr>Calibri Light</vt:lpstr>
      <vt:lpstr>Consolas</vt:lpstr>
      <vt:lpstr>Courier New</vt:lpstr>
      <vt:lpstr>Gill Sans MT</vt:lpstr>
      <vt:lpstr>source-code-pro</vt:lpstr>
      <vt:lpstr>Wingdings</vt:lpstr>
      <vt:lpstr>Office Theme</vt:lpstr>
      <vt:lpstr>Gallery</vt:lpstr>
      <vt:lpstr>1_Office Theme</vt:lpstr>
      <vt:lpstr>Instalare aplicatie Laravel</vt:lpstr>
      <vt:lpstr>2. Instalare template html</vt:lpstr>
      <vt:lpstr>3. Crearea sablonului blade si a vederii principale pentru frontend</vt:lpstr>
      <vt:lpstr>4. Organizarea rutelor publice si crearea vederilor principale</vt:lpstr>
      <vt:lpstr>Autentificarea si inregistrarea utilizatorilor</vt:lpstr>
      <vt:lpstr>Personalizarea emailului pentru resetarea parolei</vt:lpstr>
      <vt:lpstr>Verificarea emailului utilizatorilor nou inregistrati</vt:lpstr>
      <vt:lpstr>Crearea panoului de control pentru utilizatori</vt:lpstr>
      <vt:lpstr>Rezumat partea I – Laravel 8 e-commerce tutorial </vt:lpstr>
      <vt:lpstr>Autentificarea pentru mai multe tabele de utilizatori</vt:lpstr>
      <vt:lpstr>Laravel e mag tutorial – partea I</vt:lpstr>
      <vt:lpstr>PowerPoint Presentation</vt:lpstr>
      <vt:lpstr>PowerPoint Presentation</vt:lpstr>
      <vt:lpstr>PowerPoint Presentation</vt:lpstr>
      <vt:lpstr>PowerPoint Presentation</vt:lpstr>
      <vt:lpstr>Run Shop - sections</vt:lpstr>
      <vt:lpstr>One-to-many polimorphic</vt:lpstr>
      <vt:lpstr>Componenta Livewire pentru incarcarea mai multor fotografii ale galeriilor foto</vt:lpstr>
      <vt:lpstr>Structura componentei livewire UploadPhotos</vt:lpstr>
      <vt:lpstr>PowerPoint Presentation</vt:lpstr>
      <vt:lpstr>Cart products table</vt:lpstr>
      <vt:lpstr>Comenzi (Orders)</vt:lpstr>
      <vt:lpstr>Gestionarea comenzilor – users si staff</vt:lpstr>
      <vt:lpstr>Gestionarea comenzilor – users si staff</vt:lpstr>
      <vt:lpstr>Gestionarea comenzilor – users si staff</vt:lpstr>
      <vt:lpstr>PowerPoint Presentation</vt:lpstr>
      <vt:lpstr>Coupons</vt:lpstr>
      <vt:lpstr>Aplicarea couponului general</vt:lpstr>
      <vt:lpstr>Aplicarea couponului pentru utilizatori</vt:lpstr>
      <vt:lpstr>Aplicarea couponului pentru Branduri</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Instalare aplicatie Laravel</dc:title>
  <dc:creator>Rares Tudor Galan</dc:creator>
  <cp:lastModifiedBy>Tudor</cp:lastModifiedBy>
  <cp:revision>129</cp:revision>
  <dcterms:created xsi:type="dcterms:W3CDTF">2021-07-15T14:24:17Z</dcterms:created>
  <dcterms:modified xsi:type="dcterms:W3CDTF">2022-10-07T14:02:11Z</dcterms:modified>
</cp:coreProperties>
</file>