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5" r:id="rId29"/>
    <p:sldId id="281" r:id="rId30"/>
    <p:sldId id="283" r:id="rId31"/>
    <p:sldId id="282" r:id="rId32"/>
    <p:sldId id="284" r:id="rId33"/>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14" d="100"/>
          <a:sy n="114" d="100"/>
        </p:scale>
        <p:origin x="4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7/30/2022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7/30/2022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7/30/2022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7/30/2022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7/30/2022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7/30/2022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7/30/2022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7/30/2022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7/30/2022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7/30/2022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7/30/2022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7/30/2022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7/30/2022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7/30/2022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2529673085"/>
              </p:ext>
            </p:extLst>
          </p:nvPr>
        </p:nvGraphicFramePr>
        <p:xfrm>
          <a:off x="9414499" y="4389501"/>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6CB6C78C-6EAE-4C7F-9D1A-DB9516FD1690}"/>
              </a:ext>
            </a:extLst>
          </p:cNvPr>
          <p:cNvGraphicFramePr>
            <a:graphicFrameLocks noGrp="1"/>
          </p:cNvGraphicFramePr>
          <p:nvPr>
            <p:extLst>
              <p:ext uri="{D42A27DB-BD31-4B8C-83A1-F6EECF244321}">
                <p14:modId xmlns:p14="http://schemas.microsoft.com/office/powerpoint/2010/main" val="3770030941"/>
              </p:ext>
            </p:extLst>
          </p:nvPr>
        </p:nvGraphicFramePr>
        <p:xfrm>
          <a:off x="9414499" y="1518861"/>
          <a:ext cx="1749169" cy="18288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Order_discounts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coupon_code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coupon_description</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discount</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bl>
          </a:graphicData>
        </a:graphic>
      </p:graphicFrame>
      <p:cxnSp>
        <p:nvCxnSpPr>
          <p:cNvPr id="30" name="Connector: Elbow 29">
            <a:extLst>
              <a:ext uri="{FF2B5EF4-FFF2-40B4-BE49-F238E27FC236}">
                <a16:creationId xmlns:a16="http://schemas.microsoft.com/office/drawing/2014/main" id="{F49FC30D-E01B-4FF8-938D-CC211B843AD2}"/>
              </a:ext>
            </a:extLst>
          </p:cNvPr>
          <p:cNvCxnSpPr/>
          <p:nvPr/>
        </p:nvCxnSpPr>
        <p:spPr>
          <a:xfrm>
            <a:off x="8213023" y="2131081"/>
            <a:ext cx="1201476" cy="136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7442B1C-F769-44AA-AA06-33E2745E4619}"/>
              </a:ext>
            </a:extLst>
          </p:cNvPr>
          <p:cNvCxnSpPr/>
          <p:nvPr/>
        </p:nvCxnSpPr>
        <p:spPr>
          <a:xfrm rot="16200000" flipH="1">
            <a:off x="7291021" y="3060640"/>
            <a:ext cx="3045481" cy="1201476"/>
          </a:xfrm>
          <a:prstGeom prst="bentConnector3">
            <a:avLst>
              <a:gd name="adj1" fmla="val 9987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Vizualizarea comenzilor de catre utilizatori</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262432"/>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afisa in setarile contului o pagina cu comenzile utilizatorului current</a:t>
            </a:r>
          </a:p>
          <a:p>
            <a:pPr marL="285750" indent="-285750">
              <a:spcBef>
                <a:spcPts val="2400"/>
              </a:spcBef>
              <a:buFont typeface="Wingdings" panose="05000000000000000000" pitchFamily="2" charset="2"/>
              <a:buChar char="Ø"/>
            </a:pPr>
            <a:r>
              <a:rPr lang="en-US"/>
              <a:t>Vom afisa comenzile cu datele principale ale comenzii si statutul acesteia. Va trebui sa construim o functie care sa intoarca costurile comenzii – ale produselor si costul total si numarul de produse.</a:t>
            </a:r>
          </a:p>
          <a:p>
            <a:pPr marL="285750" indent="-285750">
              <a:spcBef>
                <a:spcPts val="2400"/>
              </a:spcBef>
              <a:buFont typeface="Wingdings" panose="05000000000000000000" pitchFamily="2" charset="2"/>
              <a:buChar char="Ø"/>
            </a:pPr>
            <a:r>
              <a:rPr lang="en-US"/>
              <a:t>Vom afisa pentru fiecare comanda in parte detaliile comenzii, respectiv produsele comandate cu pret, cantitate, cost</a:t>
            </a:r>
          </a:p>
          <a:p>
            <a:pPr marL="285750" indent="-285750">
              <a:spcBef>
                <a:spcPts val="2400"/>
              </a:spcBef>
              <a:buFont typeface="Wingdings" panose="05000000000000000000" pitchFamily="2" charset="2"/>
              <a:buChar char="Ø"/>
            </a:pPr>
            <a:r>
              <a:rPr lang="en-US"/>
              <a:t>Un utilizator va putea anula o comanda care inca nu este inca platita </a:t>
            </a:r>
          </a:p>
          <a:p>
            <a:pPr marL="285750" indent="-285750">
              <a:spcBef>
                <a:spcPts val="2400"/>
              </a:spcBef>
              <a:buFont typeface="Wingdings" panose="05000000000000000000" pitchFamily="2" charset="2"/>
              <a:buChar char="Ø"/>
            </a:pPr>
            <a:r>
              <a:rPr lang="en-US"/>
              <a:t>Un utilizator va putea printa – afisa in format pdf orice comanda</a:t>
            </a:r>
          </a:p>
        </p:txBody>
      </p:sp>
    </p:spTree>
    <p:extLst>
      <p:ext uri="{BB962C8B-B14F-4D97-AF65-F5344CB8AC3E}">
        <p14:creationId xmlns:p14="http://schemas.microsoft.com/office/powerpoint/2010/main" val="8255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Trimiterea unu emai de confirmare a comenzii utilizatorului</a:t>
            </a:r>
          </a:p>
        </p:txBody>
      </p:sp>
      <p:sp>
        <p:nvSpPr>
          <p:cNvPr id="5" name="TextBox 4">
            <a:extLst>
              <a:ext uri="{FF2B5EF4-FFF2-40B4-BE49-F238E27FC236}">
                <a16:creationId xmlns:a16="http://schemas.microsoft.com/office/drawing/2014/main" id="{5ABE2012-5834-4AF2-8005-360C22F5D538}"/>
              </a:ext>
            </a:extLst>
          </p:cNvPr>
          <p:cNvSpPr txBox="1"/>
          <p:nvPr/>
        </p:nvSpPr>
        <p:spPr>
          <a:xfrm>
            <a:off x="998289" y="2021747"/>
            <a:ext cx="31123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Crearea comenzii in componenta livewire </a:t>
            </a:r>
            <a:r>
              <a:rPr lang="en-US">
                <a:solidFill>
                  <a:schemeClr val="accent1">
                    <a:lumMod val="75000"/>
                  </a:schemeClr>
                </a:solidFill>
              </a:rPr>
              <a:t>Products/Check</a:t>
            </a:r>
          </a:p>
        </p:txBody>
      </p:sp>
      <p:sp>
        <p:nvSpPr>
          <p:cNvPr id="6" name="TextBox 5">
            <a:extLst>
              <a:ext uri="{FF2B5EF4-FFF2-40B4-BE49-F238E27FC236}">
                <a16:creationId xmlns:a16="http://schemas.microsoft.com/office/drawing/2014/main" id="{8612B907-BB3F-4622-A786-8BB95F6EEB74}"/>
              </a:ext>
            </a:extLst>
          </p:cNvPr>
          <p:cNvSpPr txBox="1"/>
          <p:nvPr/>
        </p:nvSpPr>
        <p:spPr>
          <a:xfrm>
            <a:off x="4941116" y="2021747"/>
            <a:ext cx="265931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t>Evenimentul </a:t>
            </a:r>
            <a:r>
              <a:rPr lang="en-US" b="0">
                <a:solidFill>
                  <a:srgbClr val="FF0000"/>
                </a:solidFill>
                <a:effectLst/>
                <a:latin typeface="Consolas" panose="020B0609020204030204" pitchFamily="49" charset="0"/>
              </a:rPr>
              <a:t>NewOrderEvent</a:t>
            </a:r>
          </a:p>
          <a:p>
            <a:endParaRPr lang="en-US"/>
          </a:p>
        </p:txBody>
      </p:sp>
      <p:cxnSp>
        <p:nvCxnSpPr>
          <p:cNvPr id="8" name="Straight Arrow Connector 7">
            <a:extLst>
              <a:ext uri="{FF2B5EF4-FFF2-40B4-BE49-F238E27FC236}">
                <a16:creationId xmlns:a16="http://schemas.microsoft.com/office/drawing/2014/main" id="{5EB0095B-11EB-49E1-883F-65C3DF623545}"/>
              </a:ext>
            </a:extLst>
          </p:cNvPr>
          <p:cNvCxnSpPr>
            <a:stCxn id="5" idx="3"/>
            <a:endCxn id="6" idx="1"/>
          </p:cNvCxnSpPr>
          <p:nvPr/>
        </p:nvCxnSpPr>
        <p:spPr>
          <a:xfrm>
            <a:off x="4110606" y="2483412"/>
            <a:ext cx="83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7D98C48-84BF-4090-8A30-F04AA3C136C6}"/>
              </a:ext>
            </a:extLst>
          </p:cNvPr>
          <p:cNvGrpSpPr/>
          <p:nvPr/>
        </p:nvGrpSpPr>
        <p:grpSpPr>
          <a:xfrm>
            <a:off x="9013272" y="1686133"/>
            <a:ext cx="2340528" cy="1594558"/>
            <a:chOff x="8053433" y="1535185"/>
            <a:chExt cx="2340528" cy="1594558"/>
          </a:xfrm>
        </p:grpSpPr>
        <p:sp>
          <p:nvSpPr>
            <p:cNvPr id="10" name="TextBox 9">
              <a:extLst>
                <a:ext uri="{FF2B5EF4-FFF2-40B4-BE49-F238E27FC236}">
                  <a16:creationId xmlns:a16="http://schemas.microsoft.com/office/drawing/2014/main" id="{A1C653D5-CD2E-4739-9DAD-AEE7DE03D6B1}"/>
                </a:ext>
              </a:extLst>
            </p:cNvPr>
            <p:cNvSpPr txBox="1"/>
            <p:nvPr/>
          </p:nvSpPr>
          <p:spPr>
            <a:xfrm>
              <a:off x="8053433" y="1535185"/>
              <a:ext cx="234052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Email de confirmare catre utilizator</a:t>
              </a:r>
            </a:p>
          </p:txBody>
        </p:sp>
        <p:sp>
          <p:nvSpPr>
            <p:cNvPr id="11" name="TextBox 10">
              <a:extLst>
                <a:ext uri="{FF2B5EF4-FFF2-40B4-BE49-F238E27FC236}">
                  <a16:creationId xmlns:a16="http://schemas.microsoft.com/office/drawing/2014/main" id="{967123C6-5237-4059-9C25-58E841FA4AE8}"/>
                </a:ext>
              </a:extLst>
            </p:cNvPr>
            <p:cNvSpPr txBox="1"/>
            <p:nvPr/>
          </p:nvSpPr>
          <p:spPr>
            <a:xfrm>
              <a:off x="8053433" y="2286298"/>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Notificare care staff</a:t>
              </a:r>
            </a:p>
          </p:txBody>
        </p:sp>
        <p:sp>
          <p:nvSpPr>
            <p:cNvPr id="12" name="TextBox 11">
              <a:extLst>
                <a:ext uri="{FF2B5EF4-FFF2-40B4-BE49-F238E27FC236}">
                  <a16:creationId xmlns:a16="http://schemas.microsoft.com/office/drawing/2014/main" id="{D8C4C21F-B8AD-4E2D-A16A-917A43292CE1}"/>
                </a:ext>
              </a:extLst>
            </p:cNvPr>
            <p:cNvSpPr txBox="1"/>
            <p:nvPr/>
          </p:nvSpPr>
          <p:spPr>
            <a:xfrm>
              <a:off x="8053433" y="2760411"/>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Actualizare stocuri</a:t>
              </a:r>
            </a:p>
          </p:txBody>
        </p:sp>
      </p:grpSp>
      <p:cxnSp>
        <p:nvCxnSpPr>
          <p:cNvPr id="15" name="Straight Arrow Connector 14">
            <a:extLst>
              <a:ext uri="{FF2B5EF4-FFF2-40B4-BE49-F238E27FC236}">
                <a16:creationId xmlns:a16="http://schemas.microsoft.com/office/drawing/2014/main" id="{500F1565-C429-46CF-AB66-E1C24CC7A143}"/>
              </a:ext>
            </a:extLst>
          </p:cNvPr>
          <p:cNvCxnSpPr>
            <a:stCxn id="6" idx="3"/>
            <a:endCxn id="10" idx="1"/>
          </p:cNvCxnSpPr>
          <p:nvPr/>
        </p:nvCxnSpPr>
        <p:spPr>
          <a:xfrm flipV="1">
            <a:off x="7600426" y="2009299"/>
            <a:ext cx="1412846" cy="47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EF1C7F-D25F-495C-91CC-693C02706748}"/>
              </a:ext>
            </a:extLst>
          </p:cNvPr>
          <p:cNvCxnSpPr>
            <a:stCxn id="6" idx="3"/>
            <a:endCxn id="11" idx="1"/>
          </p:cNvCxnSpPr>
          <p:nvPr/>
        </p:nvCxnSpPr>
        <p:spPr>
          <a:xfrm>
            <a:off x="7600426" y="2483412"/>
            <a:ext cx="1412846"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B3EA70-0DAB-4771-9144-FA7DB4745F9C}"/>
              </a:ext>
            </a:extLst>
          </p:cNvPr>
          <p:cNvCxnSpPr>
            <a:stCxn id="6" idx="3"/>
            <a:endCxn id="12" idx="1"/>
          </p:cNvCxnSpPr>
          <p:nvPr/>
        </p:nvCxnSpPr>
        <p:spPr>
          <a:xfrm>
            <a:off x="7600426" y="2483412"/>
            <a:ext cx="1412846" cy="61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922093-580D-42CD-B15E-0C175BC34CBE}"/>
              </a:ext>
            </a:extLst>
          </p:cNvPr>
          <p:cNvSpPr txBox="1"/>
          <p:nvPr/>
        </p:nvSpPr>
        <p:spPr>
          <a:xfrm>
            <a:off x="1686187" y="3900881"/>
            <a:ext cx="18959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Events</a:t>
            </a:r>
          </a:p>
        </p:txBody>
      </p:sp>
      <p:sp>
        <p:nvSpPr>
          <p:cNvPr id="21" name="TextBox 20">
            <a:extLst>
              <a:ext uri="{FF2B5EF4-FFF2-40B4-BE49-F238E27FC236}">
                <a16:creationId xmlns:a16="http://schemas.microsoft.com/office/drawing/2014/main" id="{32138E15-3612-4E79-8A73-967D25FD489F}"/>
              </a:ext>
            </a:extLst>
          </p:cNvPr>
          <p:cNvSpPr txBox="1"/>
          <p:nvPr/>
        </p:nvSpPr>
        <p:spPr>
          <a:xfrm>
            <a:off x="4110605" y="3816991"/>
            <a:ext cx="3573711" cy="1384995"/>
          </a:xfrm>
          <a:prstGeom prst="rect">
            <a:avLst/>
          </a:prstGeom>
          <a:noFill/>
        </p:spPr>
        <p:txBody>
          <a:bodyPr wrap="square" rtlCol="0">
            <a:spAutoFit/>
          </a:bodyPr>
          <a:lstStyle/>
          <a:p>
            <a:r>
              <a:rPr lang="en-US"/>
              <a:t>EventServiceProvider</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shouldDiscoverEvents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DE935F"/>
                </a:solidFill>
                <a:effectLst/>
                <a:latin typeface="Consolas" panose="020B0609020204030204" pitchFamily="49" charset="0"/>
              </a:rPr>
              <a:t>true</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600">
                <a:latin typeface="+mj-lt"/>
              </a:rPr>
              <a:t>protected $listen =[]</a:t>
            </a:r>
          </a:p>
        </p:txBody>
      </p:sp>
      <p:sp>
        <p:nvSpPr>
          <p:cNvPr id="22" name="TextBox 21">
            <a:extLst>
              <a:ext uri="{FF2B5EF4-FFF2-40B4-BE49-F238E27FC236}">
                <a16:creationId xmlns:a16="http://schemas.microsoft.com/office/drawing/2014/main" id="{9CBAE4FE-1C0D-4D5D-AC65-C0FF7079923F}"/>
              </a:ext>
            </a:extLst>
          </p:cNvPr>
          <p:cNvSpPr txBox="1"/>
          <p:nvPr/>
        </p:nvSpPr>
        <p:spPr>
          <a:xfrm>
            <a:off x="8405070" y="372471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1</a:t>
            </a:r>
          </a:p>
        </p:txBody>
      </p:sp>
      <p:sp>
        <p:nvSpPr>
          <p:cNvPr id="23" name="TextBox 22">
            <a:extLst>
              <a:ext uri="{FF2B5EF4-FFF2-40B4-BE49-F238E27FC236}">
                <a16:creationId xmlns:a16="http://schemas.microsoft.com/office/drawing/2014/main" id="{266887B6-6BB6-4D93-A8EA-4A507C9FBEA8}"/>
              </a:ext>
            </a:extLst>
          </p:cNvPr>
          <p:cNvSpPr txBox="1"/>
          <p:nvPr/>
        </p:nvSpPr>
        <p:spPr>
          <a:xfrm>
            <a:off x="8405070" y="426193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2</a:t>
            </a:r>
          </a:p>
        </p:txBody>
      </p:sp>
      <p:sp>
        <p:nvSpPr>
          <p:cNvPr id="24" name="TextBox 23">
            <a:extLst>
              <a:ext uri="{FF2B5EF4-FFF2-40B4-BE49-F238E27FC236}">
                <a16:creationId xmlns:a16="http://schemas.microsoft.com/office/drawing/2014/main" id="{54E0B58A-506D-40BA-AAC9-B056277BC672}"/>
              </a:ext>
            </a:extLst>
          </p:cNvPr>
          <p:cNvSpPr txBox="1"/>
          <p:nvPr/>
        </p:nvSpPr>
        <p:spPr>
          <a:xfrm>
            <a:off x="8405070" y="479915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a:t>
            </a:r>
          </a:p>
        </p:txBody>
      </p:sp>
    </p:spTree>
    <p:extLst>
      <p:ext uri="{BB962C8B-B14F-4D97-AF65-F5344CB8AC3E}">
        <p14:creationId xmlns:p14="http://schemas.microsoft.com/office/powerpoint/2010/main" val="365301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7EC5D-B141-4625-A117-CE39DEFF6825}"/>
              </a:ext>
            </a:extLst>
          </p:cNvPr>
          <p:cNvSpPr txBox="1"/>
          <p:nvPr/>
        </p:nvSpPr>
        <p:spPr>
          <a:xfrm>
            <a:off x="1" y="0"/>
            <a:ext cx="12192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a:t>Cupoane </a:t>
            </a:r>
          </a:p>
        </p:txBody>
      </p:sp>
      <p:sp>
        <p:nvSpPr>
          <p:cNvPr id="4" name="TextBox 3">
            <a:extLst>
              <a:ext uri="{FF2B5EF4-FFF2-40B4-BE49-F238E27FC236}">
                <a16:creationId xmlns:a16="http://schemas.microsoft.com/office/drawing/2014/main" id="{E25F9131-42E2-40F0-8CD1-07CBD112FDDB}"/>
              </a:ext>
            </a:extLst>
          </p:cNvPr>
          <p:cNvSpPr txBox="1"/>
          <p:nvPr/>
        </p:nvSpPr>
        <p:spPr>
          <a:xfrm>
            <a:off x="562062" y="931178"/>
            <a:ext cx="9863807" cy="1785104"/>
          </a:xfrm>
          <a:prstGeom prst="rect">
            <a:avLst/>
          </a:prstGeom>
          <a:noFill/>
        </p:spPr>
        <p:txBody>
          <a:bodyPr wrap="square" rtlCol="0">
            <a:spAutoFit/>
          </a:bodyPr>
          <a:lstStyle/>
          <a:p>
            <a:pPr marL="342900" indent="-342900">
              <a:buAutoNum type="arabicPeriod"/>
            </a:pPr>
            <a:r>
              <a:rPr lang="en-US"/>
              <a:t>Prezentarea scenariilor pentru coupoane si proiectarea structurii datelor</a:t>
            </a:r>
          </a:p>
          <a:p>
            <a:pPr lvl="1">
              <a:spcBef>
                <a:spcPts val="1200"/>
              </a:spcBef>
            </a:pPr>
            <a:r>
              <a:rPr lang="en-US"/>
              <a:t>Implementarea relatiei </a:t>
            </a:r>
            <a:r>
              <a:rPr lang="en-US">
                <a:solidFill>
                  <a:schemeClr val="accent6">
                    <a:lumMod val="75000"/>
                  </a:schemeClr>
                </a:solidFill>
              </a:rPr>
              <a:t>many-to-many polimorfice </a:t>
            </a:r>
            <a:r>
              <a:rPr lang="en-US"/>
              <a:t>intre cupoane si entitatile ce vor fi atasate acestora: users, categories,brands</a:t>
            </a:r>
          </a:p>
          <a:p>
            <a:pPr lvl="1">
              <a:spcBef>
                <a:spcPts val="1200"/>
              </a:spcBef>
            </a:pPr>
            <a:r>
              <a:rPr lang="en-US"/>
              <a:t>Salvarea discountului unei comenzi intr-un table dedicat: </a:t>
            </a:r>
            <a:r>
              <a:rPr lang="en-US">
                <a:solidFill>
                  <a:schemeClr val="accent6">
                    <a:lumMod val="75000"/>
                  </a:schemeClr>
                </a:solidFill>
              </a:rPr>
              <a:t>orders_discount</a:t>
            </a:r>
            <a:r>
              <a:rPr lang="en-US"/>
              <a:t>, cu o relatie one-to-one cu tabelul orders: o comanda poate avea un singur discount</a:t>
            </a:r>
          </a:p>
        </p:txBody>
      </p:sp>
      <p:sp>
        <p:nvSpPr>
          <p:cNvPr id="5" name="TextBox 4">
            <a:extLst>
              <a:ext uri="{FF2B5EF4-FFF2-40B4-BE49-F238E27FC236}">
                <a16:creationId xmlns:a16="http://schemas.microsoft.com/office/drawing/2014/main" id="{D6431BE8-7F88-4094-ABD0-26119038E1A3}"/>
              </a:ext>
            </a:extLst>
          </p:cNvPr>
          <p:cNvSpPr txBox="1"/>
          <p:nvPr/>
        </p:nvSpPr>
        <p:spPr>
          <a:xfrm>
            <a:off x="562062" y="2982482"/>
            <a:ext cx="9863807" cy="923330"/>
          </a:xfrm>
          <a:prstGeom prst="rect">
            <a:avLst/>
          </a:prstGeom>
          <a:noFill/>
        </p:spPr>
        <p:txBody>
          <a:bodyPr wrap="square" rtlCol="0">
            <a:spAutoFit/>
          </a:bodyPr>
          <a:lstStyle/>
          <a:p>
            <a:r>
              <a:rPr lang="en-US"/>
              <a:t>2. Crearea interfetei de administrare pentru coupoanele generale: acestea vor avea o data de expirare, o valoare, vor fi de tip procentual sau fix, vor putea fi active sau nu, vor avea un cod si o descriere ce vor fi afisate si in contul de utilizator.</a:t>
            </a:r>
          </a:p>
        </p:txBody>
      </p:sp>
      <p:sp>
        <p:nvSpPr>
          <p:cNvPr id="6" name="TextBox 5">
            <a:extLst>
              <a:ext uri="{FF2B5EF4-FFF2-40B4-BE49-F238E27FC236}">
                <a16:creationId xmlns:a16="http://schemas.microsoft.com/office/drawing/2014/main" id="{96E08889-8541-4E92-957F-870467955276}"/>
              </a:ext>
            </a:extLst>
          </p:cNvPr>
          <p:cNvSpPr txBox="1"/>
          <p:nvPr/>
        </p:nvSpPr>
        <p:spPr>
          <a:xfrm>
            <a:off x="562061" y="4015099"/>
            <a:ext cx="9863807" cy="646331"/>
          </a:xfrm>
          <a:prstGeom prst="rect">
            <a:avLst/>
          </a:prstGeom>
          <a:noFill/>
        </p:spPr>
        <p:txBody>
          <a:bodyPr wrap="square" rtlCol="0">
            <a:spAutoFit/>
          </a:bodyPr>
          <a:lstStyle/>
          <a:p>
            <a:r>
              <a:rPr lang="en-US"/>
              <a:t>3. Crearea coupoanelor specific folosind tehnici avansate in livewire: vom crea dintr-un coupon general coupoane de tip user, brand si categories.</a:t>
            </a:r>
          </a:p>
        </p:txBody>
      </p:sp>
      <p:sp>
        <p:nvSpPr>
          <p:cNvPr id="7" name="TextBox 6">
            <a:extLst>
              <a:ext uri="{FF2B5EF4-FFF2-40B4-BE49-F238E27FC236}">
                <a16:creationId xmlns:a16="http://schemas.microsoft.com/office/drawing/2014/main" id="{91B75EBF-FB1C-4FCA-BEA4-056373840533}"/>
              </a:ext>
            </a:extLst>
          </p:cNvPr>
          <p:cNvSpPr txBox="1"/>
          <p:nvPr/>
        </p:nvSpPr>
        <p:spPr>
          <a:xfrm>
            <a:off x="562061" y="4881463"/>
            <a:ext cx="9863807" cy="646331"/>
          </a:xfrm>
          <a:prstGeom prst="rect">
            <a:avLst/>
          </a:prstGeom>
          <a:noFill/>
        </p:spPr>
        <p:txBody>
          <a:bodyPr wrap="square" rtlCol="0">
            <a:spAutoFit/>
          </a:bodyPr>
          <a:lstStyle/>
          <a:p>
            <a:r>
              <a:rPr lang="en-US"/>
              <a:t>4. Aplicarea coupoanelor: acestea vor trebui verificate inainte de a fi salvate intr-o variabila de sesiune. In cazul in care nu indeplinesc conditiile necesare va fi afisat un mesaj utilizatorului.</a:t>
            </a:r>
          </a:p>
        </p:txBody>
      </p:sp>
      <p:sp>
        <p:nvSpPr>
          <p:cNvPr id="8" name="TextBox 7">
            <a:extLst>
              <a:ext uri="{FF2B5EF4-FFF2-40B4-BE49-F238E27FC236}">
                <a16:creationId xmlns:a16="http://schemas.microsoft.com/office/drawing/2014/main" id="{60DBBF41-4DD7-466B-B979-9B18B943EF47}"/>
              </a:ext>
            </a:extLst>
          </p:cNvPr>
          <p:cNvSpPr txBox="1"/>
          <p:nvPr/>
        </p:nvSpPr>
        <p:spPr>
          <a:xfrm>
            <a:off x="562061" y="5683699"/>
            <a:ext cx="9863807" cy="646331"/>
          </a:xfrm>
          <a:prstGeom prst="rect">
            <a:avLst/>
          </a:prstGeom>
          <a:noFill/>
        </p:spPr>
        <p:txBody>
          <a:bodyPr wrap="square" rtlCol="0">
            <a:spAutoFit/>
          </a:bodyPr>
          <a:lstStyle/>
          <a:p>
            <a:r>
              <a:rPr lang="en-US"/>
              <a:t>5. Calcularea discountului si salvarea acestuia cu datele aferente couponului. Afisarea discountului pentru comenzile facute de utilizatori in contul acestora si in facturile tiparite.</a:t>
            </a:r>
          </a:p>
        </p:txBody>
      </p:sp>
    </p:spTree>
    <p:extLst>
      <p:ext uri="{BB962C8B-B14F-4D97-AF65-F5344CB8AC3E}">
        <p14:creationId xmlns:p14="http://schemas.microsoft.com/office/powerpoint/2010/main" val="321941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5D3A-5E9A-45AC-AB76-8CA0DD8D5F25}"/>
              </a:ext>
            </a:extLst>
          </p:cNvPr>
          <p:cNvSpPr>
            <a:spLocks noGrp="1"/>
          </p:cNvSpPr>
          <p:nvPr>
            <p:ph type="title"/>
          </p:nvPr>
        </p:nvSpPr>
        <p:spPr>
          <a:xfrm>
            <a:off x="0" y="0"/>
            <a:ext cx="12192000" cy="482163"/>
          </a:xfrm>
        </p:spPr>
        <p:style>
          <a:lnRef idx="1">
            <a:schemeClr val="dk1"/>
          </a:lnRef>
          <a:fillRef idx="3">
            <a:schemeClr val="dk1"/>
          </a:fillRef>
          <a:effectRef idx="2">
            <a:schemeClr val="dk1"/>
          </a:effectRef>
          <a:fontRef idx="minor">
            <a:schemeClr val="lt1"/>
          </a:fontRef>
        </p:style>
        <p:txBody>
          <a:bodyPr>
            <a:noAutofit/>
          </a:bodyPr>
          <a:lstStyle/>
          <a:p>
            <a:pPr algn="ctr"/>
            <a:r>
              <a:rPr lang="en-US" sz="2400"/>
              <a:t>Coupons</a:t>
            </a:r>
          </a:p>
        </p:txBody>
      </p:sp>
      <p:graphicFrame>
        <p:nvGraphicFramePr>
          <p:cNvPr id="3" name="Table 2">
            <a:extLst>
              <a:ext uri="{FF2B5EF4-FFF2-40B4-BE49-F238E27FC236}">
                <a16:creationId xmlns:a16="http://schemas.microsoft.com/office/drawing/2014/main" id="{A5FAEA55-DE27-45B1-A259-7C6DE53BBF1C}"/>
              </a:ext>
            </a:extLst>
          </p:cNvPr>
          <p:cNvGraphicFramePr>
            <a:graphicFrameLocks noGrp="1"/>
          </p:cNvGraphicFramePr>
          <p:nvPr>
            <p:extLst>
              <p:ext uri="{D42A27DB-BD31-4B8C-83A1-F6EECF244321}">
                <p14:modId xmlns:p14="http://schemas.microsoft.com/office/powerpoint/2010/main" val="1844274601"/>
              </p:ext>
            </p:extLst>
          </p:nvPr>
        </p:nvGraphicFramePr>
        <p:xfrm>
          <a:off x="7548466" y="2049710"/>
          <a:ext cx="1749169" cy="2743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coupons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code</a:t>
                      </a:r>
                      <a:endParaRPr lang="ro-RO" sz="1400" kern="120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34233047"/>
                  </a:ext>
                </a:extLst>
              </a:tr>
              <a:tr h="265905">
                <a:tc>
                  <a:txBody>
                    <a:bodyPr/>
                    <a:lstStyle/>
                    <a:p>
                      <a:r>
                        <a:rPr lang="en-US" sz="1400"/>
                        <a:t>domain</a:t>
                      </a:r>
                      <a:endParaRPr lang="ro-RO" sz="1400"/>
                    </a:p>
                  </a:txBody>
                  <a:tcPr>
                    <a:solidFill>
                      <a:schemeClr val="accent6">
                        <a:lumMod val="40000"/>
                        <a:lumOff val="60000"/>
                      </a:schemeClr>
                    </a:solidFill>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type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value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active</a:t>
                      </a:r>
                      <a:endParaRPr lang="ro-RO" sz="1400"/>
                    </a:p>
                  </a:txBody>
                  <a:tcPr>
                    <a:solidFill>
                      <a:schemeClr val="accent2">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expire_at</a:t>
                      </a:r>
                      <a:endParaRPr lang="ro-RO" sz="1400"/>
                    </a:p>
                  </a:txBody>
                  <a:tcPr>
                    <a:solidFill>
                      <a:schemeClr val="accent2">
                        <a:lumMod val="40000"/>
                        <a:lumOff val="60000"/>
                      </a:schemeClr>
                    </a:solidFill>
                  </a:tcPr>
                </a:tc>
                <a:extLst>
                  <a:ext uri="{0D108BD9-81ED-4DB2-BD59-A6C34878D82A}">
                    <a16:rowId xmlns:a16="http://schemas.microsoft.com/office/drawing/2014/main" val="835316148"/>
                  </a:ext>
                </a:extLst>
              </a:tr>
            </a:tbl>
          </a:graphicData>
        </a:graphic>
      </p:graphicFrame>
      <p:grpSp>
        <p:nvGrpSpPr>
          <p:cNvPr id="9" name="Group 8">
            <a:extLst>
              <a:ext uri="{FF2B5EF4-FFF2-40B4-BE49-F238E27FC236}">
                <a16:creationId xmlns:a16="http://schemas.microsoft.com/office/drawing/2014/main" id="{1E25CFE1-4060-496C-80D0-6E41FC7759E9}"/>
              </a:ext>
            </a:extLst>
          </p:cNvPr>
          <p:cNvGrpSpPr/>
          <p:nvPr/>
        </p:nvGrpSpPr>
        <p:grpSpPr>
          <a:xfrm>
            <a:off x="500541" y="2027340"/>
            <a:ext cx="1487649" cy="2743200"/>
            <a:chOff x="1289107" y="1331053"/>
            <a:chExt cx="1487649" cy="2743200"/>
          </a:xfrm>
        </p:grpSpPr>
        <p:sp>
          <p:nvSpPr>
            <p:cNvPr id="4" name="TextBox 3">
              <a:extLst>
                <a:ext uri="{FF2B5EF4-FFF2-40B4-BE49-F238E27FC236}">
                  <a16:creationId xmlns:a16="http://schemas.microsoft.com/office/drawing/2014/main" id="{95EE1742-DE6C-47B4-8A29-08CE0C2265D6}"/>
                </a:ext>
              </a:extLst>
            </p:cNvPr>
            <p:cNvSpPr txBox="1"/>
            <p:nvPr/>
          </p:nvSpPr>
          <p:spPr>
            <a:xfrm>
              <a:off x="1291905" y="1331053"/>
              <a:ext cx="1484851"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t>USERS</a:t>
              </a:r>
            </a:p>
          </p:txBody>
        </p:sp>
        <p:sp>
          <p:nvSpPr>
            <p:cNvPr id="5" name="TextBox 4">
              <a:extLst>
                <a:ext uri="{FF2B5EF4-FFF2-40B4-BE49-F238E27FC236}">
                  <a16:creationId xmlns:a16="http://schemas.microsoft.com/office/drawing/2014/main" id="{9B5C98D7-0ED2-40E1-838E-32FF10C4E2DD}"/>
                </a:ext>
              </a:extLst>
            </p:cNvPr>
            <p:cNvSpPr txBox="1"/>
            <p:nvPr/>
          </p:nvSpPr>
          <p:spPr>
            <a:xfrm>
              <a:off x="1289107" y="2517987"/>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CATEGORIES</a:t>
              </a:r>
            </a:p>
          </p:txBody>
        </p:sp>
        <p:sp>
          <p:nvSpPr>
            <p:cNvPr id="6" name="TextBox 5">
              <a:extLst>
                <a:ext uri="{FF2B5EF4-FFF2-40B4-BE49-F238E27FC236}">
                  <a16:creationId xmlns:a16="http://schemas.microsoft.com/office/drawing/2014/main" id="{E7EA26B5-F252-419F-A90E-8C7A6636C01E}"/>
                </a:ext>
              </a:extLst>
            </p:cNvPr>
            <p:cNvSpPr txBox="1"/>
            <p:nvPr/>
          </p:nvSpPr>
          <p:spPr>
            <a:xfrm>
              <a:off x="1289107" y="3704921"/>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BRANDS</a:t>
              </a:r>
            </a:p>
          </p:txBody>
        </p:sp>
      </p:grpSp>
      <p:graphicFrame>
        <p:nvGraphicFramePr>
          <p:cNvPr id="10" name="Table 9">
            <a:extLst>
              <a:ext uri="{FF2B5EF4-FFF2-40B4-BE49-F238E27FC236}">
                <a16:creationId xmlns:a16="http://schemas.microsoft.com/office/drawing/2014/main" id="{83F42673-6BEB-412C-97A2-85D004A184DE}"/>
              </a:ext>
            </a:extLst>
          </p:cNvPr>
          <p:cNvGraphicFramePr>
            <a:graphicFrameLocks noGrp="1"/>
          </p:cNvGraphicFramePr>
          <p:nvPr>
            <p:extLst>
              <p:ext uri="{D42A27DB-BD31-4B8C-83A1-F6EECF244321}">
                <p14:modId xmlns:p14="http://schemas.microsoft.com/office/powerpoint/2010/main" val="3107775918"/>
              </p:ext>
            </p:extLst>
          </p:nvPr>
        </p:nvGraphicFramePr>
        <p:xfrm>
          <a:off x="3892344" y="2806118"/>
          <a:ext cx="1749169" cy="1219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solidFill>
                            <a:schemeClr val="bg1"/>
                          </a:solidFill>
                        </a:rPr>
                        <a:t>couponable</a:t>
                      </a:r>
                      <a:endParaRPr lang="ro-RO" sz="1400" b="1">
                        <a:solidFill>
                          <a:schemeClr val="bg1"/>
                        </a:solidFill>
                      </a:endParaRPr>
                    </a:p>
                  </a:txBody>
                  <a:tcPr>
                    <a:solidFill>
                      <a:srgbClr val="C00000"/>
                    </a:solidFill>
                  </a:tcPr>
                </a:tc>
                <a:extLst>
                  <a:ext uri="{0D108BD9-81ED-4DB2-BD59-A6C34878D82A}">
                    <a16:rowId xmlns:a16="http://schemas.microsoft.com/office/drawing/2014/main" val="1142503979"/>
                  </a:ext>
                </a:extLst>
              </a:tr>
              <a:tr h="265905">
                <a:tc>
                  <a:txBody>
                    <a:bodyPr/>
                    <a:lstStyle/>
                    <a:p>
                      <a:r>
                        <a:rPr lang="en-US" sz="1400"/>
                        <a:t>coupon_id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couponable_id</a:t>
                      </a:r>
                      <a:endParaRPr lang="ro-RO" sz="1400" kern="1200">
                        <a:solidFill>
                          <a:schemeClr val="tx1"/>
                        </a:solidFill>
                        <a:latin typeface="+mn-lt"/>
                        <a:ea typeface="+mn-ea"/>
                        <a:cs typeface="+mn-cs"/>
                      </a:endParaRPr>
                    </a:p>
                  </a:txBody>
                  <a:tcPr>
                    <a:noFill/>
                  </a:tcPr>
                </a:tc>
                <a:extLst>
                  <a:ext uri="{0D108BD9-81ED-4DB2-BD59-A6C34878D82A}">
                    <a16:rowId xmlns:a16="http://schemas.microsoft.com/office/drawing/2014/main" val="34233047"/>
                  </a:ext>
                </a:extLst>
              </a:tr>
              <a:tr h="265905">
                <a:tc>
                  <a:txBody>
                    <a:bodyPr/>
                    <a:lstStyle/>
                    <a:p>
                      <a:r>
                        <a:rPr lang="en-US" sz="1400"/>
                        <a:t>couponable_type</a:t>
                      </a:r>
                      <a:endParaRPr lang="ro-RO" sz="1400"/>
                    </a:p>
                  </a:txBody>
                  <a:tcPr>
                    <a:noFill/>
                  </a:tcPr>
                </a:tc>
                <a:extLst>
                  <a:ext uri="{0D108BD9-81ED-4DB2-BD59-A6C34878D82A}">
                    <a16:rowId xmlns:a16="http://schemas.microsoft.com/office/drawing/2014/main" val="1083826987"/>
                  </a:ext>
                </a:extLst>
              </a:tr>
            </a:tbl>
          </a:graphicData>
        </a:graphic>
      </p:graphicFrame>
      <p:cxnSp>
        <p:nvCxnSpPr>
          <p:cNvPr id="12" name="Connector: Elbow 11">
            <a:extLst>
              <a:ext uri="{FF2B5EF4-FFF2-40B4-BE49-F238E27FC236}">
                <a16:creationId xmlns:a16="http://schemas.microsoft.com/office/drawing/2014/main" id="{081C54DB-134C-4D7D-8E16-776FFD25DD85}"/>
              </a:ext>
            </a:extLst>
          </p:cNvPr>
          <p:cNvCxnSpPr>
            <a:cxnSpLocks/>
            <a:endCxn id="10" idx="1"/>
          </p:cNvCxnSpPr>
          <p:nvPr/>
        </p:nvCxnSpPr>
        <p:spPr>
          <a:xfrm flipV="1">
            <a:off x="1985392" y="3415718"/>
            <a:ext cx="1906952" cy="1186934"/>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082C2CB-1560-4745-A332-FC28BD7F4C84}"/>
              </a:ext>
            </a:extLst>
          </p:cNvPr>
          <p:cNvCxnSpPr>
            <a:cxnSpLocks/>
            <a:endCxn id="10" idx="1"/>
          </p:cNvCxnSpPr>
          <p:nvPr/>
        </p:nvCxnSpPr>
        <p:spPr>
          <a:xfrm>
            <a:off x="1988190" y="2228784"/>
            <a:ext cx="1904154" cy="1186934"/>
          </a:xfrm>
          <a:prstGeom prst="bentConnector3">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C9415A9C-27C1-4C63-B40C-6154D8AAC35E}"/>
              </a:ext>
            </a:extLst>
          </p:cNvPr>
          <p:cNvCxnSpPr>
            <a:cxnSpLocks/>
            <a:endCxn id="10" idx="1"/>
          </p:cNvCxnSpPr>
          <p:nvPr/>
        </p:nvCxnSpPr>
        <p:spPr>
          <a:xfrm>
            <a:off x="1985392" y="3415718"/>
            <a:ext cx="1906952"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F6D9FA94-203B-49BB-A94E-CBD73D558257}"/>
              </a:ext>
            </a:extLst>
          </p:cNvPr>
          <p:cNvCxnSpPr>
            <a:endCxn id="10" idx="3"/>
          </p:cNvCxnSpPr>
          <p:nvPr/>
        </p:nvCxnSpPr>
        <p:spPr>
          <a:xfrm rot="10800000" flipV="1">
            <a:off x="5641514" y="2533476"/>
            <a:ext cx="1906953" cy="88224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11FD5E-24CC-4470-B149-213828F4F4BB}"/>
              </a:ext>
            </a:extLst>
          </p:cNvPr>
          <p:cNvSpPr txBox="1"/>
          <p:nvPr/>
        </p:nvSpPr>
        <p:spPr>
          <a:xfrm>
            <a:off x="1503025" y="5534777"/>
            <a:ext cx="3933041"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a:t>morphToMany(Coupon::class,’couponable’)</a:t>
            </a:r>
          </a:p>
        </p:txBody>
      </p:sp>
      <p:sp>
        <p:nvSpPr>
          <p:cNvPr id="20" name="TextBox 19">
            <a:extLst>
              <a:ext uri="{FF2B5EF4-FFF2-40B4-BE49-F238E27FC236}">
                <a16:creationId xmlns:a16="http://schemas.microsoft.com/office/drawing/2014/main" id="{EB54760D-9C30-4FBE-99CC-7499B4D8AAAF}"/>
              </a:ext>
            </a:extLst>
          </p:cNvPr>
          <p:cNvSpPr txBox="1"/>
          <p:nvPr/>
        </p:nvSpPr>
        <p:spPr>
          <a:xfrm>
            <a:off x="3461155" y="818277"/>
            <a:ext cx="37785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morphedByMany(User::class,’couponable’)</a:t>
            </a:r>
          </a:p>
        </p:txBody>
      </p:sp>
      <p:sp>
        <p:nvSpPr>
          <p:cNvPr id="23" name="TextBox 22">
            <a:extLst>
              <a:ext uri="{FF2B5EF4-FFF2-40B4-BE49-F238E27FC236}">
                <a16:creationId xmlns:a16="http://schemas.microsoft.com/office/drawing/2014/main" id="{36057BE2-A85B-48E8-9578-56984B45F4BD}"/>
              </a:ext>
            </a:extLst>
          </p:cNvPr>
          <p:cNvSpPr txBox="1"/>
          <p:nvPr/>
        </p:nvSpPr>
        <p:spPr>
          <a:xfrm>
            <a:off x="3469545" y="1234493"/>
            <a:ext cx="37701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morphedByMany(Category::class,’couponable’)</a:t>
            </a:r>
          </a:p>
        </p:txBody>
      </p:sp>
      <p:sp>
        <p:nvSpPr>
          <p:cNvPr id="24" name="TextBox 23">
            <a:extLst>
              <a:ext uri="{FF2B5EF4-FFF2-40B4-BE49-F238E27FC236}">
                <a16:creationId xmlns:a16="http://schemas.microsoft.com/office/drawing/2014/main" id="{FD538875-3E26-4669-88E5-9E0746531CEE}"/>
              </a:ext>
            </a:extLst>
          </p:cNvPr>
          <p:cNvSpPr txBox="1"/>
          <p:nvPr/>
        </p:nvSpPr>
        <p:spPr>
          <a:xfrm>
            <a:off x="3461156" y="1633931"/>
            <a:ext cx="377854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morphedByMany(Brand::class,’couponable’)</a:t>
            </a:r>
          </a:p>
        </p:txBody>
      </p:sp>
    </p:spTree>
    <p:extLst>
      <p:ext uri="{BB962C8B-B14F-4D97-AF65-F5344CB8AC3E}">
        <p14:creationId xmlns:p14="http://schemas.microsoft.com/office/powerpoint/2010/main" val="35089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ircle(in)">
                                      <p:cBhvr>
                                        <p:cTn id="45" dur="2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circle(in)">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circle(in)">
                                      <p:cBhvr>
                                        <p:cTn id="55" dur="20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circle(in)">
                                      <p:cBhvr>
                                        <p:cTn id="6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general</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Afisarea inputului pentru plasarea couponului in pagina Cart. Acest input se va afisa conditionat: </a:t>
            </a:r>
          </a:p>
          <a:p>
            <a:pPr marL="800100" lvl="1" indent="-342900">
              <a:spcBef>
                <a:spcPts val="2400"/>
              </a:spcBef>
              <a:buFont typeface="+mj-lt"/>
              <a:buAutoNum type="alphaLcParenR"/>
            </a:pPr>
            <a:r>
              <a:rPr lang="en-US"/>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t>daca avem deja un coupon plasat afisam un buton pentru stergerea couponului</a:t>
            </a:r>
          </a:p>
          <a:p>
            <a:pPr marL="800100" lvl="1" indent="-342900">
              <a:buFont typeface="+mj-lt"/>
              <a:buAutoNum type="alphaLcParenR"/>
            </a:pPr>
            <a:r>
              <a:rPr lang="en-US"/>
              <a:t>daca nu avem un coupon plasat afisam inputul</a:t>
            </a:r>
          </a:p>
          <a:p>
            <a:endParaRPr lang="en-US"/>
          </a:p>
          <a:p>
            <a:r>
              <a:rPr lang="en-US"/>
              <a:t>Acest lucru il vom realiza prin stocarea unei variabile in Session – </a:t>
            </a:r>
            <a:r>
              <a:rPr lang="en-US">
                <a:solidFill>
                  <a:srgbClr val="C00000"/>
                </a:solidFill>
              </a:rPr>
              <a:t>Session::put(‘code’, $coupon-&gt;code).</a:t>
            </a:r>
          </a:p>
          <a:p>
            <a:endParaRPr lang="en-US">
              <a:solidFill>
                <a:srgbClr val="C00000"/>
              </a:solidFill>
            </a:endParaRPr>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4" y="5365488"/>
            <a:ext cx="10959667" cy="1200329"/>
          </a:xfrm>
          <a:prstGeom prst="rect">
            <a:avLst/>
          </a:prstGeom>
          <a:noFill/>
        </p:spPr>
        <p:txBody>
          <a:bodyPr wrap="non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Tx/>
              <a:buChar char="-"/>
            </a:pPr>
            <a:r>
              <a:rPr lang="en-US">
                <a:solidFill>
                  <a:schemeClr val="tx1">
                    <a:lumMod val="75000"/>
                    <a:lumOff val="25000"/>
                  </a:schemeClr>
                </a:solidFill>
              </a:rPr>
              <a:t>vom crea un tabel si model order_discounts in care vom stoca discountul, codul cuponului si descrierea acestuia</a:t>
            </a:r>
          </a:p>
          <a:p>
            <a:pPr marL="285750" indent="-285750">
              <a:buFontTx/>
              <a:buChar char="-"/>
            </a:pPr>
            <a:r>
              <a:rPr lang="en-US">
                <a:solidFill>
                  <a:schemeClr val="tx1">
                    <a:lumMod val="75000"/>
                    <a:lumOff val="25000"/>
                  </a:schemeClr>
                </a:solidFill>
              </a:rPr>
              <a:t>vom avea o relatie one-to-one intre orders si order_discount</a:t>
            </a:r>
          </a:p>
          <a:p>
            <a:pPr marL="285750" indent="-285750">
              <a:buFontTx/>
              <a:buChar char="-"/>
            </a:pPr>
            <a:r>
              <a:rPr lang="en-US">
                <a:solidFill>
                  <a:schemeClr val="tx1">
                    <a:lumMod val="75000"/>
                    <a:lumOff val="25000"/>
                  </a:schemeClr>
                </a:solidFill>
              </a:rPr>
              <a:t>prin aceasta relatie vom accesa discountul unei comenzi</a:t>
            </a:r>
          </a:p>
        </p:txBody>
      </p:sp>
    </p:spTree>
    <p:extLst>
      <p:ext uri="{BB962C8B-B14F-4D97-AF65-F5344CB8AC3E}">
        <p14:creationId xmlns:p14="http://schemas.microsoft.com/office/powerpoint/2010/main" val="2424427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utilizatori</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In componenta Livewire Products/CartProducts introducem o noua conditie:</a:t>
            </a:r>
          </a:p>
          <a:p>
            <a:pPr marL="800100" lvl="1" indent="-342900">
              <a:spcBef>
                <a:spcPts val="2400"/>
              </a:spcBef>
              <a:buFont typeface="+mj-lt"/>
              <a:buAutoNum type="alphaLcParenR"/>
            </a:pPr>
            <a:r>
              <a:rPr lang="en-US">
                <a:solidFill>
                  <a:schemeClr val="bg1">
                    <a:lumMod val="65000"/>
                  </a:schemeClr>
                </a:solidFill>
              </a:rPr>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solidFill>
                  <a:schemeClr val="bg1">
                    <a:lumMod val="65000"/>
                  </a:schemeClr>
                </a:solidFill>
              </a:rPr>
              <a:t>daca avem deja un coupon plasat afisam un buton pentru stergerea couponului</a:t>
            </a:r>
          </a:p>
          <a:p>
            <a:pPr marL="800100" lvl="1" indent="-342900">
              <a:buFont typeface="+mj-lt"/>
              <a:buAutoNum type="alphaLcParenR"/>
            </a:pPr>
            <a:r>
              <a:rPr lang="en-US">
                <a:solidFill>
                  <a:schemeClr val="bg1">
                    <a:lumMod val="65000"/>
                  </a:schemeClr>
                </a:solidFill>
              </a:rPr>
              <a:t>daca nu avem un coupon plasat afisam inputul</a:t>
            </a:r>
          </a:p>
          <a:p>
            <a:pPr marL="800100" lvl="1" indent="-342900">
              <a:buFont typeface="+mj-lt"/>
              <a:buAutoNum type="alphaLcParenR"/>
            </a:pPr>
            <a:r>
              <a:rPr lang="en-US"/>
              <a:t>Daca coupon are type==3 verificam ca apartine utilizatorului autentificat</a:t>
            </a:r>
          </a:p>
          <a:p>
            <a:endParaRPr lang="en-US"/>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 si sa fie atasat utilizatorului curent.</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3" y="5365488"/>
            <a:ext cx="8124079" cy="646331"/>
          </a:xfrm>
          <a:prstGeom prst="rect">
            <a:avLst/>
          </a:prstGeom>
          <a:noFill/>
        </p:spPr>
        <p:txBody>
          <a:bodyPr wrap="squar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 typeface="Arial" panose="020B0604020202020204" pitchFamily="34" charset="0"/>
              <a:buChar char="•"/>
            </a:pPr>
            <a:r>
              <a:rPr lang="en-US"/>
              <a:t> Vom mai crea un camp in tabelul order_discounts pentru tipul couponului</a:t>
            </a:r>
          </a:p>
        </p:txBody>
      </p:sp>
    </p:spTree>
    <p:extLst>
      <p:ext uri="{BB962C8B-B14F-4D97-AF65-F5344CB8AC3E}">
        <p14:creationId xmlns:p14="http://schemas.microsoft.com/office/powerpoint/2010/main" val="428557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Branduri</a:t>
            </a:r>
          </a:p>
        </p:txBody>
      </p:sp>
      <p:sp>
        <p:nvSpPr>
          <p:cNvPr id="5" name="TextBox 4">
            <a:extLst>
              <a:ext uri="{FF2B5EF4-FFF2-40B4-BE49-F238E27FC236}">
                <a16:creationId xmlns:a16="http://schemas.microsoft.com/office/drawing/2014/main" id="{3FC9C41E-1038-451F-AC60-0E9EF7589DB7}"/>
              </a:ext>
            </a:extLst>
          </p:cNvPr>
          <p:cNvSpPr txBox="1"/>
          <p:nvPr/>
        </p:nvSpPr>
        <p:spPr>
          <a:xfrm>
            <a:off x="589448" y="1171339"/>
            <a:ext cx="11176840" cy="1477328"/>
          </a:xfrm>
          <a:prstGeom prst="rect">
            <a:avLst/>
          </a:prstGeom>
          <a:noFill/>
        </p:spPr>
        <p:txBody>
          <a:bodyPr wrap="square" rtlCol="0">
            <a:spAutoFit/>
          </a:bodyPr>
          <a:lstStyle/>
          <a:p>
            <a:r>
              <a:rPr lang="en-US"/>
              <a:t>1. In acest caz va trebui sa verificam </a:t>
            </a:r>
            <a:r>
              <a:rPr lang="en-US">
                <a:solidFill>
                  <a:schemeClr val="accent2">
                    <a:lumMod val="75000"/>
                  </a:schemeClr>
                </a:solidFill>
              </a:rPr>
              <a:t>coupon_type==4 </a:t>
            </a:r>
            <a:r>
              <a:rPr lang="en-US"/>
              <a:t>si sa iteram prin toate produsele din cos (Cart) pentru a verifica ca brandul produsului (id-ul) se afla intre id-urile brandurilor couponului – </a:t>
            </a:r>
            <a:r>
              <a:rPr lang="en-US">
                <a:solidFill>
                  <a:schemeClr val="accent2">
                    <a:lumMod val="75000"/>
                  </a:schemeClr>
                </a:solidFill>
              </a:rPr>
              <a:t>whereIn(‘field’,[1,2,3,4])</a:t>
            </a:r>
          </a:p>
          <a:p>
            <a:r>
              <a:rPr lang="en-US">
                <a:solidFill>
                  <a:schemeClr val="tx1">
                    <a:lumMod val="95000"/>
                    <a:lumOff val="5000"/>
                  </a:schemeClr>
                </a:solidFill>
              </a:rPr>
              <a:t>2. Pentru fiecare produs al carui brand se afla intre brandurile couponului vom calcula discount-ul care poate fi </a:t>
            </a:r>
            <a:r>
              <a:rPr lang="en-US">
                <a:solidFill>
                  <a:schemeClr val="accent2">
                    <a:lumMod val="75000"/>
                  </a:schemeClr>
                </a:solidFill>
              </a:rPr>
              <a:t>procentual</a:t>
            </a:r>
            <a:r>
              <a:rPr lang="en-US">
                <a:solidFill>
                  <a:schemeClr val="tx1">
                    <a:lumMod val="95000"/>
                    <a:lumOff val="5000"/>
                  </a:schemeClr>
                </a:solidFill>
              </a:rPr>
              <a:t> sau </a:t>
            </a:r>
            <a:r>
              <a:rPr lang="en-US">
                <a:solidFill>
                  <a:schemeClr val="accent2">
                    <a:lumMod val="75000"/>
                  </a:schemeClr>
                </a:solidFill>
              </a:rPr>
              <a:t>fix</a:t>
            </a:r>
            <a:r>
              <a:rPr lang="en-US">
                <a:solidFill>
                  <a:schemeClr val="tx1">
                    <a:lumMod val="95000"/>
                    <a:lumOff val="5000"/>
                  </a:schemeClr>
                </a:solidFill>
              </a:rPr>
              <a:t>.</a:t>
            </a:r>
          </a:p>
          <a:p>
            <a:r>
              <a:rPr lang="en-US">
                <a:solidFill>
                  <a:schemeClr val="tx1">
                    <a:lumMod val="95000"/>
                    <a:lumOff val="5000"/>
                  </a:schemeClr>
                </a:solidFill>
              </a:rPr>
              <a:t>3. Vom calcula si salva discountul total.</a:t>
            </a:r>
          </a:p>
        </p:txBody>
      </p:sp>
    </p:spTree>
    <p:extLst>
      <p:ext uri="{BB962C8B-B14F-4D97-AF65-F5344CB8AC3E}">
        <p14:creationId xmlns:p14="http://schemas.microsoft.com/office/powerpoint/2010/main" val="230853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3980</TotalTime>
  <Words>3195</Words>
  <Application>Microsoft Office PowerPoint</Application>
  <PresentationFormat>Widescreen</PresentationFormat>
  <Paragraphs>526</Paragraphs>
  <Slides>30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30</vt:i4>
      </vt:variant>
    </vt:vector>
  </HeadingPairs>
  <TitlesOfParts>
    <vt:vector size="41"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lpstr>Gestionarea comenzilor – users si staff</vt:lpstr>
      <vt:lpstr>Gestionarea comenzilor – users si staff</vt:lpstr>
      <vt:lpstr>PowerPoint Presentation</vt:lpstr>
      <vt:lpstr>Coupons</vt:lpstr>
      <vt:lpstr>Aplicarea couponului general</vt:lpstr>
      <vt:lpstr>Aplicarea couponului pentru utilizatori</vt:lpstr>
      <vt:lpstr>Aplicarea couponului pentru Branduri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79</cp:revision>
  <dcterms:created xsi:type="dcterms:W3CDTF">2021-07-15T14:24:17Z</dcterms:created>
  <dcterms:modified xsi:type="dcterms:W3CDTF">2022-07-30T14:42:45Z</dcterms:modified>
</cp:coreProperties>
</file>