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27" d="100"/>
          <a:sy n="127" d="100"/>
        </p:scale>
        <p:origin x="6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5/12/2022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5/12/2022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5/12/2022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5/12/2022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5/12/2022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5/12/2022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5/12/2022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xmlns:p14="http://schemas.microsoft.com/office/powerpoint/2010/main">
    <mc:Choice Requires="p14">
      <p:transition spd="slow" p14:dur="2000" advTm="2461"/>
    </mc:Choice>
    <mc:Fallback xmlns="">
      <p:transition spd="slow" advTm="246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E263-81D1-4F85-A32A-3DA6D516110D}"/>
              </a:ext>
            </a:extLst>
          </p:cNvPr>
          <p:cNvSpPr>
            <a:spLocks noGrp="1"/>
          </p:cNvSpPr>
          <p:nvPr>
            <p:ph type="title"/>
          </p:nvPr>
        </p:nvSpPr>
        <p:spPr>
          <a:xfrm>
            <a:off x="838200" y="281235"/>
            <a:ext cx="10515600" cy="599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2400"/>
              <a:t>Comenzi (Orders)</a:t>
            </a:r>
          </a:p>
        </p:txBody>
      </p:sp>
      <p:graphicFrame>
        <p:nvGraphicFramePr>
          <p:cNvPr id="3" name="Table 2">
            <a:extLst>
              <a:ext uri="{FF2B5EF4-FFF2-40B4-BE49-F238E27FC236}">
                <a16:creationId xmlns:a16="http://schemas.microsoft.com/office/drawing/2014/main" id="{72C24F75-711C-4EBA-92AC-DDC95D5A64F8}"/>
              </a:ext>
            </a:extLst>
          </p:cNvPr>
          <p:cNvGraphicFramePr>
            <a:graphicFrameLocks noGrp="1"/>
          </p:cNvGraphicFramePr>
          <p:nvPr>
            <p:extLst>
              <p:ext uri="{D42A27DB-BD31-4B8C-83A1-F6EECF244321}">
                <p14:modId xmlns:p14="http://schemas.microsoft.com/office/powerpoint/2010/main" val="2957433688"/>
              </p:ext>
            </p:extLst>
          </p:nvPr>
        </p:nvGraphicFramePr>
        <p:xfrm>
          <a:off x="6463855" y="1518861"/>
          <a:ext cx="1749168" cy="500424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417020">
                <a:tc>
                  <a:txBody>
                    <a:bodyPr/>
                    <a:lstStyle/>
                    <a:p>
                      <a:r>
                        <a:rPr lang="en-US" sz="1400" b="1"/>
                        <a:t>Orders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417020">
                <a:tc>
                  <a:txBody>
                    <a:bodyPr/>
                    <a:lstStyle/>
                    <a:p>
                      <a:r>
                        <a:rPr lang="en-US" sz="1400"/>
                        <a:t>id</a:t>
                      </a:r>
                      <a:endParaRPr lang="ro-RO" sz="1400"/>
                    </a:p>
                  </a:txBody>
                  <a:tcPr/>
                </a:tc>
                <a:extLst>
                  <a:ext uri="{0D108BD9-81ED-4DB2-BD59-A6C34878D82A}">
                    <a16:rowId xmlns:a16="http://schemas.microsoft.com/office/drawing/2014/main" val="372363252"/>
                  </a:ext>
                </a:extLst>
              </a:tr>
              <a:tr h="417020">
                <a:tc>
                  <a:txBody>
                    <a:bodyPr/>
                    <a:lstStyle/>
                    <a:p>
                      <a:r>
                        <a:rPr lang="en-US" sz="1400"/>
                        <a:t>user_id</a:t>
                      </a:r>
                      <a:endParaRPr lang="ro-RO" sz="1400"/>
                    </a:p>
                  </a:txBody>
                  <a:tcPr/>
                </a:tc>
                <a:extLst>
                  <a:ext uri="{0D108BD9-81ED-4DB2-BD59-A6C34878D82A}">
                    <a16:rowId xmlns:a16="http://schemas.microsoft.com/office/drawing/2014/main" val="1083826987"/>
                  </a:ext>
                </a:extLst>
              </a:tr>
              <a:tr h="417020">
                <a:tc>
                  <a:txBody>
                    <a:bodyPr/>
                    <a:lstStyle/>
                    <a:p>
                      <a:r>
                        <a:rPr lang="en-US" sz="1400"/>
                        <a:t>name</a:t>
                      </a:r>
                      <a:endParaRPr lang="ro-RO" sz="1400"/>
                    </a:p>
                  </a:txBody>
                  <a:tcPr/>
                </a:tc>
                <a:extLst>
                  <a:ext uri="{0D108BD9-81ED-4DB2-BD59-A6C34878D82A}">
                    <a16:rowId xmlns:a16="http://schemas.microsoft.com/office/drawing/2014/main" val="2318874259"/>
                  </a:ext>
                </a:extLst>
              </a:tr>
              <a:tr h="417020">
                <a:tc>
                  <a:txBody>
                    <a:bodyPr/>
                    <a:lstStyle/>
                    <a:p>
                      <a:r>
                        <a:rPr lang="en-US" sz="1400"/>
                        <a:t>city</a:t>
                      </a:r>
                      <a:endParaRPr lang="ro-RO" sz="1400"/>
                    </a:p>
                  </a:txBody>
                  <a:tcPr/>
                </a:tc>
                <a:extLst>
                  <a:ext uri="{0D108BD9-81ED-4DB2-BD59-A6C34878D82A}">
                    <a16:rowId xmlns:a16="http://schemas.microsoft.com/office/drawing/2014/main" val="2360574593"/>
                  </a:ext>
                </a:extLst>
              </a:tr>
              <a:tr h="417020">
                <a:tc>
                  <a:txBody>
                    <a:bodyPr/>
                    <a:lstStyle/>
                    <a:p>
                      <a:r>
                        <a:rPr lang="en-US" sz="1400"/>
                        <a:t>address</a:t>
                      </a:r>
                      <a:endParaRPr lang="ro-RO" sz="1400"/>
                    </a:p>
                  </a:txBody>
                  <a:tcPr/>
                </a:tc>
                <a:extLst>
                  <a:ext uri="{0D108BD9-81ED-4DB2-BD59-A6C34878D82A}">
                    <a16:rowId xmlns:a16="http://schemas.microsoft.com/office/drawing/2014/main" val="1935278112"/>
                  </a:ext>
                </a:extLst>
              </a:tr>
              <a:tr h="417020">
                <a:tc>
                  <a:txBody>
                    <a:bodyPr/>
                    <a:lstStyle/>
                    <a:p>
                      <a:r>
                        <a:rPr lang="en-US" sz="1400"/>
                        <a:t>phone</a:t>
                      </a:r>
                      <a:endParaRPr lang="ro-RO" sz="1400"/>
                    </a:p>
                  </a:txBody>
                  <a:tcPr/>
                </a:tc>
                <a:extLst>
                  <a:ext uri="{0D108BD9-81ED-4DB2-BD59-A6C34878D82A}">
                    <a16:rowId xmlns:a16="http://schemas.microsoft.com/office/drawing/2014/main" val="1685896848"/>
                  </a:ext>
                </a:extLst>
              </a:tr>
              <a:tr h="417020">
                <a:tc>
                  <a:txBody>
                    <a:bodyPr/>
                    <a:lstStyle/>
                    <a:p>
                      <a:r>
                        <a:rPr lang="en-US" sz="1400"/>
                        <a:t>approved_at</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417020">
                <a:tc>
                  <a:txBody>
                    <a:bodyPr/>
                    <a:lstStyle/>
                    <a:p>
                      <a:r>
                        <a:rPr lang="en-US" sz="1400"/>
                        <a:t>payed_at</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417020">
                <a:tc>
                  <a:txBody>
                    <a:bodyPr/>
                    <a:lstStyle/>
                    <a:p>
                      <a:r>
                        <a:rPr lang="en-US" sz="1400"/>
                        <a:t>recevied_at</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417020">
                <a:tc>
                  <a:txBody>
                    <a:bodyPr/>
                    <a:lstStyle/>
                    <a:p>
                      <a:r>
                        <a:rPr lang="en-US" sz="1400"/>
                        <a:t>shipping_cost</a:t>
                      </a:r>
                      <a:endParaRPr lang="ro-RO" sz="1400"/>
                    </a:p>
                  </a:txBody>
                  <a:tcPr>
                    <a:solidFill>
                      <a:schemeClr val="accent4">
                        <a:lumMod val="40000"/>
                        <a:lumOff val="60000"/>
                      </a:schemeClr>
                    </a:solidFill>
                  </a:tcPr>
                </a:tc>
                <a:extLst>
                  <a:ext uri="{0D108BD9-81ED-4DB2-BD59-A6C34878D82A}">
                    <a16:rowId xmlns:a16="http://schemas.microsoft.com/office/drawing/2014/main" val="29642532"/>
                  </a:ext>
                </a:extLst>
              </a:tr>
              <a:tr h="417020">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bl>
          </a:graphicData>
        </a:graphic>
      </p:graphicFrame>
      <p:graphicFrame>
        <p:nvGraphicFramePr>
          <p:cNvPr id="4" name="Table 3">
            <a:extLst>
              <a:ext uri="{FF2B5EF4-FFF2-40B4-BE49-F238E27FC236}">
                <a16:creationId xmlns:a16="http://schemas.microsoft.com/office/drawing/2014/main" id="{BC3B3B7F-02CC-4DBE-B6A3-D2BB75446AE5}"/>
              </a:ext>
            </a:extLst>
          </p:cNvPr>
          <p:cNvGraphicFramePr>
            <a:graphicFrameLocks noGrp="1"/>
          </p:cNvGraphicFramePr>
          <p:nvPr>
            <p:extLst>
              <p:ext uri="{D42A27DB-BD31-4B8C-83A1-F6EECF244321}">
                <p14:modId xmlns:p14="http://schemas.microsoft.com/office/powerpoint/2010/main" val="3197891703"/>
              </p:ext>
            </p:extLst>
          </p:nvPr>
        </p:nvGraphicFramePr>
        <p:xfrm>
          <a:off x="9617279" y="2468629"/>
          <a:ext cx="1749169" cy="21336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Order_items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order_id</a:t>
                      </a:r>
                      <a:endParaRPr lang="ro-RO" sz="1400"/>
                    </a:p>
                  </a:txBody>
                  <a:tcPr/>
                </a:tc>
                <a:extLst>
                  <a:ext uri="{0D108BD9-81ED-4DB2-BD59-A6C34878D82A}">
                    <a16:rowId xmlns:a16="http://schemas.microsoft.com/office/drawing/2014/main" val="1083826987"/>
                  </a:ext>
                </a:extLst>
              </a:tr>
              <a:tr h="265905">
                <a:tc>
                  <a:txBody>
                    <a:bodyPr/>
                    <a:lstStyle/>
                    <a:p>
                      <a:r>
                        <a:rPr lang="en-US" sz="1400"/>
                        <a:t>product_id</a:t>
                      </a:r>
                      <a:endParaRPr lang="ro-RO" sz="1400"/>
                    </a:p>
                  </a:txBody>
                  <a:tcPr/>
                </a:tc>
                <a:extLst>
                  <a:ext uri="{0D108BD9-81ED-4DB2-BD59-A6C34878D82A}">
                    <a16:rowId xmlns:a16="http://schemas.microsoft.com/office/drawing/2014/main" val="2561670586"/>
                  </a:ext>
                </a:extLst>
              </a:tr>
              <a:tr h="265905">
                <a:tc>
                  <a:txBody>
                    <a:bodyPr/>
                    <a:lstStyle/>
                    <a:p>
                      <a:pPr marL="0" algn="l" defTabSz="914400" rtl="0" eaLnBrk="1" latinLnBrk="0" hangingPunct="1"/>
                      <a:r>
                        <a:rPr lang="en-US" sz="1400" kern="1200">
                          <a:solidFill>
                            <a:schemeClr val="tx1"/>
                          </a:solidFill>
                          <a:latin typeface="+mn-lt"/>
                          <a:ea typeface="+mn-ea"/>
                          <a:cs typeface="+mn-cs"/>
                        </a:rPr>
                        <a:t>product_name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product_price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product_qty</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bl>
          </a:graphicData>
        </a:graphic>
      </p:graphicFrame>
      <p:cxnSp>
        <p:nvCxnSpPr>
          <p:cNvPr id="6" name="Connector: Elbow 5">
            <a:extLst>
              <a:ext uri="{FF2B5EF4-FFF2-40B4-BE49-F238E27FC236}">
                <a16:creationId xmlns:a16="http://schemas.microsoft.com/office/drawing/2014/main" id="{12499E84-2BCA-415A-9D69-6B3CBD97381D}"/>
              </a:ext>
            </a:extLst>
          </p:cNvPr>
          <p:cNvCxnSpPr>
            <a:cxnSpLocks/>
          </p:cNvCxnSpPr>
          <p:nvPr/>
        </p:nvCxnSpPr>
        <p:spPr>
          <a:xfrm flipV="1">
            <a:off x="8227053" y="3249521"/>
            <a:ext cx="1390226" cy="7557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C1CF17E2-7C4E-41E3-AF00-305110179C68}"/>
              </a:ext>
            </a:extLst>
          </p:cNvPr>
          <p:cNvGraphicFramePr>
            <a:graphicFrameLocks noGrp="1"/>
          </p:cNvGraphicFramePr>
          <p:nvPr>
            <p:extLst>
              <p:ext uri="{D42A27DB-BD31-4B8C-83A1-F6EECF244321}">
                <p14:modId xmlns:p14="http://schemas.microsoft.com/office/powerpoint/2010/main" val="3556347540"/>
              </p:ext>
            </p:extLst>
          </p:nvPr>
        </p:nvGraphicFramePr>
        <p:xfrm>
          <a:off x="838200" y="1135309"/>
          <a:ext cx="1736521" cy="609600"/>
        </p:xfrm>
        <a:graphic>
          <a:graphicData uri="http://schemas.openxmlformats.org/drawingml/2006/table">
            <a:tbl>
              <a:tblPr firstRow="1" bandRow="1">
                <a:tableStyleId>{5940675A-B579-460E-94D1-54222C63F5DA}</a:tableStyleId>
              </a:tblPr>
              <a:tblGrid>
                <a:gridCol w="1736521">
                  <a:extLst>
                    <a:ext uri="{9D8B030D-6E8A-4147-A177-3AD203B41FA5}">
                      <a16:colId xmlns:a16="http://schemas.microsoft.com/office/drawing/2014/main" val="553009520"/>
                    </a:ext>
                  </a:extLst>
                </a:gridCol>
              </a:tblGrid>
              <a:tr h="265905">
                <a:tc>
                  <a:txBody>
                    <a:bodyPr/>
                    <a:lstStyle/>
                    <a:p>
                      <a:r>
                        <a:rPr lang="en-US" sz="1400" b="1"/>
                        <a:t>users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bl>
          </a:graphicData>
        </a:graphic>
      </p:graphicFrame>
      <p:graphicFrame>
        <p:nvGraphicFramePr>
          <p:cNvPr id="8" name="Table 7">
            <a:extLst>
              <a:ext uri="{FF2B5EF4-FFF2-40B4-BE49-F238E27FC236}">
                <a16:creationId xmlns:a16="http://schemas.microsoft.com/office/drawing/2014/main" id="{6D4D48BD-9AFB-4917-8AFA-E2320E899E0D}"/>
              </a:ext>
            </a:extLst>
          </p:cNvPr>
          <p:cNvGraphicFramePr>
            <a:graphicFrameLocks noGrp="1"/>
          </p:cNvGraphicFramePr>
          <p:nvPr>
            <p:extLst>
              <p:ext uri="{D42A27DB-BD31-4B8C-83A1-F6EECF244321}">
                <p14:modId xmlns:p14="http://schemas.microsoft.com/office/powerpoint/2010/main" val="2034978422"/>
              </p:ext>
            </p:extLst>
          </p:nvPr>
        </p:nvGraphicFramePr>
        <p:xfrm>
          <a:off x="3597251" y="1112939"/>
          <a:ext cx="1749169" cy="2438400"/>
        </p:xfrm>
        <a:graphic>
          <a:graphicData uri="http://schemas.openxmlformats.org/drawingml/2006/table">
            <a:tbl>
              <a:tblPr firstRow="1" bandRow="1">
                <a:tableStyleId>{5940675A-B579-460E-94D1-54222C63F5DA}</a:tableStyleId>
              </a:tblPr>
              <a:tblGrid>
                <a:gridCol w="1749169">
                  <a:extLst>
                    <a:ext uri="{9D8B030D-6E8A-4147-A177-3AD203B41FA5}">
                      <a16:colId xmlns:a16="http://schemas.microsoft.com/office/drawing/2014/main" val="553009520"/>
                    </a:ext>
                  </a:extLst>
                </a:gridCol>
              </a:tblGrid>
              <a:tr h="265905">
                <a:tc>
                  <a:txBody>
                    <a:bodyPr/>
                    <a:lstStyle/>
                    <a:p>
                      <a:r>
                        <a:rPr lang="en-US" sz="1400" b="1"/>
                        <a:t>address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265905">
                <a:tc>
                  <a:txBody>
                    <a:bodyPr/>
                    <a:lstStyle/>
                    <a:p>
                      <a:r>
                        <a:rPr lang="en-US" sz="1400"/>
                        <a:t>id</a:t>
                      </a:r>
                      <a:endParaRPr lang="ro-RO" sz="1400"/>
                    </a:p>
                  </a:txBody>
                  <a:tcPr/>
                </a:tc>
                <a:extLst>
                  <a:ext uri="{0D108BD9-81ED-4DB2-BD59-A6C34878D82A}">
                    <a16:rowId xmlns:a16="http://schemas.microsoft.com/office/drawing/2014/main" val="372363252"/>
                  </a:ext>
                </a:extLst>
              </a:tr>
              <a:tr h="265905">
                <a:tc>
                  <a:txBody>
                    <a:bodyPr/>
                    <a:lstStyle/>
                    <a:p>
                      <a:r>
                        <a:rPr lang="en-US" sz="1400"/>
                        <a:t>user_id</a:t>
                      </a:r>
                      <a:endParaRPr lang="ro-RO" sz="1400"/>
                    </a:p>
                  </a:txBody>
                  <a:tcPr/>
                </a:tc>
                <a:extLst>
                  <a:ext uri="{0D108BD9-81ED-4DB2-BD59-A6C34878D82A}">
                    <a16:rowId xmlns:a16="http://schemas.microsoft.com/office/drawing/2014/main" val="1083826987"/>
                  </a:ext>
                </a:extLst>
              </a:tr>
              <a:tr h="265905">
                <a:tc>
                  <a:txBody>
                    <a:bodyPr/>
                    <a:lstStyle/>
                    <a:p>
                      <a:pPr marL="0" algn="l" defTabSz="914400" rtl="0" eaLnBrk="1" latinLnBrk="0" hangingPunct="1"/>
                      <a:r>
                        <a:rPr lang="en-US" sz="1400" kern="1200">
                          <a:solidFill>
                            <a:schemeClr val="tx1"/>
                          </a:solidFill>
                          <a:latin typeface="+mn-lt"/>
                          <a:ea typeface="+mn-ea"/>
                          <a:cs typeface="+mn-cs"/>
                        </a:rPr>
                        <a:t>name(destinatar)</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318874259"/>
                  </a:ext>
                </a:extLst>
              </a:tr>
              <a:tr h="265905">
                <a:tc>
                  <a:txBody>
                    <a:bodyPr/>
                    <a:lstStyle/>
                    <a:p>
                      <a:pPr marL="0" algn="l" defTabSz="914400" rtl="0" eaLnBrk="1" latinLnBrk="0" hangingPunct="1"/>
                      <a:r>
                        <a:rPr lang="en-US" sz="1400" kern="1200">
                          <a:solidFill>
                            <a:schemeClr val="tx1"/>
                          </a:solidFill>
                          <a:latin typeface="+mn-lt"/>
                          <a:ea typeface="+mn-ea"/>
                          <a:cs typeface="+mn-cs"/>
                        </a:rPr>
                        <a:t>phone</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718767688"/>
                  </a:ext>
                </a:extLst>
              </a:tr>
              <a:tr h="265905">
                <a:tc>
                  <a:txBody>
                    <a:bodyPr/>
                    <a:lstStyle/>
                    <a:p>
                      <a:pPr marL="0" algn="l" defTabSz="914400" rtl="0" eaLnBrk="1" latinLnBrk="0" hangingPunct="1"/>
                      <a:r>
                        <a:rPr lang="en-US" sz="1400" kern="1200">
                          <a:solidFill>
                            <a:schemeClr val="tx1"/>
                          </a:solidFill>
                          <a:latin typeface="+mn-lt"/>
                          <a:ea typeface="+mn-ea"/>
                          <a:cs typeface="+mn-cs"/>
                        </a:rPr>
                        <a:t>city</a:t>
                      </a:r>
                      <a:endParaRPr lang="ro-RO" sz="1400" kern="1200">
                        <a:solidFill>
                          <a:schemeClr val="tx1"/>
                        </a:solidFill>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1437588662"/>
                  </a:ext>
                </a:extLst>
              </a:tr>
              <a:tr h="265905">
                <a:tc>
                  <a:txBody>
                    <a:bodyPr/>
                    <a:lstStyle/>
                    <a:p>
                      <a:r>
                        <a:rPr lang="en-US" sz="1400"/>
                        <a:t>address</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265905">
                <a:tc>
                  <a:txBody>
                    <a:bodyPr/>
                    <a:lstStyle/>
                    <a:p>
                      <a:r>
                        <a:rPr lang="en-US" sz="1400"/>
                        <a:t>observations</a:t>
                      </a:r>
                      <a:endParaRPr lang="ro-RO" sz="1400"/>
                    </a:p>
                  </a:txBody>
                  <a:tcPr>
                    <a:solidFill>
                      <a:schemeClr val="accent4">
                        <a:lumMod val="40000"/>
                        <a:lumOff val="60000"/>
                      </a:schemeClr>
                    </a:solidFill>
                  </a:tcPr>
                </a:tc>
                <a:extLst>
                  <a:ext uri="{0D108BD9-81ED-4DB2-BD59-A6C34878D82A}">
                    <a16:rowId xmlns:a16="http://schemas.microsoft.com/office/drawing/2014/main" val="835316148"/>
                  </a:ext>
                </a:extLst>
              </a:tr>
            </a:tbl>
          </a:graphicData>
        </a:graphic>
      </p:graphicFrame>
      <p:cxnSp>
        <p:nvCxnSpPr>
          <p:cNvPr id="11" name="Connector: Elbow 10">
            <a:extLst>
              <a:ext uri="{FF2B5EF4-FFF2-40B4-BE49-F238E27FC236}">
                <a16:creationId xmlns:a16="http://schemas.microsoft.com/office/drawing/2014/main" id="{F83EAE8A-EA96-4FD9-8F0A-6E47EF0FB4A3}"/>
              </a:ext>
            </a:extLst>
          </p:cNvPr>
          <p:cNvCxnSpPr/>
          <p:nvPr/>
        </p:nvCxnSpPr>
        <p:spPr>
          <a:xfrm>
            <a:off x="2574721" y="1566264"/>
            <a:ext cx="1024156" cy="298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EB6A59-F95E-4B90-B4EC-F686C8861DC9}"/>
              </a:ext>
            </a:extLst>
          </p:cNvPr>
          <p:cNvCxnSpPr>
            <a:cxnSpLocks/>
          </p:cNvCxnSpPr>
          <p:nvPr/>
        </p:nvCxnSpPr>
        <p:spPr>
          <a:xfrm>
            <a:off x="2574721" y="1566264"/>
            <a:ext cx="3901781" cy="2748797"/>
          </a:xfrm>
          <a:prstGeom prst="bentConnector3">
            <a:avLst>
              <a:gd name="adj1" fmla="val 87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60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78B4-2F1A-4972-85E6-ED9D13DA7EFF}"/>
              </a:ext>
            </a:extLst>
          </p:cNvPr>
          <p:cNvSpPr>
            <a:spLocks noGrp="1"/>
          </p:cNvSpPr>
          <p:nvPr>
            <p:ph type="title"/>
          </p:nvPr>
        </p:nvSpPr>
        <p:spPr>
          <a:xfrm>
            <a:off x="838200" y="206429"/>
            <a:ext cx="10515600" cy="670186"/>
          </a:xfrm>
        </p:spPr>
        <p:txBody>
          <a:bodyPr>
            <a:normAutofit/>
          </a:bodyPr>
          <a:lstStyle/>
          <a:p>
            <a:pPr algn="ctr"/>
            <a:r>
              <a:rPr lang="en-US" sz="3600"/>
              <a:t>Gestionarea comenzilor – users si staff</a:t>
            </a:r>
          </a:p>
        </p:txBody>
      </p:sp>
      <p:sp>
        <p:nvSpPr>
          <p:cNvPr id="3" name="TextBox 2">
            <a:extLst>
              <a:ext uri="{FF2B5EF4-FFF2-40B4-BE49-F238E27FC236}">
                <a16:creationId xmlns:a16="http://schemas.microsoft.com/office/drawing/2014/main" id="{D85A3F73-CB6E-433A-A0CE-4F2DE682EC08}"/>
              </a:ext>
            </a:extLst>
          </p:cNvPr>
          <p:cNvSpPr txBox="1"/>
          <p:nvPr/>
        </p:nvSpPr>
        <p:spPr>
          <a:xfrm>
            <a:off x="396510" y="1084333"/>
            <a:ext cx="56994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Crearea de date test pentru comenzi – seeder fara  factory</a:t>
            </a:r>
          </a:p>
        </p:txBody>
      </p:sp>
      <p:sp>
        <p:nvSpPr>
          <p:cNvPr id="4" name="TextBox 3">
            <a:extLst>
              <a:ext uri="{FF2B5EF4-FFF2-40B4-BE49-F238E27FC236}">
                <a16:creationId xmlns:a16="http://schemas.microsoft.com/office/drawing/2014/main" id="{02E06904-D85E-4CF6-9D51-09EBE742BC44}"/>
              </a:ext>
            </a:extLst>
          </p:cNvPr>
          <p:cNvSpPr txBox="1"/>
          <p:nvPr/>
        </p:nvSpPr>
        <p:spPr>
          <a:xfrm>
            <a:off x="396509" y="1828800"/>
            <a:ext cx="9624105" cy="3539430"/>
          </a:xfrm>
          <a:prstGeom prst="rect">
            <a:avLst/>
          </a:prstGeom>
          <a:noFill/>
        </p:spPr>
        <p:txBody>
          <a:bodyPr wrap="square" rtlCol="0">
            <a:spAutoFit/>
          </a:bodyPr>
          <a:lstStyle/>
          <a:p>
            <a:pPr marL="285750" indent="-285750">
              <a:spcBef>
                <a:spcPts val="2400"/>
              </a:spcBef>
              <a:buFont typeface="Wingdings" panose="05000000000000000000" pitchFamily="2" charset="2"/>
              <a:buChar char="Ø"/>
            </a:pPr>
            <a:r>
              <a:rPr lang="en-US"/>
              <a:t>Vom crea comenzi pentru utilizatorii cu </a:t>
            </a:r>
            <a:r>
              <a:rPr lang="en-US">
                <a:solidFill>
                  <a:srgbClr val="FF0000"/>
                </a:solidFill>
              </a:rPr>
              <a:t>cont verificat </a:t>
            </a:r>
            <a:r>
              <a:rPr lang="en-US"/>
              <a:t>si cu cel putin o </a:t>
            </a:r>
            <a:r>
              <a:rPr lang="en-US">
                <a:solidFill>
                  <a:srgbClr val="FF0000"/>
                </a:solidFill>
              </a:rPr>
              <a:t>adresa setata</a:t>
            </a:r>
          </a:p>
          <a:p>
            <a:pPr marL="285750" indent="-285750">
              <a:spcBef>
                <a:spcPts val="2400"/>
              </a:spcBef>
              <a:buFont typeface="Wingdings" panose="05000000000000000000" pitchFamily="2" charset="2"/>
              <a:buChar char="Ø"/>
            </a:pPr>
            <a:r>
              <a:rPr lang="en-US"/>
              <a:t>Pentru fiecare astfel de utilizator vom crea un numar variabil intre 2 si 10 comenzi cu seeder al Order (date fake). Un numar aleatoriu de comenzi vor fi </a:t>
            </a:r>
            <a:r>
              <a:rPr lang="en-US">
                <a:solidFill>
                  <a:srgbClr val="FF0000"/>
                </a:solidFill>
              </a:rPr>
              <a:t>aprobate</a:t>
            </a:r>
            <a:r>
              <a:rPr lang="en-US"/>
              <a:t> la o zi dupa ce au fost create. Campurile </a:t>
            </a:r>
            <a:r>
              <a:rPr lang="en-US">
                <a:solidFill>
                  <a:schemeClr val="accent6">
                    <a:lumMod val="75000"/>
                  </a:schemeClr>
                </a:solidFill>
              </a:rPr>
              <a:t>created_at </a:t>
            </a:r>
            <a:r>
              <a:rPr lang="en-US"/>
              <a:t>si </a:t>
            </a:r>
            <a:r>
              <a:rPr lang="en-US">
                <a:solidFill>
                  <a:schemeClr val="accent6">
                    <a:lumMod val="75000"/>
                  </a:schemeClr>
                </a:solidFill>
              </a:rPr>
              <a:t>approved_at</a:t>
            </a:r>
          </a:p>
          <a:p>
            <a:pPr marL="285750" indent="-285750">
              <a:spcBef>
                <a:spcPts val="2400"/>
              </a:spcBef>
              <a:buFont typeface="Wingdings" panose="05000000000000000000" pitchFamily="2" charset="2"/>
              <a:buChar char="Ø"/>
            </a:pPr>
            <a:r>
              <a:rPr lang="en-US"/>
              <a:t>Dintre comenzile </a:t>
            </a:r>
            <a:r>
              <a:rPr lang="en-US">
                <a:solidFill>
                  <a:srgbClr val="FF0000"/>
                </a:solidFill>
              </a:rPr>
              <a:t>aprobate</a:t>
            </a:r>
            <a:r>
              <a:rPr lang="en-US"/>
              <a:t>, vom allege aleatoriu jumatate si le vom seta ca fiind </a:t>
            </a:r>
            <a:r>
              <a:rPr lang="en-US">
                <a:solidFill>
                  <a:schemeClr val="accent1">
                    <a:lumMod val="75000"/>
                  </a:schemeClr>
                </a:solidFill>
              </a:rPr>
              <a:t>platite</a:t>
            </a:r>
          </a:p>
          <a:p>
            <a:pPr marL="285750" indent="-285750">
              <a:spcBef>
                <a:spcPts val="2400"/>
              </a:spcBef>
              <a:buFont typeface="Wingdings" panose="05000000000000000000" pitchFamily="2" charset="2"/>
              <a:buChar char="Ø"/>
            </a:pPr>
            <a:r>
              <a:rPr lang="en-US"/>
              <a:t>Dintre comenzile </a:t>
            </a:r>
            <a:r>
              <a:rPr lang="en-US">
                <a:solidFill>
                  <a:schemeClr val="accent1">
                    <a:lumMod val="75000"/>
                  </a:schemeClr>
                </a:solidFill>
              </a:rPr>
              <a:t>platite</a:t>
            </a:r>
            <a:r>
              <a:rPr lang="en-US"/>
              <a:t> (implicit si aprobate) vom selecta jumatate si le vom seta ca fiind </a:t>
            </a:r>
            <a:r>
              <a:rPr lang="en-US">
                <a:solidFill>
                  <a:schemeClr val="accent6">
                    <a:lumMod val="75000"/>
                  </a:schemeClr>
                </a:solidFill>
              </a:rPr>
              <a:t>receptionate</a:t>
            </a:r>
            <a:r>
              <a:rPr lang="en-US"/>
              <a:t> (practic finalizate)</a:t>
            </a:r>
          </a:p>
          <a:p>
            <a:pPr marL="285750" indent="-285750">
              <a:spcBef>
                <a:spcPts val="2400"/>
              </a:spcBef>
              <a:buFont typeface="Wingdings" panose="05000000000000000000" pitchFamily="2" charset="2"/>
              <a:buChar char="Ø"/>
            </a:pPr>
            <a:r>
              <a:rPr lang="en-US"/>
              <a:t>Pentru fiecare comanda in parte vom crea in tabelul </a:t>
            </a:r>
            <a:r>
              <a:rPr lang="en-US">
                <a:solidFill>
                  <a:schemeClr val="accent6">
                    <a:lumMod val="75000"/>
                  </a:schemeClr>
                </a:solidFill>
              </a:rPr>
              <a:t>order_items </a:t>
            </a:r>
            <a:r>
              <a:rPr lang="en-US"/>
              <a:t>un numar aleatoriu de produse</a:t>
            </a:r>
          </a:p>
        </p:txBody>
      </p:sp>
    </p:spTree>
    <p:extLst>
      <p:ext uri="{BB962C8B-B14F-4D97-AF65-F5344CB8AC3E}">
        <p14:creationId xmlns:p14="http://schemas.microsoft.com/office/powerpoint/2010/main" val="113577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3311</TotalTime>
  <Words>2319</Words>
  <Application>Microsoft Office PowerPoint</Application>
  <PresentationFormat>Widescreen</PresentationFormat>
  <Paragraphs>432</Paragraphs>
  <Slides>23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lpstr>Comenzi (Orders)</vt:lpstr>
      <vt:lpstr>Gestionarea comenzilor – users si staff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52</cp:revision>
  <dcterms:created xsi:type="dcterms:W3CDTF">2021-07-15T14:24:17Z</dcterms:created>
  <dcterms:modified xsi:type="dcterms:W3CDTF">2022-05-12T14:23:30Z</dcterms:modified>
</cp:coreProperties>
</file>