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 id="281" r:id="rId30"/>
    <p:sldId id="283" r:id="rId31"/>
    <p:sldId id="282" r:id="rId32"/>
    <p:sldId id="284" r:id="rId33"/>
    <p:sldId id="286" r:id="rId34"/>
    <p:sldId id="288" r:id="rId35"/>
    <p:sldId id="289" r:id="rId36"/>
    <p:sldId id="292" r:id="rId37"/>
    <p:sldId id="290" r:id="rId38"/>
    <p:sldId id="291" r:id="rId39"/>
    <p:sldId id="287" r:id="rId40"/>
    <p:sldId id="293" r:id="rId41"/>
    <p:sldId id="294" r:id="rId42"/>
    <p:sldId id="295" r:id="rId43"/>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4660"/>
  </p:normalViewPr>
  <p:slideViewPr>
    <p:cSldViewPr snapToGrid="0">
      <p:cViewPr varScale="1">
        <p:scale>
          <a:sx n="114" d="100"/>
          <a:sy n="114" d="100"/>
        </p:scale>
        <p:origin x="10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12/25/2022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12/25/2022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12/25/2022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12/25/2022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12/25/2022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EC5D-B141-4625-A117-CE39DEFF6825}"/>
              </a:ext>
            </a:extLst>
          </p:cNvPr>
          <p:cNvSpPr txBox="1"/>
          <p:nvPr/>
        </p:nvSpPr>
        <p:spPr>
          <a:xfrm>
            <a:off x="1" y="0"/>
            <a:ext cx="12192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t>Cupoane </a:t>
            </a:r>
          </a:p>
        </p:txBody>
      </p:sp>
      <p:sp>
        <p:nvSpPr>
          <p:cNvPr id="4" name="TextBox 3">
            <a:extLst>
              <a:ext uri="{FF2B5EF4-FFF2-40B4-BE49-F238E27FC236}">
                <a16:creationId xmlns:a16="http://schemas.microsoft.com/office/drawing/2014/main" id="{E25F9131-42E2-40F0-8CD1-07CBD112FDDB}"/>
              </a:ext>
            </a:extLst>
          </p:cNvPr>
          <p:cNvSpPr txBox="1"/>
          <p:nvPr/>
        </p:nvSpPr>
        <p:spPr>
          <a:xfrm>
            <a:off x="562062" y="931178"/>
            <a:ext cx="9863807" cy="1785104"/>
          </a:xfrm>
          <a:prstGeom prst="rect">
            <a:avLst/>
          </a:prstGeom>
          <a:noFill/>
        </p:spPr>
        <p:txBody>
          <a:bodyPr wrap="square" rtlCol="0">
            <a:spAutoFit/>
          </a:bodyPr>
          <a:lstStyle/>
          <a:p>
            <a:pPr marL="342900" indent="-342900">
              <a:buAutoNum type="arabicPeriod"/>
            </a:pPr>
            <a:r>
              <a:rPr lang="en-US"/>
              <a:t>Prezentarea scenariilor pentru coupoane si proiectarea structurii datelor</a:t>
            </a:r>
          </a:p>
          <a:p>
            <a:pPr lvl="1">
              <a:spcBef>
                <a:spcPts val="1200"/>
              </a:spcBef>
            </a:pPr>
            <a:r>
              <a:rPr lang="en-US"/>
              <a:t>Implementarea relatiei </a:t>
            </a:r>
            <a:r>
              <a:rPr lang="en-US">
                <a:solidFill>
                  <a:schemeClr val="accent6">
                    <a:lumMod val="75000"/>
                  </a:schemeClr>
                </a:solidFill>
              </a:rPr>
              <a:t>many-to-many polimorfice </a:t>
            </a:r>
            <a:r>
              <a:rPr lang="en-US"/>
              <a:t>intre cupoane si entitatile ce vor fi atasate acestora: users, categories,brands</a:t>
            </a:r>
          </a:p>
          <a:p>
            <a:pPr lvl="1">
              <a:spcBef>
                <a:spcPts val="1200"/>
              </a:spcBef>
            </a:pPr>
            <a:r>
              <a:rPr lang="en-US"/>
              <a:t>Salvarea discountului unei comenzi intr-un table dedicat: </a:t>
            </a:r>
            <a:r>
              <a:rPr lang="en-US">
                <a:solidFill>
                  <a:schemeClr val="accent6">
                    <a:lumMod val="75000"/>
                  </a:schemeClr>
                </a:solidFill>
              </a:rPr>
              <a:t>orders_discount</a:t>
            </a:r>
            <a:r>
              <a:rPr lang="en-US"/>
              <a:t>, cu o relatie one-to-one cu tabelul orders: o comanda poate avea un singur discount</a:t>
            </a:r>
          </a:p>
        </p:txBody>
      </p:sp>
      <p:sp>
        <p:nvSpPr>
          <p:cNvPr id="5" name="TextBox 4">
            <a:extLst>
              <a:ext uri="{FF2B5EF4-FFF2-40B4-BE49-F238E27FC236}">
                <a16:creationId xmlns:a16="http://schemas.microsoft.com/office/drawing/2014/main" id="{D6431BE8-7F88-4094-ABD0-26119038E1A3}"/>
              </a:ext>
            </a:extLst>
          </p:cNvPr>
          <p:cNvSpPr txBox="1"/>
          <p:nvPr/>
        </p:nvSpPr>
        <p:spPr>
          <a:xfrm>
            <a:off x="562062" y="2982482"/>
            <a:ext cx="9863807" cy="923330"/>
          </a:xfrm>
          <a:prstGeom prst="rect">
            <a:avLst/>
          </a:prstGeom>
          <a:noFill/>
        </p:spPr>
        <p:txBody>
          <a:bodyPr wrap="square" rtlCol="0">
            <a:spAutoFit/>
          </a:bodyPr>
          <a:lstStyle/>
          <a:p>
            <a:r>
              <a:rPr lang="en-US"/>
              <a:t>2. Crearea interfetei de administrare pentru coupoanele generale: acestea vor avea o data de expirare, o valoare, vor fi de tip procentual sau fix, vor putea fi active sau nu, vor avea un cod si o descriere ce vor fi afisate si in contul de utilizator.</a:t>
            </a:r>
          </a:p>
        </p:txBody>
      </p:sp>
      <p:sp>
        <p:nvSpPr>
          <p:cNvPr id="6" name="TextBox 5">
            <a:extLst>
              <a:ext uri="{FF2B5EF4-FFF2-40B4-BE49-F238E27FC236}">
                <a16:creationId xmlns:a16="http://schemas.microsoft.com/office/drawing/2014/main" id="{96E08889-8541-4E92-957F-870467955276}"/>
              </a:ext>
            </a:extLst>
          </p:cNvPr>
          <p:cNvSpPr txBox="1"/>
          <p:nvPr/>
        </p:nvSpPr>
        <p:spPr>
          <a:xfrm>
            <a:off x="562061" y="4015099"/>
            <a:ext cx="9863807" cy="646331"/>
          </a:xfrm>
          <a:prstGeom prst="rect">
            <a:avLst/>
          </a:prstGeom>
          <a:noFill/>
        </p:spPr>
        <p:txBody>
          <a:bodyPr wrap="square" rtlCol="0">
            <a:spAutoFit/>
          </a:bodyPr>
          <a:lstStyle/>
          <a:p>
            <a:r>
              <a:rPr lang="en-US"/>
              <a:t>3. Crearea coupoanelor specific folosind tehnici avansate in livewire: vom crea dintr-un coupon general coupoane de tip user, brand si categories.</a:t>
            </a:r>
          </a:p>
        </p:txBody>
      </p:sp>
      <p:sp>
        <p:nvSpPr>
          <p:cNvPr id="7" name="TextBox 6">
            <a:extLst>
              <a:ext uri="{FF2B5EF4-FFF2-40B4-BE49-F238E27FC236}">
                <a16:creationId xmlns:a16="http://schemas.microsoft.com/office/drawing/2014/main" id="{91B75EBF-FB1C-4FCA-BEA4-056373840533}"/>
              </a:ext>
            </a:extLst>
          </p:cNvPr>
          <p:cNvSpPr txBox="1"/>
          <p:nvPr/>
        </p:nvSpPr>
        <p:spPr>
          <a:xfrm>
            <a:off x="562061" y="4881463"/>
            <a:ext cx="9863807" cy="646331"/>
          </a:xfrm>
          <a:prstGeom prst="rect">
            <a:avLst/>
          </a:prstGeom>
          <a:noFill/>
        </p:spPr>
        <p:txBody>
          <a:bodyPr wrap="square" rtlCol="0">
            <a:spAutoFit/>
          </a:bodyPr>
          <a:lstStyle/>
          <a:p>
            <a:r>
              <a:rPr lang="en-US"/>
              <a:t>4. Aplicarea coupoanelor: acestea vor trebui verificate inainte de a fi salvate intr-o variabila de sesiune. In cazul in care nu indeplinesc conditiile necesare va fi afisat un mesaj utilizatorului.</a:t>
            </a:r>
          </a:p>
        </p:txBody>
      </p:sp>
      <p:sp>
        <p:nvSpPr>
          <p:cNvPr id="8" name="TextBox 7">
            <a:extLst>
              <a:ext uri="{FF2B5EF4-FFF2-40B4-BE49-F238E27FC236}">
                <a16:creationId xmlns:a16="http://schemas.microsoft.com/office/drawing/2014/main" id="{60DBBF41-4DD7-466B-B979-9B18B943EF47}"/>
              </a:ext>
            </a:extLst>
          </p:cNvPr>
          <p:cNvSpPr txBox="1"/>
          <p:nvPr/>
        </p:nvSpPr>
        <p:spPr>
          <a:xfrm>
            <a:off x="562061" y="5683699"/>
            <a:ext cx="9863807" cy="646331"/>
          </a:xfrm>
          <a:prstGeom prst="rect">
            <a:avLst/>
          </a:prstGeom>
          <a:noFill/>
        </p:spPr>
        <p:txBody>
          <a:bodyPr wrap="square" rtlCol="0">
            <a:spAutoFit/>
          </a:bodyPr>
          <a:lstStyle/>
          <a:p>
            <a:r>
              <a:rPr lang="en-US"/>
              <a:t>5. Calcularea discountului si salvarea acestuia cu datele aferente couponului. Afisarea discountului pentru comenzile facute de utilizatori in contul acestora si in facturile tiparite.</a:t>
            </a:r>
          </a:p>
        </p:txBody>
      </p:sp>
    </p:spTree>
    <p:extLst>
      <p:ext uri="{BB962C8B-B14F-4D97-AF65-F5344CB8AC3E}">
        <p14:creationId xmlns:p14="http://schemas.microsoft.com/office/powerpoint/2010/main" val="3219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5A1-95E6-4C97-A51D-F3EF01493116}"/>
              </a:ext>
            </a:extLst>
          </p:cNvPr>
          <p:cNvSpPr txBox="1">
            <a:spLocks/>
          </p:cNvSpPr>
          <p:nvPr/>
        </p:nvSpPr>
        <p:spPr>
          <a:xfrm>
            <a:off x="0" y="0"/>
            <a:ext cx="12192000" cy="536895"/>
          </a:xfrm>
          <a:prstGeom prst="rect">
            <a:avLst/>
          </a:prstGeom>
        </p:spPr>
        <p:style>
          <a:lnRef idx="0">
            <a:schemeClr val="dk1"/>
          </a:lnRef>
          <a:fillRef idx="3">
            <a:schemeClr val="dk1"/>
          </a:fillRef>
          <a:effectRef idx="3">
            <a:schemeClr val="dk1"/>
          </a:effectRef>
          <a:fontRef idx="minor">
            <a:schemeClr val="lt1"/>
          </a:fontRef>
        </p:style>
        <p:txBody>
          <a:bodyP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50000"/>
              </a:lnSpc>
            </a:pPr>
            <a:r>
              <a:rPr lang="en-US" sz="1800"/>
              <a:t>Variantele si atributele produselor</a:t>
            </a:r>
          </a:p>
        </p:txBody>
      </p:sp>
      <p:sp>
        <p:nvSpPr>
          <p:cNvPr id="4" name="Rectangle 3">
            <a:extLst>
              <a:ext uri="{FF2B5EF4-FFF2-40B4-BE49-F238E27FC236}">
                <a16:creationId xmlns:a16="http://schemas.microsoft.com/office/drawing/2014/main" id="{D05C3016-3ABB-474B-8977-C8DFA4ADAA99}"/>
              </a:ext>
            </a:extLst>
          </p:cNvPr>
          <p:cNvSpPr/>
          <p:nvPr/>
        </p:nvSpPr>
        <p:spPr>
          <a:xfrm>
            <a:off x="8212823" y="866911"/>
            <a:ext cx="265931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Atribute</a:t>
            </a:r>
          </a:p>
        </p:txBody>
      </p:sp>
      <p:sp>
        <p:nvSpPr>
          <p:cNvPr id="5" name="Rectangle 4">
            <a:extLst>
              <a:ext uri="{FF2B5EF4-FFF2-40B4-BE49-F238E27FC236}">
                <a16:creationId xmlns:a16="http://schemas.microsoft.com/office/drawing/2014/main" id="{0B2E6584-F9EE-41E4-8B10-938C05CDC9C6}"/>
              </a:ext>
            </a:extLst>
          </p:cNvPr>
          <p:cNvSpPr/>
          <p:nvPr/>
        </p:nvSpPr>
        <p:spPr>
          <a:xfrm>
            <a:off x="8212823" y="1234363"/>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Color</a:t>
            </a:r>
          </a:p>
        </p:txBody>
      </p:sp>
      <p:sp>
        <p:nvSpPr>
          <p:cNvPr id="6" name="Rectangle 5">
            <a:extLst>
              <a:ext uri="{FF2B5EF4-FFF2-40B4-BE49-F238E27FC236}">
                <a16:creationId xmlns:a16="http://schemas.microsoft.com/office/drawing/2014/main" id="{693EF0E7-F889-4EA7-9FC1-F65505D30D5D}"/>
              </a:ext>
            </a:extLst>
          </p:cNvPr>
          <p:cNvSpPr/>
          <p:nvPr/>
        </p:nvSpPr>
        <p:spPr>
          <a:xfrm>
            <a:off x="8212823" y="1613482"/>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Size</a:t>
            </a:r>
          </a:p>
        </p:txBody>
      </p:sp>
      <p:sp>
        <p:nvSpPr>
          <p:cNvPr id="7" name="Rectangle 6">
            <a:extLst>
              <a:ext uri="{FF2B5EF4-FFF2-40B4-BE49-F238E27FC236}">
                <a16:creationId xmlns:a16="http://schemas.microsoft.com/office/drawing/2014/main" id="{856E342A-9895-4C15-97C3-9B5BB1B64978}"/>
              </a:ext>
            </a:extLst>
          </p:cNvPr>
          <p:cNvSpPr/>
          <p:nvPr/>
        </p:nvSpPr>
        <p:spPr>
          <a:xfrm>
            <a:off x="8212823" y="1982814"/>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Material</a:t>
            </a:r>
          </a:p>
        </p:txBody>
      </p:sp>
      <p:sp>
        <p:nvSpPr>
          <p:cNvPr id="8" name="Rectangle 7">
            <a:extLst>
              <a:ext uri="{FF2B5EF4-FFF2-40B4-BE49-F238E27FC236}">
                <a16:creationId xmlns:a16="http://schemas.microsoft.com/office/drawing/2014/main" id="{AED23D42-4B19-4F11-9A4B-0923FA6C7BC9}"/>
              </a:ext>
            </a:extLst>
          </p:cNvPr>
          <p:cNvSpPr/>
          <p:nvPr/>
        </p:nvSpPr>
        <p:spPr>
          <a:xfrm>
            <a:off x="8212823" y="2352146"/>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Type</a:t>
            </a:r>
          </a:p>
        </p:txBody>
      </p:sp>
      <p:sp>
        <p:nvSpPr>
          <p:cNvPr id="9" name="Rectangle 8">
            <a:extLst>
              <a:ext uri="{FF2B5EF4-FFF2-40B4-BE49-F238E27FC236}">
                <a16:creationId xmlns:a16="http://schemas.microsoft.com/office/drawing/2014/main" id="{A70EB2CC-4FCD-41B8-84F8-B66B1814D42F}"/>
              </a:ext>
            </a:extLst>
          </p:cNvPr>
          <p:cNvSpPr/>
          <p:nvPr/>
        </p:nvSpPr>
        <p:spPr>
          <a:xfrm>
            <a:off x="562062" y="865031"/>
            <a:ext cx="18539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cxnSp>
        <p:nvCxnSpPr>
          <p:cNvPr id="11" name="Straight Arrow Connector 10">
            <a:extLst>
              <a:ext uri="{FF2B5EF4-FFF2-40B4-BE49-F238E27FC236}">
                <a16:creationId xmlns:a16="http://schemas.microsoft.com/office/drawing/2014/main" id="{D70AC25E-AE4B-422F-BB61-B72D8165FE75}"/>
              </a:ext>
            </a:extLst>
          </p:cNvPr>
          <p:cNvCxnSpPr>
            <a:endCxn id="5" idx="1"/>
          </p:cNvCxnSpPr>
          <p:nvPr/>
        </p:nvCxnSpPr>
        <p:spPr>
          <a:xfrm>
            <a:off x="2474752" y="1049697"/>
            <a:ext cx="573807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376E2D-9B5F-4B4E-91A1-57EC64F0A01D}"/>
              </a:ext>
            </a:extLst>
          </p:cNvPr>
          <p:cNvCxnSpPr>
            <a:endCxn id="6" idx="1"/>
          </p:cNvCxnSpPr>
          <p:nvPr/>
        </p:nvCxnSpPr>
        <p:spPr>
          <a:xfrm>
            <a:off x="2445390" y="1075188"/>
            <a:ext cx="5767433" cy="7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81775-FA0F-4B94-A1B6-1114291E51B3}"/>
              </a:ext>
            </a:extLst>
          </p:cNvPr>
          <p:cNvCxnSpPr>
            <a:endCxn id="7" idx="1"/>
          </p:cNvCxnSpPr>
          <p:nvPr/>
        </p:nvCxnSpPr>
        <p:spPr>
          <a:xfrm>
            <a:off x="2474752" y="1083040"/>
            <a:ext cx="5738071" cy="108444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A68A791-473D-4075-AD6D-EDC196A66EE0}"/>
              </a:ext>
            </a:extLst>
          </p:cNvPr>
          <p:cNvSpPr txBox="1"/>
          <p:nvPr/>
        </p:nvSpPr>
        <p:spPr>
          <a:xfrm>
            <a:off x="3979178" y="1931831"/>
            <a:ext cx="17267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SKU, price, stock</a:t>
            </a:r>
          </a:p>
        </p:txBody>
      </p:sp>
      <p:graphicFrame>
        <p:nvGraphicFramePr>
          <p:cNvPr id="17" name="Table 17">
            <a:extLst>
              <a:ext uri="{FF2B5EF4-FFF2-40B4-BE49-F238E27FC236}">
                <a16:creationId xmlns:a16="http://schemas.microsoft.com/office/drawing/2014/main" id="{28BB1AB2-FCEE-436E-AC4E-5E37DEB607CD}"/>
              </a:ext>
            </a:extLst>
          </p:cNvPr>
          <p:cNvGraphicFramePr>
            <a:graphicFrameLocks noGrp="1"/>
          </p:cNvGraphicFramePr>
          <p:nvPr>
            <p:extLst>
              <p:ext uri="{D42A27DB-BD31-4B8C-83A1-F6EECF244321}">
                <p14:modId xmlns:p14="http://schemas.microsoft.com/office/powerpoint/2010/main" val="62603305"/>
              </p:ext>
            </p:extLst>
          </p:nvPr>
        </p:nvGraphicFramePr>
        <p:xfrm>
          <a:off x="83890" y="3951103"/>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SKU_NP_334</a:t>
                      </a:r>
                    </a:p>
                  </a:txBody>
                  <a:tcPr/>
                </a:tc>
                <a:tc>
                  <a:txBody>
                    <a:bodyPr/>
                    <a:lstStyle/>
                    <a:p>
                      <a:r>
                        <a:rPr lang="en-US"/>
                        <a:t>42,5</a:t>
                      </a:r>
                    </a:p>
                  </a:txBody>
                  <a:tcPr/>
                </a:tc>
                <a:tc>
                  <a:txBody>
                    <a:bodyPr/>
                    <a:lstStyle/>
                    <a:p>
                      <a:r>
                        <a:rPr lang="en-US"/>
                        <a:t>red</a:t>
                      </a:r>
                    </a:p>
                  </a:txBody>
                  <a:tcPr/>
                </a:tc>
                <a:tc>
                  <a:txBody>
                    <a:bodyPr/>
                    <a:lstStyle/>
                    <a:p>
                      <a:r>
                        <a:rPr lang="en-US"/>
                        <a:t>Syntetic</a:t>
                      </a:r>
                    </a:p>
                  </a:txBody>
                  <a:tcPr/>
                </a:tc>
                <a:tc>
                  <a:txBody>
                    <a:bodyPr/>
                    <a:lstStyle/>
                    <a:p>
                      <a:r>
                        <a:rPr lang="en-US"/>
                        <a:t>Race</a:t>
                      </a:r>
                    </a:p>
                  </a:txBody>
                  <a:tcPr/>
                </a:tc>
                <a:tc>
                  <a:txBody>
                    <a:bodyPr/>
                    <a:lstStyle/>
                    <a:p>
                      <a:r>
                        <a:rPr lang="en-US"/>
                        <a:t>415</a:t>
                      </a:r>
                    </a:p>
                  </a:txBody>
                  <a:tcPr/>
                </a:tc>
                <a:tc>
                  <a:txBody>
                    <a:bodyPr/>
                    <a:lstStyle/>
                    <a:p>
                      <a:r>
                        <a:rPr lang="en-US"/>
                        <a:t>15%</a:t>
                      </a:r>
                    </a:p>
                  </a:txBody>
                  <a:tcPr/>
                </a:tc>
                <a:extLst>
                  <a:ext uri="{0D108BD9-81ED-4DB2-BD59-A6C34878D82A}">
                    <a16:rowId xmlns:a16="http://schemas.microsoft.com/office/drawing/2014/main" val="2182907966"/>
                  </a:ext>
                </a:extLst>
              </a:tr>
            </a:tbl>
          </a:graphicData>
        </a:graphic>
      </p:graphicFrame>
      <p:graphicFrame>
        <p:nvGraphicFramePr>
          <p:cNvPr id="14" name="Table 17">
            <a:extLst>
              <a:ext uri="{FF2B5EF4-FFF2-40B4-BE49-F238E27FC236}">
                <a16:creationId xmlns:a16="http://schemas.microsoft.com/office/drawing/2014/main" id="{449EE9D4-47C6-48EC-B311-3070C1DB557E}"/>
              </a:ext>
            </a:extLst>
          </p:cNvPr>
          <p:cNvGraphicFramePr>
            <a:graphicFrameLocks noGrp="1"/>
          </p:cNvGraphicFramePr>
          <p:nvPr>
            <p:extLst>
              <p:ext uri="{D42A27DB-BD31-4B8C-83A1-F6EECF244321}">
                <p14:modId xmlns:p14="http://schemas.microsoft.com/office/powerpoint/2010/main" val="3710593901"/>
              </p:ext>
            </p:extLst>
          </p:nvPr>
        </p:nvGraphicFramePr>
        <p:xfrm>
          <a:off x="83890" y="4277731"/>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SKU_NP_335</a:t>
                      </a:r>
                    </a:p>
                  </a:txBody>
                  <a:tcPr/>
                </a:tc>
                <a:tc>
                  <a:txBody>
                    <a:bodyPr/>
                    <a:lstStyle/>
                    <a:p>
                      <a:r>
                        <a:rPr lang="en-US"/>
                        <a:t>42,5</a:t>
                      </a:r>
                    </a:p>
                  </a:txBody>
                  <a:tcPr/>
                </a:tc>
                <a:tc>
                  <a:txBody>
                    <a:bodyPr/>
                    <a:lstStyle/>
                    <a:p>
                      <a:r>
                        <a:rPr lang="en-US"/>
                        <a:t>blue</a:t>
                      </a:r>
                    </a:p>
                  </a:txBody>
                  <a:tcPr/>
                </a:tc>
                <a:tc>
                  <a:txBody>
                    <a:bodyPr/>
                    <a:lstStyle/>
                    <a:p>
                      <a:r>
                        <a:rPr lang="en-US"/>
                        <a:t>Natural</a:t>
                      </a:r>
                    </a:p>
                  </a:txBody>
                  <a:tcPr/>
                </a:tc>
                <a:tc>
                  <a:txBody>
                    <a:bodyPr/>
                    <a:lstStyle/>
                    <a:p>
                      <a:r>
                        <a:rPr lang="en-US"/>
                        <a:t>Race</a:t>
                      </a:r>
                    </a:p>
                  </a:txBody>
                  <a:tcPr/>
                </a:tc>
                <a:tc>
                  <a:txBody>
                    <a:bodyPr/>
                    <a:lstStyle/>
                    <a:p>
                      <a:r>
                        <a:rPr lang="en-US"/>
                        <a:t>425</a:t>
                      </a:r>
                    </a:p>
                  </a:txBody>
                  <a:tcPr/>
                </a:tc>
                <a:tc>
                  <a:txBody>
                    <a:bodyPr/>
                    <a:lstStyle/>
                    <a:p>
                      <a:r>
                        <a:rPr lang="en-US"/>
                        <a:t>10%</a:t>
                      </a:r>
                    </a:p>
                  </a:txBody>
                  <a:tcPr/>
                </a:tc>
                <a:extLst>
                  <a:ext uri="{0D108BD9-81ED-4DB2-BD59-A6C34878D82A}">
                    <a16:rowId xmlns:a16="http://schemas.microsoft.com/office/drawing/2014/main" val="2182907966"/>
                  </a:ext>
                </a:extLst>
              </a:tr>
            </a:tbl>
          </a:graphicData>
        </a:graphic>
      </p:graphicFrame>
    </p:spTree>
    <p:extLst>
      <p:ext uri="{BB962C8B-B14F-4D97-AF65-F5344CB8AC3E}">
        <p14:creationId xmlns:p14="http://schemas.microsoft.com/office/powerpoint/2010/main" val="1960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9E6CE-01AC-4B29-BFB9-95DDD95CC6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993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1AEEB-8986-4763-9521-D154009F62FA}"/>
              </a:ext>
            </a:extLst>
          </p:cNvPr>
          <p:cNvSpPr/>
          <p:nvPr/>
        </p:nvSpPr>
        <p:spPr>
          <a:xfrm>
            <a:off x="503339" y="914399"/>
            <a:ext cx="166102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grpSp>
        <p:nvGrpSpPr>
          <p:cNvPr id="54" name="Group 53">
            <a:extLst>
              <a:ext uri="{FF2B5EF4-FFF2-40B4-BE49-F238E27FC236}">
                <a16:creationId xmlns:a16="http://schemas.microsoft.com/office/drawing/2014/main" id="{E1F962C0-6126-4524-B185-F4AECEB0F8AA}"/>
              </a:ext>
            </a:extLst>
          </p:cNvPr>
          <p:cNvGrpSpPr/>
          <p:nvPr/>
        </p:nvGrpSpPr>
        <p:grpSpPr>
          <a:xfrm>
            <a:off x="3179428" y="914399"/>
            <a:ext cx="2048311" cy="2360102"/>
            <a:chOff x="3179428" y="914399"/>
            <a:chExt cx="2048311" cy="2360102"/>
          </a:xfrm>
        </p:grpSpPr>
        <p:sp>
          <p:nvSpPr>
            <p:cNvPr id="3" name="Rectangle 2">
              <a:extLst>
                <a:ext uri="{FF2B5EF4-FFF2-40B4-BE49-F238E27FC236}">
                  <a16:creationId xmlns:a16="http://schemas.microsoft.com/office/drawing/2014/main" id="{F5910A61-83F2-4E22-BE80-6BE947310D4B}"/>
                </a:ext>
              </a:extLst>
            </p:cNvPr>
            <p:cNvSpPr/>
            <p:nvPr/>
          </p:nvSpPr>
          <p:spPr>
            <a:xfrm>
              <a:off x="3179428" y="914399"/>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Variant1</a:t>
              </a:r>
            </a:p>
            <a:p>
              <a:pPr algn="ctr"/>
              <a:r>
                <a:rPr lang="en-US">
                  <a:solidFill>
                    <a:schemeClr val="tx1"/>
                  </a:solidFill>
                </a:rPr>
                <a:t>SKU, price, stock…</a:t>
              </a:r>
            </a:p>
          </p:txBody>
        </p:sp>
        <p:sp>
          <p:nvSpPr>
            <p:cNvPr id="4" name="Rectangle 3">
              <a:extLst>
                <a:ext uri="{FF2B5EF4-FFF2-40B4-BE49-F238E27FC236}">
                  <a16:creationId xmlns:a16="http://schemas.microsoft.com/office/drawing/2014/main" id="{DA9A6713-A423-4F49-8CB8-4B4CE4B9B6AA}"/>
                </a:ext>
              </a:extLst>
            </p:cNvPr>
            <p:cNvSpPr/>
            <p:nvPr/>
          </p:nvSpPr>
          <p:spPr>
            <a:xfrm>
              <a:off x="3197604" y="1784057"/>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Variant2</a:t>
              </a:r>
            </a:p>
            <a:p>
              <a:pPr algn="ctr"/>
              <a:r>
                <a:rPr lang="en-US">
                  <a:solidFill>
                    <a:schemeClr val="tx1"/>
                  </a:solidFill>
                </a:rPr>
                <a:t>SKU, price, stock…</a:t>
              </a:r>
            </a:p>
          </p:txBody>
        </p:sp>
        <p:sp>
          <p:nvSpPr>
            <p:cNvPr id="5" name="Rectangle 4">
              <a:extLst>
                <a:ext uri="{FF2B5EF4-FFF2-40B4-BE49-F238E27FC236}">
                  <a16:creationId xmlns:a16="http://schemas.microsoft.com/office/drawing/2014/main" id="{0C10BFBA-BA7D-4971-92D6-AA71EF6A55E6}"/>
                </a:ext>
              </a:extLst>
            </p:cNvPr>
            <p:cNvSpPr/>
            <p:nvPr/>
          </p:nvSpPr>
          <p:spPr>
            <a:xfrm>
              <a:off x="3179428" y="2653716"/>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Variant3</a:t>
              </a:r>
            </a:p>
            <a:p>
              <a:pPr algn="ctr"/>
              <a:r>
                <a:rPr lang="en-US">
                  <a:solidFill>
                    <a:schemeClr val="tx1"/>
                  </a:solidFill>
                </a:rPr>
                <a:t>SKU, price, stock…</a:t>
              </a:r>
            </a:p>
          </p:txBody>
        </p:sp>
      </p:grpSp>
      <p:grpSp>
        <p:nvGrpSpPr>
          <p:cNvPr id="55" name="Group 54">
            <a:extLst>
              <a:ext uri="{FF2B5EF4-FFF2-40B4-BE49-F238E27FC236}">
                <a16:creationId xmlns:a16="http://schemas.microsoft.com/office/drawing/2014/main" id="{C8E1EF61-5EA3-4B1D-8525-BEFE38891D5B}"/>
              </a:ext>
            </a:extLst>
          </p:cNvPr>
          <p:cNvGrpSpPr/>
          <p:nvPr/>
        </p:nvGrpSpPr>
        <p:grpSpPr>
          <a:xfrm>
            <a:off x="2164360" y="1216403"/>
            <a:ext cx="1033244" cy="1747706"/>
            <a:chOff x="2164360" y="1216403"/>
            <a:chExt cx="1033244" cy="1747706"/>
          </a:xfrm>
        </p:grpSpPr>
        <p:cxnSp>
          <p:nvCxnSpPr>
            <p:cNvPr id="8" name="Straight Arrow Connector 7">
              <a:extLst>
                <a:ext uri="{FF2B5EF4-FFF2-40B4-BE49-F238E27FC236}">
                  <a16:creationId xmlns:a16="http://schemas.microsoft.com/office/drawing/2014/main" id="{DF379164-F8DD-483E-B203-722198ABD3B7}"/>
                </a:ext>
              </a:extLst>
            </p:cNvPr>
            <p:cNvCxnSpPr>
              <a:stCxn id="2" idx="3"/>
              <a:endCxn id="3" idx="1"/>
            </p:cNvCxnSpPr>
            <p:nvPr/>
          </p:nvCxnSpPr>
          <p:spPr>
            <a:xfrm>
              <a:off x="2164360" y="1216403"/>
              <a:ext cx="1015068"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C4834B-18CC-4BBB-A515-D22092178D30}"/>
                </a:ext>
              </a:extLst>
            </p:cNvPr>
            <p:cNvCxnSpPr>
              <a:stCxn id="2" idx="3"/>
              <a:endCxn id="4" idx="1"/>
            </p:cNvCxnSpPr>
            <p:nvPr/>
          </p:nvCxnSpPr>
          <p:spPr>
            <a:xfrm>
              <a:off x="2164360" y="1216403"/>
              <a:ext cx="103324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4BE838-CC74-446D-822F-34252CCA9B6E}"/>
                </a:ext>
              </a:extLst>
            </p:cNvPr>
            <p:cNvCxnSpPr>
              <a:stCxn id="2" idx="3"/>
              <a:endCxn id="5" idx="1"/>
            </p:cNvCxnSpPr>
            <p:nvPr/>
          </p:nvCxnSpPr>
          <p:spPr>
            <a:xfrm>
              <a:off x="2164360" y="1216403"/>
              <a:ext cx="1015068" cy="174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8A053FD-B50C-4881-83CA-C33C21A72895}"/>
              </a:ext>
            </a:extLst>
          </p:cNvPr>
          <p:cNvGrpSpPr/>
          <p:nvPr/>
        </p:nvGrpSpPr>
        <p:grpSpPr>
          <a:xfrm>
            <a:off x="6551799" y="914399"/>
            <a:ext cx="1719746" cy="2360102"/>
            <a:chOff x="6551799" y="914399"/>
            <a:chExt cx="1719746" cy="2360102"/>
          </a:xfrm>
        </p:grpSpPr>
        <p:sp>
          <p:nvSpPr>
            <p:cNvPr id="13" name="Rectangle 12">
              <a:extLst>
                <a:ext uri="{FF2B5EF4-FFF2-40B4-BE49-F238E27FC236}">
                  <a16:creationId xmlns:a16="http://schemas.microsoft.com/office/drawing/2014/main" id="{E8A95789-5C3C-40F0-8FEE-A77B872ECBE0}"/>
                </a:ext>
              </a:extLst>
            </p:cNvPr>
            <p:cNvSpPr/>
            <p:nvPr/>
          </p:nvSpPr>
          <p:spPr>
            <a:xfrm>
              <a:off x="6551802" y="914399"/>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Color</a:t>
              </a:r>
            </a:p>
          </p:txBody>
        </p:sp>
        <p:sp>
          <p:nvSpPr>
            <p:cNvPr id="14" name="Rectangle 13">
              <a:extLst>
                <a:ext uri="{FF2B5EF4-FFF2-40B4-BE49-F238E27FC236}">
                  <a16:creationId xmlns:a16="http://schemas.microsoft.com/office/drawing/2014/main" id="{AF556803-BE1D-473E-B25D-AF106EAFB339}"/>
                </a:ext>
              </a:extLst>
            </p:cNvPr>
            <p:cNvSpPr/>
            <p:nvPr/>
          </p:nvSpPr>
          <p:spPr>
            <a:xfrm>
              <a:off x="6551799" y="1569672"/>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Size</a:t>
              </a:r>
            </a:p>
          </p:txBody>
        </p:sp>
        <p:sp>
          <p:nvSpPr>
            <p:cNvPr id="15" name="Rectangle 14">
              <a:extLst>
                <a:ext uri="{FF2B5EF4-FFF2-40B4-BE49-F238E27FC236}">
                  <a16:creationId xmlns:a16="http://schemas.microsoft.com/office/drawing/2014/main" id="{4AC9A59E-A799-4616-8733-3450B4BB6D98}"/>
                </a:ext>
              </a:extLst>
            </p:cNvPr>
            <p:cNvSpPr/>
            <p:nvPr/>
          </p:nvSpPr>
          <p:spPr>
            <a:xfrm>
              <a:off x="6551800" y="2224945"/>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Gender</a:t>
              </a:r>
            </a:p>
          </p:txBody>
        </p:sp>
        <p:sp>
          <p:nvSpPr>
            <p:cNvPr id="16" name="Rectangle 15">
              <a:extLst>
                <a:ext uri="{FF2B5EF4-FFF2-40B4-BE49-F238E27FC236}">
                  <a16:creationId xmlns:a16="http://schemas.microsoft.com/office/drawing/2014/main" id="{13359FC9-4803-4599-851A-448B81431467}"/>
                </a:ext>
              </a:extLst>
            </p:cNvPr>
            <p:cNvSpPr/>
            <p:nvPr/>
          </p:nvSpPr>
          <p:spPr>
            <a:xfrm>
              <a:off x="6551801" y="2880217"/>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Material</a:t>
              </a:r>
            </a:p>
          </p:txBody>
        </p:sp>
      </p:grpSp>
      <p:grpSp>
        <p:nvGrpSpPr>
          <p:cNvPr id="57" name="Group 56">
            <a:extLst>
              <a:ext uri="{FF2B5EF4-FFF2-40B4-BE49-F238E27FC236}">
                <a16:creationId xmlns:a16="http://schemas.microsoft.com/office/drawing/2014/main" id="{AEB6ABE6-329E-4CE9-AC77-3064ECFD4E05}"/>
              </a:ext>
            </a:extLst>
          </p:cNvPr>
          <p:cNvGrpSpPr/>
          <p:nvPr/>
        </p:nvGrpSpPr>
        <p:grpSpPr>
          <a:xfrm>
            <a:off x="5209563" y="1111541"/>
            <a:ext cx="1360413" cy="1965818"/>
            <a:chOff x="5209563" y="1111541"/>
            <a:chExt cx="1360413" cy="1965818"/>
          </a:xfrm>
        </p:grpSpPr>
        <p:cxnSp>
          <p:nvCxnSpPr>
            <p:cNvPr id="18" name="Straight Arrow Connector 17">
              <a:extLst>
                <a:ext uri="{FF2B5EF4-FFF2-40B4-BE49-F238E27FC236}">
                  <a16:creationId xmlns:a16="http://schemas.microsoft.com/office/drawing/2014/main" id="{7BBEFCAA-FFC1-4719-AA55-7C7AA1101283}"/>
                </a:ext>
              </a:extLst>
            </p:cNvPr>
            <p:cNvCxnSpPr>
              <a:stCxn id="3" idx="3"/>
              <a:endCxn id="13" idx="1"/>
            </p:cNvCxnSpPr>
            <p:nvPr/>
          </p:nvCxnSpPr>
          <p:spPr>
            <a:xfrm flipV="1">
              <a:off x="5209563" y="1111541"/>
              <a:ext cx="1342239" cy="11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235235-C1E3-41F7-A3CA-077B0B388712}"/>
                </a:ext>
              </a:extLst>
            </p:cNvPr>
            <p:cNvCxnSpPr>
              <a:stCxn id="3" idx="3"/>
              <a:endCxn id="15" idx="1"/>
            </p:cNvCxnSpPr>
            <p:nvPr/>
          </p:nvCxnSpPr>
          <p:spPr>
            <a:xfrm>
              <a:off x="5209563" y="1224792"/>
              <a:ext cx="1342237" cy="11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F431A7-896B-43EB-8CB4-875357EC0A32}"/>
                </a:ext>
              </a:extLst>
            </p:cNvPr>
            <p:cNvCxnSpPr>
              <a:stCxn id="4" idx="3"/>
              <a:endCxn id="13" idx="1"/>
            </p:cNvCxnSpPr>
            <p:nvPr/>
          </p:nvCxnSpPr>
          <p:spPr>
            <a:xfrm flipV="1">
              <a:off x="5227739" y="1111541"/>
              <a:ext cx="1324059"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800C5696-9430-47A2-8E28-65510B13880B}"/>
                </a:ext>
              </a:extLst>
            </p:cNvPr>
            <p:cNvCxnSpPr>
              <a:stCxn id="4" idx="3"/>
              <a:endCxn id="14" idx="1"/>
            </p:cNvCxnSpPr>
            <p:nvPr/>
          </p:nvCxnSpPr>
          <p:spPr>
            <a:xfrm flipV="1">
              <a:off x="5227739" y="1766814"/>
              <a:ext cx="1324060" cy="32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DF81085-492A-4CA7-9CFD-48C460BD375E}"/>
                </a:ext>
              </a:extLst>
            </p:cNvPr>
            <p:cNvCxnSpPr>
              <a:stCxn id="4" idx="3"/>
              <a:endCxn id="16" idx="1"/>
            </p:cNvCxnSpPr>
            <p:nvPr/>
          </p:nvCxnSpPr>
          <p:spPr>
            <a:xfrm>
              <a:off x="5227739" y="2094450"/>
              <a:ext cx="1324062"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962A5317-DEF9-4DA8-A154-F9F94734340D}"/>
                </a:ext>
              </a:extLst>
            </p:cNvPr>
            <p:cNvCxnSpPr>
              <a:cxnSpLocks/>
              <a:stCxn id="5" idx="3"/>
            </p:cNvCxnSpPr>
            <p:nvPr/>
          </p:nvCxnSpPr>
          <p:spPr>
            <a:xfrm flipV="1">
              <a:off x="5209563" y="2413467"/>
              <a:ext cx="1360413" cy="55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7086B86C-6C4F-45B7-B4DB-E69CCA8CDE2E}"/>
              </a:ext>
            </a:extLst>
          </p:cNvPr>
          <p:cNvGrpSpPr/>
          <p:nvPr/>
        </p:nvGrpSpPr>
        <p:grpSpPr>
          <a:xfrm>
            <a:off x="9882229" y="914399"/>
            <a:ext cx="1468076" cy="2253727"/>
            <a:chOff x="9882229" y="914399"/>
            <a:chExt cx="1468076" cy="2253727"/>
          </a:xfrm>
        </p:grpSpPr>
        <p:sp>
          <p:nvSpPr>
            <p:cNvPr id="32" name="Rectangle 31">
              <a:extLst>
                <a:ext uri="{FF2B5EF4-FFF2-40B4-BE49-F238E27FC236}">
                  <a16:creationId xmlns:a16="http://schemas.microsoft.com/office/drawing/2014/main" id="{371B2ECC-54F1-472D-8218-76294824B50F}"/>
                </a:ext>
              </a:extLst>
            </p:cNvPr>
            <p:cNvSpPr/>
            <p:nvPr/>
          </p:nvSpPr>
          <p:spPr>
            <a:xfrm>
              <a:off x="9882229" y="91439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1</a:t>
              </a:r>
            </a:p>
          </p:txBody>
        </p:sp>
        <p:sp>
          <p:nvSpPr>
            <p:cNvPr id="33" name="Rectangle 32">
              <a:extLst>
                <a:ext uri="{FF2B5EF4-FFF2-40B4-BE49-F238E27FC236}">
                  <a16:creationId xmlns:a16="http://schemas.microsoft.com/office/drawing/2014/main" id="{81AA2937-2A8D-424D-95A2-DB9EA7131238}"/>
                </a:ext>
              </a:extLst>
            </p:cNvPr>
            <p:cNvSpPr/>
            <p:nvPr/>
          </p:nvSpPr>
          <p:spPr>
            <a:xfrm>
              <a:off x="9882229" y="1766814"/>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2</a:t>
              </a:r>
            </a:p>
          </p:txBody>
        </p:sp>
        <p:sp>
          <p:nvSpPr>
            <p:cNvPr id="34" name="Rectangle 33">
              <a:extLst>
                <a:ext uri="{FF2B5EF4-FFF2-40B4-BE49-F238E27FC236}">
                  <a16:creationId xmlns:a16="http://schemas.microsoft.com/office/drawing/2014/main" id="{55BF2D34-D53F-4C3E-AA6E-81F19733B8C8}"/>
                </a:ext>
              </a:extLst>
            </p:cNvPr>
            <p:cNvSpPr/>
            <p:nvPr/>
          </p:nvSpPr>
          <p:spPr>
            <a:xfrm>
              <a:off x="9882229" y="261922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3</a:t>
              </a:r>
            </a:p>
          </p:txBody>
        </p:sp>
      </p:grpSp>
      <p:grpSp>
        <p:nvGrpSpPr>
          <p:cNvPr id="59" name="Group 58">
            <a:extLst>
              <a:ext uri="{FF2B5EF4-FFF2-40B4-BE49-F238E27FC236}">
                <a16:creationId xmlns:a16="http://schemas.microsoft.com/office/drawing/2014/main" id="{82911C54-1E49-4918-A864-CB8E45BC03E3}"/>
              </a:ext>
            </a:extLst>
          </p:cNvPr>
          <p:cNvGrpSpPr/>
          <p:nvPr/>
        </p:nvGrpSpPr>
        <p:grpSpPr>
          <a:xfrm>
            <a:off x="8271542" y="1111541"/>
            <a:ext cx="1610687" cy="1965818"/>
            <a:chOff x="8271542" y="1111541"/>
            <a:chExt cx="1610687" cy="1965818"/>
          </a:xfrm>
        </p:grpSpPr>
        <p:cxnSp>
          <p:nvCxnSpPr>
            <p:cNvPr id="36" name="Straight Arrow Connector 35">
              <a:extLst>
                <a:ext uri="{FF2B5EF4-FFF2-40B4-BE49-F238E27FC236}">
                  <a16:creationId xmlns:a16="http://schemas.microsoft.com/office/drawing/2014/main" id="{C6E5601E-0CED-4C5B-94C4-31FCA3F6CFD3}"/>
                </a:ext>
              </a:extLst>
            </p:cNvPr>
            <p:cNvCxnSpPr>
              <a:stCxn id="32" idx="1"/>
              <a:endCxn id="13" idx="3"/>
            </p:cNvCxnSpPr>
            <p:nvPr/>
          </p:nvCxnSpPr>
          <p:spPr>
            <a:xfrm flipH="1" flipV="1">
              <a:off x="8271545" y="1111541"/>
              <a:ext cx="1610684" cy="7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D0EBB2-858F-4E07-8ACB-7B74F1BC0F05}"/>
                </a:ext>
              </a:extLst>
            </p:cNvPr>
            <p:cNvCxnSpPr>
              <a:stCxn id="32" idx="1"/>
              <a:endCxn id="15" idx="3"/>
            </p:cNvCxnSpPr>
            <p:nvPr/>
          </p:nvCxnSpPr>
          <p:spPr>
            <a:xfrm flipH="1">
              <a:off x="8271543" y="1188848"/>
              <a:ext cx="1610686" cy="123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444780-0424-4576-A188-5DDA19496120}"/>
                </a:ext>
              </a:extLst>
            </p:cNvPr>
            <p:cNvCxnSpPr>
              <a:stCxn id="32" idx="1"/>
              <a:endCxn id="14" idx="3"/>
            </p:cNvCxnSpPr>
            <p:nvPr/>
          </p:nvCxnSpPr>
          <p:spPr>
            <a:xfrm flipH="1">
              <a:off x="8271542" y="1188848"/>
              <a:ext cx="1610687" cy="57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98CB47-0BD7-4C12-9D2E-F772AC45924B}"/>
                </a:ext>
              </a:extLst>
            </p:cNvPr>
            <p:cNvCxnSpPr>
              <a:stCxn id="33" idx="1"/>
              <a:endCxn id="14" idx="3"/>
            </p:cNvCxnSpPr>
            <p:nvPr/>
          </p:nvCxnSpPr>
          <p:spPr>
            <a:xfrm flipH="1" flipV="1">
              <a:off x="8271542" y="1766814"/>
              <a:ext cx="1610687" cy="2744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E109590-64A1-4CAD-9911-F254F151BABC}"/>
                </a:ext>
              </a:extLst>
            </p:cNvPr>
            <p:cNvCxnSpPr>
              <a:stCxn id="33" idx="1"/>
              <a:endCxn id="16" idx="3"/>
            </p:cNvCxnSpPr>
            <p:nvPr/>
          </p:nvCxnSpPr>
          <p:spPr>
            <a:xfrm flipH="1">
              <a:off x="8271544" y="2041263"/>
              <a:ext cx="1610685" cy="1036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B02D0C94-3EEE-4F7D-9BBE-E73D0ED4F6DC}"/>
                </a:ext>
              </a:extLst>
            </p:cNvPr>
            <p:cNvCxnSpPr>
              <a:stCxn id="34" idx="1"/>
              <a:endCxn id="15" idx="3"/>
            </p:cNvCxnSpPr>
            <p:nvPr/>
          </p:nvCxnSpPr>
          <p:spPr>
            <a:xfrm flipH="1" flipV="1">
              <a:off x="8271543" y="2422087"/>
              <a:ext cx="1610686" cy="4715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BBF41C8E-98CF-4CD3-B750-B289253E5DE3}"/>
                </a:ext>
              </a:extLst>
            </p:cNvPr>
            <p:cNvCxnSpPr>
              <a:stCxn id="34" idx="1"/>
            </p:cNvCxnSpPr>
            <p:nvPr/>
          </p:nvCxnSpPr>
          <p:spPr>
            <a:xfrm flipH="1" flipV="1">
              <a:off x="8289719" y="1805467"/>
              <a:ext cx="1592510" cy="1088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390741E2-F01D-4A73-906B-82507ADF885D}"/>
                </a:ext>
              </a:extLst>
            </p:cNvPr>
            <p:cNvCxnSpPr>
              <a:stCxn id="34" idx="1"/>
              <a:endCxn id="13" idx="3"/>
            </p:cNvCxnSpPr>
            <p:nvPr/>
          </p:nvCxnSpPr>
          <p:spPr>
            <a:xfrm flipH="1" flipV="1">
              <a:off x="8271545" y="1111541"/>
              <a:ext cx="1610684" cy="178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C2919F3C-30F8-48E5-8A27-CE5CF2E678AC}"/>
              </a:ext>
            </a:extLst>
          </p:cNvPr>
          <p:cNvSpPr/>
          <p:nvPr/>
        </p:nvSpPr>
        <p:spPr>
          <a:xfrm>
            <a:off x="1593908" y="3800213"/>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one-to-many</a:t>
            </a:r>
          </a:p>
        </p:txBody>
      </p:sp>
      <p:sp>
        <p:nvSpPr>
          <p:cNvPr id="52" name="Rectangle 51">
            <a:extLst>
              <a:ext uri="{FF2B5EF4-FFF2-40B4-BE49-F238E27FC236}">
                <a16:creationId xmlns:a16="http://schemas.microsoft.com/office/drawing/2014/main" id="{0C950C76-D54F-4823-A3A8-3BB644EE0860}"/>
              </a:ext>
            </a:extLst>
          </p:cNvPr>
          <p:cNvSpPr/>
          <p:nvPr/>
        </p:nvSpPr>
        <p:spPr>
          <a:xfrm>
            <a:off x="5209563"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
        <p:nvSpPr>
          <p:cNvPr id="53" name="Rectangle 52">
            <a:extLst>
              <a:ext uri="{FF2B5EF4-FFF2-40B4-BE49-F238E27FC236}">
                <a16:creationId xmlns:a16="http://schemas.microsoft.com/office/drawing/2014/main" id="{CEF928B8-2C83-48D0-A6A6-08627F247818}"/>
              </a:ext>
            </a:extLst>
          </p:cNvPr>
          <p:cNvSpPr/>
          <p:nvPr/>
        </p:nvSpPr>
        <p:spPr>
          <a:xfrm>
            <a:off x="8558168"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Tree>
    <p:extLst>
      <p:ext uri="{BB962C8B-B14F-4D97-AF65-F5344CB8AC3E}">
        <p14:creationId xmlns:p14="http://schemas.microsoft.com/office/powerpoint/2010/main" val="29914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circle(in)">
                                      <p:cBhvr>
                                        <p:cTn id="28" dur="20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circle(in)">
                                      <p:cBhvr>
                                        <p:cTn id="38" dur="20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276837" y="771787"/>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p:cNvCxnSpPr>
          <p:nvPr/>
        </p:nvCxnSpPr>
        <p:spPr>
          <a:xfrm>
            <a:off x="2080470" y="952151"/>
            <a:ext cx="855677" cy="35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6B9E48-6DB2-4F97-8ADC-5291C3188975}"/>
              </a:ext>
            </a:extLst>
          </p:cNvPr>
          <p:cNvCxnSpPr>
            <a:stCxn id="6" idx="3"/>
            <a:endCxn id="30" idx="1"/>
          </p:cNvCxnSpPr>
          <p:nvPr/>
        </p:nvCxnSpPr>
        <p:spPr>
          <a:xfrm>
            <a:off x="4739779" y="1314274"/>
            <a:ext cx="517318" cy="70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EB232F-3423-4B9D-A178-0094E1991EAF}"/>
              </a:ext>
            </a:extLst>
          </p:cNvPr>
          <p:cNvCxnSpPr>
            <a:cxnSpLocks/>
            <a:stCxn id="16" idx="1"/>
            <a:endCxn id="31" idx="3"/>
          </p:cNvCxnSpPr>
          <p:nvPr/>
        </p:nvCxnSpPr>
        <p:spPr>
          <a:xfrm flipH="1">
            <a:off x="7060730" y="1643127"/>
            <a:ext cx="485055" cy="71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grpSp>
        <p:nvGrpSpPr>
          <p:cNvPr id="37" name="Group 36">
            <a:extLst>
              <a:ext uri="{FF2B5EF4-FFF2-40B4-BE49-F238E27FC236}">
                <a16:creationId xmlns:a16="http://schemas.microsoft.com/office/drawing/2014/main" id="{61243E92-6C4D-4FB8-B1B8-564FEF638D3A}"/>
              </a:ext>
            </a:extLst>
          </p:cNvPr>
          <p:cNvGrpSpPr/>
          <p:nvPr/>
        </p:nvGrpSpPr>
        <p:grpSpPr>
          <a:xfrm>
            <a:off x="5257096" y="1515598"/>
            <a:ext cx="1803636" cy="1335766"/>
            <a:chOff x="5257096" y="1515598"/>
            <a:chExt cx="1803636" cy="1335766"/>
          </a:xfrm>
        </p:grpSpPr>
        <p:sp>
          <p:nvSpPr>
            <p:cNvPr id="29" name="Rectangle 28">
              <a:extLst>
                <a:ext uri="{FF2B5EF4-FFF2-40B4-BE49-F238E27FC236}">
                  <a16:creationId xmlns:a16="http://schemas.microsoft.com/office/drawing/2014/main" id="{D46EBF14-2335-480B-AEFD-B57AE16F343D}"/>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value_variant</a:t>
              </a:r>
            </a:p>
          </p:txBody>
        </p:sp>
        <p:sp>
          <p:nvSpPr>
            <p:cNvPr id="30" name="Rectangle 29">
              <a:extLst>
                <a:ext uri="{FF2B5EF4-FFF2-40B4-BE49-F238E27FC236}">
                  <a16:creationId xmlns:a16="http://schemas.microsoft.com/office/drawing/2014/main" id="{D4A41E1E-26F0-4536-BB14-1A47A224DD75}"/>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id_variant</a:t>
              </a:r>
            </a:p>
          </p:txBody>
        </p:sp>
        <p:sp>
          <p:nvSpPr>
            <p:cNvPr id="31" name="Rectangle 30">
              <a:extLst>
                <a:ext uri="{FF2B5EF4-FFF2-40B4-BE49-F238E27FC236}">
                  <a16:creationId xmlns:a16="http://schemas.microsoft.com/office/drawing/2014/main" id="{5D992E0F-7F68-4D97-BF9A-6FB57B9F2F62}"/>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42" name="Rectangle 41">
              <a:extLst>
                <a:ext uri="{FF2B5EF4-FFF2-40B4-BE49-F238E27FC236}">
                  <a16:creationId xmlns:a16="http://schemas.microsoft.com/office/drawing/2014/main" id="{40CBDE12-0541-40BE-AA3A-192D15881F7B}"/>
                </a:ext>
              </a:extLst>
            </p:cNvPr>
            <p:cNvSpPr/>
            <p:nvPr/>
          </p:nvSpPr>
          <p:spPr>
            <a:xfrm>
              <a:off x="5257096" y="2515102"/>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17584BB-F373-4AA8-A618-17A27EA4CB12}"/>
              </a:ext>
            </a:extLst>
          </p:cNvPr>
          <p:cNvGrpSpPr/>
          <p:nvPr/>
        </p:nvGrpSpPr>
        <p:grpSpPr>
          <a:xfrm>
            <a:off x="2936143" y="777378"/>
            <a:ext cx="1803637" cy="3189537"/>
            <a:chOff x="2936143" y="777378"/>
            <a:chExt cx="1803637" cy="3189537"/>
          </a:xfrm>
        </p:grpSpPr>
        <p:sp>
          <p:nvSpPr>
            <p:cNvPr id="3" name="Rectangle 2">
              <a:extLst>
                <a:ext uri="{FF2B5EF4-FFF2-40B4-BE49-F238E27FC236}">
                  <a16:creationId xmlns:a16="http://schemas.microsoft.com/office/drawing/2014/main" id="{D9CDD065-C42B-4167-94FB-F7F65CCA364B}"/>
                </a:ext>
              </a:extLst>
            </p:cNvPr>
            <p:cNvSpPr/>
            <p:nvPr/>
          </p:nvSpPr>
          <p:spPr>
            <a:xfrm>
              <a:off x="2936147" y="777378"/>
              <a:ext cx="1803633" cy="3607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variants</a:t>
              </a:r>
            </a:p>
          </p:txBody>
        </p:sp>
        <p:sp>
          <p:nvSpPr>
            <p:cNvPr id="5" name="Rectangle 4">
              <a:extLst>
                <a:ext uri="{FF2B5EF4-FFF2-40B4-BE49-F238E27FC236}">
                  <a16:creationId xmlns:a16="http://schemas.microsoft.com/office/drawing/2014/main" id="{654EA945-5AAC-441F-9D6B-36F1B6967189}"/>
                </a:ext>
              </a:extLst>
            </p:cNvPr>
            <p:cNvSpPr/>
            <p:nvPr/>
          </p:nvSpPr>
          <p:spPr>
            <a:xfrm>
              <a:off x="2936145" y="1846974"/>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sku</a:t>
              </a:r>
            </a:p>
          </p:txBody>
        </p:sp>
        <p:sp>
          <p:nvSpPr>
            <p:cNvPr id="6" name="Rectangle 5">
              <a:extLst>
                <a:ext uri="{FF2B5EF4-FFF2-40B4-BE49-F238E27FC236}">
                  <a16:creationId xmlns:a16="http://schemas.microsoft.com/office/drawing/2014/main" id="{84D24934-FD76-430E-AADF-64E54EDBCFCD}"/>
                </a:ext>
              </a:extLst>
            </p:cNvPr>
            <p:cNvSpPr/>
            <p:nvPr/>
          </p:nvSpPr>
          <p:spPr>
            <a:xfrm>
              <a:off x="2936146" y="1133910"/>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7" name="Rectangle 6">
              <a:extLst>
                <a:ext uri="{FF2B5EF4-FFF2-40B4-BE49-F238E27FC236}">
                  <a16:creationId xmlns:a16="http://schemas.microsoft.com/office/drawing/2014/main" id="{BD3D5C06-6A16-4504-B25E-4B86BC5977DC}"/>
                </a:ext>
              </a:extLst>
            </p:cNvPr>
            <p:cNvSpPr/>
            <p:nvPr/>
          </p:nvSpPr>
          <p:spPr>
            <a:xfrm>
              <a:off x="2936145" y="1490442"/>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product_id</a:t>
              </a:r>
            </a:p>
          </p:txBody>
        </p:sp>
        <p:sp>
          <p:nvSpPr>
            <p:cNvPr id="8" name="Rectangle 7">
              <a:extLst>
                <a:ext uri="{FF2B5EF4-FFF2-40B4-BE49-F238E27FC236}">
                  <a16:creationId xmlns:a16="http://schemas.microsoft.com/office/drawing/2014/main" id="{386D5615-131D-477D-9F23-EE6835DF89B4}"/>
                </a:ext>
              </a:extLst>
            </p:cNvPr>
            <p:cNvSpPr/>
            <p:nvPr/>
          </p:nvSpPr>
          <p:spPr>
            <a:xfrm>
              <a:off x="2936145" y="2203506"/>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price</a:t>
              </a:r>
            </a:p>
          </p:txBody>
        </p:sp>
        <p:sp>
          <p:nvSpPr>
            <p:cNvPr id="9" name="Rectangle 8">
              <a:extLst>
                <a:ext uri="{FF2B5EF4-FFF2-40B4-BE49-F238E27FC236}">
                  <a16:creationId xmlns:a16="http://schemas.microsoft.com/office/drawing/2014/main" id="{DB9AF7F6-0B40-49C7-8B64-9FF7585D4D32}"/>
                </a:ext>
              </a:extLst>
            </p:cNvPr>
            <p:cNvSpPr/>
            <p:nvPr/>
          </p:nvSpPr>
          <p:spPr>
            <a:xfrm>
              <a:off x="2936145" y="256003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stock</a:t>
              </a:r>
            </a:p>
          </p:txBody>
        </p:sp>
        <p:sp>
          <p:nvSpPr>
            <p:cNvPr id="10" name="Rectangle 9">
              <a:extLst>
                <a:ext uri="{FF2B5EF4-FFF2-40B4-BE49-F238E27FC236}">
                  <a16:creationId xmlns:a16="http://schemas.microsoft.com/office/drawing/2014/main" id="{4E721251-DC13-46CC-BC8F-304222CA3B44}"/>
                </a:ext>
              </a:extLst>
            </p:cNvPr>
            <p:cNvSpPr/>
            <p:nvPr/>
          </p:nvSpPr>
          <p:spPr>
            <a:xfrm>
              <a:off x="2936144" y="2912375"/>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discount</a:t>
              </a:r>
            </a:p>
          </p:txBody>
        </p:sp>
        <p:sp>
          <p:nvSpPr>
            <p:cNvPr id="11" name="Rectangle 10">
              <a:extLst>
                <a:ext uri="{FF2B5EF4-FFF2-40B4-BE49-F238E27FC236}">
                  <a16:creationId xmlns:a16="http://schemas.microsoft.com/office/drawing/2014/main" id="{A24159CF-C8F9-4BA6-B3A7-620ED3D1AFAE}"/>
                </a:ext>
              </a:extLst>
            </p:cNvPr>
            <p:cNvSpPr/>
            <p:nvPr/>
          </p:nvSpPr>
          <p:spPr>
            <a:xfrm>
              <a:off x="2936144" y="3268907"/>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46" name="Rectangle 45">
              <a:extLst>
                <a:ext uri="{FF2B5EF4-FFF2-40B4-BE49-F238E27FC236}">
                  <a16:creationId xmlns:a16="http://schemas.microsoft.com/office/drawing/2014/main" id="{2DC29772-1161-4466-A81C-72619D9C5971}"/>
                </a:ext>
              </a:extLst>
            </p:cNvPr>
            <p:cNvSpPr/>
            <p:nvPr/>
          </p:nvSpPr>
          <p:spPr>
            <a:xfrm>
              <a:off x="2936143" y="360618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spTree>
    <p:extLst>
      <p:ext uri="{BB962C8B-B14F-4D97-AF65-F5344CB8AC3E}">
        <p14:creationId xmlns:p14="http://schemas.microsoft.com/office/powerpoint/2010/main" val="296813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2B2BDA-49AE-493B-8FBA-E17F53F18B18}"/>
              </a:ext>
            </a:extLst>
          </p:cNvPr>
          <p:cNvSpPr/>
          <p:nvPr/>
        </p:nvSpPr>
        <p:spPr>
          <a:xfrm>
            <a:off x="4015530" y="8389"/>
            <a:ext cx="4160940" cy="5201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Implementarea atributelor produselor</a:t>
            </a:r>
          </a:p>
        </p:txBody>
      </p:sp>
      <p:sp>
        <p:nvSpPr>
          <p:cNvPr id="4" name="Rectangle 3">
            <a:extLst>
              <a:ext uri="{FF2B5EF4-FFF2-40B4-BE49-F238E27FC236}">
                <a16:creationId xmlns:a16="http://schemas.microsoft.com/office/drawing/2014/main" id="{E9EC9108-BB83-437C-B2F8-55C60D0D9521}"/>
              </a:ext>
            </a:extLst>
          </p:cNvPr>
          <p:cNvSpPr/>
          <p:nvPr/>
        </p:nvSpPr>
        <p:spPr>
          <a:xfrm>
            <a:off x="192947" y="989901"/>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Crearea modelelor, migratiilor si relatiilor</a:t>
            </a:r>
          </a:p>
        </p:txBody>
      </p:sp>
      <p:sp>
        <p:nvSpPr>
          <p:cNvPr id="5" name="Rectangle 4">
            <a:extLst>
              <a:ext uri="{FF2B5EF4-FFF2-40B4-BE49-F238E27FC236}">
                <a16:creationId xmlns:a16="http://schemas.microsoft.com/office/drawing/2014/main" id="{9C73EE28-BBC4-4498-B02B-58B4C365F224}"/>
              </a:ext>
            </a:extLst>
          </p:cNvPr>
          <p:cNvSpPr/>
          <p:nvPr/>
        </p:nvSpPr>
        <p:spPr>
          <a:xfrm>
            <a:off x="3858936" y="989901"/>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Modele si migratii</a:t>
            </a:r>
            <a:r>
              <a:rPr lang="en-US" sz="1400"/>
              <a:t>: </a:t>
            </a:r>
          </a:p>
          <a:p>
            <a:pPr marL="285750" indent="-285750">
              <a:buFontTx/>
              <a:buChar char="-"/>
            </a:pPr>
            <a:r>
              <a:rPr lang="en-US" sz="1400"/>
              <a:t>Attribute</a:t>
            </a:r>
          </a:p>
          <a:p>
            <a:pPr marL="285750" indent="-285750">
              <a:buFontTx/>
              <a:buChar char="-"/>
            </a:pPr>
            <a:r>
              <a:rPr lang="en-US" sz="1400"/>
              <a:t>AttributeValue</a:t>
            </a:r>
          </a:p>
          <a:p>
            <a:pPr marL="285750" indent="-285750">
              <a:buFontTx/>
              <a:buChar char="-"/>
            </a:pPr>
            <a:r>
              <a:rPr lang="en-US" sz="1400"/>
              <a:t>attribute_section (table intermediar)</a:t>
            </a:r>
          </a:p>
        </p:txBody>
      </p:sp>
      <p:sp>
        <p:nvSpPr>
          <p:cNvPr id="6" name="Rectangle 5">
            <a:extLst>
              <a:ext uri="{FF2B5EF4-FFF2-40B4-BE49-F238E27FC236}">
                <a16:creationId xmlns:a16="http://schemas.microsoft.com/office/drawing/2014/main" id="{63FBD363-6F65-4EE1-B2BA-D9C54E138477}"/>
              </a:ext>
            </a:extLst>
          </p:cNvPr>
          <p:cNvSpPr/>
          <p:nvPr/>
        </p:nvSpPr>
        <p:spPr>
          <a:xfrm>
            <a:off x="8112155" y="989901"/>
            <a:ext cx="3624044" cy="71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relatii</a:t>
            </a:r>
            <a:r>
              <a:rPr lang="en-US" sz="1400"/>
              <a:t>: </a:t>
            </a:r>
          </a:p>
          <a:p>
            <a:pPr marL="285750" indent="-285750">
              <a:buFontTx/>
              <a:buChar char="-"/>
            </a:pPr>
            <a:r>
              <a:rPr lang="en-US" sz="1400"/>
              <a:t>Attribute 1-M AttributesValue</a:t>
            </a:r>
          </a:p>
          <a:p>
            <a:pPr marL="285750" indent="-285750">
              <a:buFontTx/>
              <a:buChar char="-"/>
            </a:pPr>
            <a:r>
              <a:rPr lang="en-US" sz="1400"/>
              <a:t>Attribute M-M Section</a:t>
            </a:r>
          </a:p>
        </p:txBody>
      </p:sp>
      <p:cxnSp>
        <p:nvCxnSpPr>
          <p:cNvPr id="8" name="Straight Arrow Connector 7">
            <a:extLst>
              <a:ext uri="{FF2B5EF4-FFF2-40B4-BE49-F238E27FC236}">
                <a16:creationId xmlns:a16="http://schemas.microsoft.com/office/drawing/2014/main" id="{E5CEB49F-88F2-46F5-BDFD-AEB55F120ADA}"/>
              </a:ext>
            </a:extLst>
          </p:cNvPr>
          <p:cNvCxnSpPr>
            <a:cxnSpLocks/>
            <a:stCxn id="4" idx="3"/>
            <a:endCxn id="5" idx="1"/>
          </p:cNvCxnSpPr>
          <p:nvPr/>
        </p:nvCxnSpPr>
        <p:spPr>
          <a:xfrm>
            <a:off x="3229761"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D236A8-4192-4BA3-9FC0-4BB44C93A50A}"/>
              </a:ext>
            </a:extLst>
          </p:cNvPr>
          <p:cNvCxnSpPr>
            <a:cxnSpLocks/>
            <a:stCxn id="5" idx="3"/>
            <a:endCxn id="6" idx="1"/>
          </p:cNvCxnSpPr>
          <p:nvPr/>
        </p:nvCxnSpPr>
        <p:spPr>
          <a:xfrm flipV="1">
            <a:off x="7482980"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3BCAB3-8E65-4BA7-B1DE-38193E3D4D5B}"/>
              </a:ext>
            </a:extLst>
          </p:cNvPr>
          <p:cNvSpPr/>
          <p:nvPr/>
        </p:nvSpPr>
        <p:spPr>
          <a:xfrm>
            <a:off x="192947" y="24647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2. Interfata de administrare a atributelor si valorilor acestora</a:t>
            </a:r>
          </a:p>
        </p:txBody>
      </p:sp>
      <p:sp>
        <p:nvSpPr>
          <p:cNvPr id="11" name="Rectangle 10">
            <a:extLst>
              <a:ext uri="{FF2B5EF4-FFF2-40B4-BE49-F238E27FC236}">
                <a16:creationId xmlns:a16="http://schemas.microsoft.com/office/drawing/2014/main" id="{BE0E3619-B59E-4D17-AA2A-56A5D35C638C}"/>
              </a:ext>
            </a:extLst>
          </p:cNvPr>
          <p:cNvSpPr/>
          <p:nvPr/>
        </p:nvSpPr>
        <p:spPr>
          <a:xfrm>
            <a:off x="3858936" y="2459799"/>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Attribute</a:t>
            </a:r>
          </a:p>
          <a:p>
            <a:pPr marL="285750" indent="-285750">
              <a:buFontTx/>
              <a:buChar char="-"/>
            </a:pPr>
            <a:r>
              <a:rPr lang="en-US" sz="1400"/>
              <a:t>Ruta din CPanel pentru atribute</a:t>
            </a:r>
          </a:p>
          <a:p>
            <a:pPr marL="285750" indent="-285750">
              <a:buFontTx/>
              <a:buChar char="-"/>
            </a:pPr>
            <a:r>
              <a:rPr lang="en-US" sz="1400"/>
              <a:t>Vederea principala pentru atribute</a:t>
            </a:r>
          </a:p>
          <a:p>
            <a:pPr marL="285750" indent="-285750">
              <a:buFontTx/>
              <a:buChar char="-"/>
            </a:pPr>
            <a:r>
              <a:rPr lang="en-US" sz="1400"/>
              <a:t>Componenta livewire pentru operatii CRUD</a:t>
            </a:r>
          </a:p>
        </p:txBody>
      </p:sp>
      <p:sp>
        <p:nvSpPr>
          <p:cNvPr id="12" name="Rectangle 11">
            <a:extLst>
              <a:ext uri="{FF2B5EF4-FFF2-40B4-BE49-F238E27FC236}">
                <a16:creationId xmlns:a16="http://schemas.microsoft.com/office/drawing/2014/main" id="{9B5AF4CF-1A56-42DE-8EB2-5F2B389FE0B7}"/>
              </a:ext>
            </a:extLst>
          </p:cNvPr>
          <p:cNvSpPr/>
          <p:nvPr/>
        </p:nvSpPr>
        <p:spPr>
          <a:xfrm>
            <a:off x="8112155" y="2384905"/>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valori (AttributeValue)</a:t>
            </a:r>
          </a:p>
          <a:p>
            <a:pPr marL="285750" indent="-285750">
              <a:buFontTx/>
              <a:buChar char="-"/>
            </a:pPr>
            <a:r>
              <a:rPr lang="en-US" sz="1400"/>
              <a:t>Afisarea valorilor existente</a:t>
            </a:r>
          </a:p>
          <a:p>
            <a:pPr marL="285750" indent="-285750">
              <a:buFontTx/>
              <a:buChar char="-"/>
            </a:pPr>
            <a:r>
              <a:rPr lang="en-US" sz="1400"/>
              <a:t>Componenta livewire pentru operatii CRUD</a:t>
            </a:r>
          </a:p>
        </p:txBody>
      </p:sp>
      <p:cxnSp>
        <p:nvCxnSpPr>
          <p:cNvPr id="7" name="Straight Arrow Connector 6">
            <a:extLst>
              <a:ext uri="{FF2B5EF4-FFF2-40B4-BE49-F238E27FC236}">
                <a16:creationId xmlns:a16="http://schemas.microsoft.com/office/drawing/2014/main" id="{37DF9C16-DBA9-4039-B7D7-3B384F2949BA}"/>
              </a:ext>
            </a:extLst>
          </p:cNvPr>
          <p:cNvCxnSpPr>
            <a:stCxn id="9" idx="3"/>
            <a:endCxn id="11" idx="1"/>
          </p:cNvCxnSpPr>
          <p:nvPr/>
        </p:nvCxnSpPr>
        <p:spPr>
          <a:xfrm>
            <a:off x="3229761" y="2821312"/>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9BC2A3-B941-441A-82DC-F4CC2A321E17}"/>
              </a:ext>
            </a:extLst>
          </p:cNvPr>
          <p:cNvCxnSpPr>
            <a:stCxn id="11" idx="3"/>
            <a:endCxn id="12" idx="1"/>
          </p:cNvCxnSpPr>
          <p:nvPr/>
        </p:nvCxnSpPr>
        <p:spPr>
          <a:xfrm flipV="1">
            <a:off x="7482980" y="2823247"/>
            <a:ext cx="629175" cy="7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49B1D0-B8E2-40A4-8EB9-86E074FF3752}"/>
              </a:ext>
            </a:extLst>
          </p:cNvPr>
          <p:cNvSpPr/>
          <p:nvPr/>
        </p:nvSpPr>
        <p:spPr>
          <a:xfrm>
            <a:off x="192947" y="385785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 Atasam atributele de sectiuni</a:t>
            </a:r>
          </a:p>
        </p:txBody>
      </p:sp>
      <p:sp>
        <p:nvSpPr>
          <p:cNvPr id="16" name="Rectangle 15">
            <a:extLst>
              <a:ext uri="{FF2B5EF4-FFF2-40B4-BE49-F238E27FC236}">
                <a16:creationId xmlns:a16="http://schemas.microsoft.com/office/drawing/2014/main" id="{FBF03A3E-EB35-4B30-A6D7-2E7F390F63F5}"/>
              </a:ext>
            </a:extLst>
          </p:cNvPr>
          <p:cNvSpPr/>
          <p:nvPr/>
        </p:nvSpPr>
        <p:spPr>
          <a:xfrm>
            <a:off x="3858936" y="3852868"/>
            <a:ext cx="3624044" cy="141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Creem relatia in modelele Section si Attribute</a:t>
            </a:r>
          </a:p>
          <a:p>
            <a:pPr marL="285750" indent="-285750">
              <a:buFontTx/>
              <a:buChar char="-"/>
            </a:pPr>
            <a:r>
              <a:rPr lang="en-US" sz="1400"/>
              <a:t>Creeem ruta si vederea pentru afisarea tuturor atributelor</a:t>
            </a:r>
          </a:p>
          <a:p>
            <a:pPr marL="285750" indent="-285750">
              <a:buFontTx/>
              <a:buChar char="-"/>
            </a:pPr>
            <a:r>
              <a:rPr lang="en-US" sz="1400"/>
              <a:t>Atasam atributele de sectiune cu functia sync()</a:t>
            </a:r>
          </a:p>
        </p:txBody>
      </p:sp>
      <p:cxnSp>
        <p:nvCxnSpPr>
          <p:cNvPr id="17" name="Straight Arrow Connector 16">
            <a:extLst>
              <a:ext uri="{FF2B5EF4-FFF2-40B4-BE49-F238E27FC236}">
                <a16:creationId xmlns:a16="http://schemas.microsoft.com/office/drawing/2014/main" id="{2CA1E86A-64F3-49B0-9D61-5E87F748F21D}"/>
              </a:ext>
            </a:extLst>
          </p:cNvPr>
          <p:cNvCxnSpPr/>
          <p:nvPr/>
        </p:nvCxnSpPr>
        <p:spPr>
          <a:xfrm>
            <a:off x="3229760" y="4214381"/>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0A0D84-5C58-47E1-B446-F86FE5A4F1F7}"/>
              </a:ext>
            </a:extLst>
          </p:cNvPr>
          <p:cNvSpPr/>
          <p:nvPr/>
        </p:nvSpPr>
        <p:spPr>
          <a:xfrm>
            <a:off x="192946" y="57105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4. Afisarea atributelor ca filtre in vederile blade publice</a:t>
            </a:r>
          </a:p>
        </p:txBody>
      </p:sp>
      <p:sp>
        <p:nvSpPr>
          <p:cNvPr id="19" name="Rectangle 18">
            <a:extLst>
              <a:ext uri="{FF2B5EF4-FFF2-40B4-BE49-F238E27FC236}">
                <a16:creationId xmlns:a16="http://schemas.microsoft.com/office/drawing/2014/main" id="{180396A1-9434-41C3-B584-83DF2AD329E6}"/>
              </a:ext>
            </a:extLst>
          </p:cNvPr>
          <p:cNvSpPr/>
          <p:nvPr/>
        </p:nvSpPr>
        <p:spPr>
          <a:xfrm>
            <a:off x="3858935" y="5630066"/>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front/content/section-products</a:t>
            </a:r>
          </a:p>
          <a:p>
            <a:pPr marL="285750" indent="-285750">
              <a:buFontTx/>
              <a:buChar char="-"/>
            </a:pPr>
            <a:r>
              <a:rPr lang="en-US" sz="1400"/>
              <a:t>front/content/category-products</a:t>
            </a:r>
          </a:p>
        </p:txBody>
      </p:sp>
      <p:cxnSp>
        <p:nvCxnSpPr>
          <p:cNvPr id="20" name="Straight Arrow Connector 19">
            <a:extLst>
              <a:ext uri="{FF2B5EF4-FFF2-40B4-BE49-F238E27FC236}">
                <a16:creationId xmlns:a16="http://schemas.microsoft.com/office/drawing/2014/main" id="{391C7CDD-B317-4B7C-A6AD-88678B877221}"/>
              </a:ext>
            </a:extLst>
          </p:cNvPr>
          <p:cNvCxnSpPr/>
          <p:nvPr/>
        </p:nvCxnSpPr>
        <p:spPr>
          <a:xfrm>
            <a:off x="3229759" y="6068315"/>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arn(inVertical)">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2" grpId="0" animBg="1"/>
      <p:bldP spid="13" grpId="0" animBg="1"/>
      <p:bldP spid="16"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790983" y="3196874"/>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a:endCxn id="86" idx="1"/>
          </p:cNvCxnSpPr>
          <p:nvPr/>
        </p:nvCxnSpPr>
        <p:spPr>
          <a:xfrm flipV="1">
            <a:off x="2594616" y="2444665"/>
            <a:ext cx="1295206" cy="93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active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5FD8E21-281F-488B-89E6-62E93CB22CF7}"/>
              </a:ext>
            </a:extLst>
          </p:cNvPr>
          <p:cNvCxnSpPr>
            <a:cxnSpLocks/>
            <a:stCxn id="86" idx="3"/>
            <a:endCxn id="15" idx="1"/>
          </p:cNvCxnSpPr>
          <p:nvPr/>
        </p:nvCxnSpPr>
        <p:spPr>
          <a:xfrm flipV="1">
            <a:off x="6095997" y="1292884"/>
            <a:ext cx="1449785" cy="115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192663-F2F6-4089-BF3F-277725CC785B}"/>
              </a:ext>
            </a:extLst>
          </p:cNvPr>
          <p:cNvCxnSpPr>
            <a:stCxn id="2" idx="2"/>
            <a:endCxn id="101" idx="0"/>
          </p:cNvCxnSpPr>
          <p:nvPr/>
        </p:nvCxnSpPr>
        <p:spPr>
          <a:xfrm>
            <a:off x="1692800" y="3557601"/>
            <a:ext cx="4" cy="77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C15C002-FFFA-4EA0-9800-0F8EE00974B2}"/>
              </a:ext>
            </a:extLst>
          </p:cNvPr>
          <p:cNvCxnSpPr>
            <a:cxnSpLocks/>
            <a:stCxn id="101" idx="0"/>
            <a:endCxn id="113" idx="1"/>
          </p:cNvCxnSpPr>
          <p:nvPr/>
        </p:nvCxnSpPr>
        <p:spPr>
          <a:xfrm flipV="1">
            <a:off x="1692804" y="3096128"/>
            <a:ext cx="2199131" cy="123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CA0EE02D-79BA-4886-A2C7-BB892289B292}"/>
              </a:ext>
            </a:extLst>
          </p:cNvPr>
          <p:cNvGrpSpPr/>
          <p:nvPr/>
        </p:nvGrpSpPr>
        <p:grpSpPr>
          <a:xfrm>
            <a:off x="3889821" y="1602614"/>
            <a:ext cx="2208289" cy="1661645"/>
            <a:chOff x="3889821" y="1602614"/>
            <a:chExt cx="2208289" cy="1661645"/>
          </a:xfrm>
        </p:grpSpPr>
        <p:sp>
          <p:nvSpPr>
            <p:cNvPr id="84" name="Rectangle 83">
              <a:extLst>
                <a:ext uri="{FF2B5EF4-FFF2-40B4-BE49-F238E27FC236}">
                  <a16:creationId xmlns:a16="http://schemas.microsoft.com/office/drawing/2014/main" id="{A6054A80-BCA3-4B6E-B751-76D0AFE58F91}"/>
                </a:ext>
              </a:extLst>
            </p:cNvPr>
            <p:cNvSpPr/>
            <p:nvPr/>
          </p:nvSpPr>
          <p:spPr>
            <a:xfrm>
              <a:off x="3889825" y="1602614"/>
              <a:ext cx="2206175"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attributables</a:t>
              </a:r>
            </a:p>
          </p:txBody>
        </p:sp>
        <p:sp>
          <p:nvSpPr>
            <p:cNvPr id="85" name="Rectangle 84">
              <a:extLst>
                <a:ext uri="{FF2B5EF4-FFF2-40B4-BE49-F238E27FC236}">
                  <a16:creationId xmlns:a16="http://schemas.microsoft.com/office/drawing/2014/main" id="{FDDE20D3-2FBA-44E6-9BDE-BD4F2AB21824}"/>
                </a:ext>
              </a:extLst>
            </p:cNvPr>
            <p:cNvSpPr/>
            <p:nvPr/>
          </p:nvSpPr>
          <p:spPr>
            <a:xfrm>
              <a:off x="3889822" y="1938876"/>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attribute_id</a:t>
              </a:r>
            </a:p>
          </p:txBody>
        </p:sp>
        <p:sp>
          <p:nvSpPr>
            <p:cNvPr id="86" name="Rectangle 85">
              <a:extLst>
                <a:ext uri="{FF2B5EF4-FFF2-40B4-BE49-F238E27FC236}">
                  <a16:creationId xmlns:a16="http://schemas.microsoft.com/office/drawing/2014/main" id="{4F572BCD-0103-499B-8F4C-66ECE0CE183C}"/>
                </a:ext>
              </a:extLst>
            </p:cNvPr>
            <p:cNvSpPr/>
            <p:nvPr/>
          </p:nvSpPr>
          <p:spPr>
            <a:xfrm>
              <a:off x="3889822" y="2276534"/>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attributable_id</a:t>
              </a:r>
            </a:p>
          </p:txBody>
        </p:sp>
        <p:sp>
          <p:nvSpPr>
            <p:cNvPr id="87" name="Rectangle 86">
              <a:extLst>
                <a:ext uri="{FF2B5EF4-FFF2-40B4-BE49-F238E27FC236}">
                  <a16:creationId xmlns:a16="http://schemas.microsoft.com/office/drawing/2014/main" id="{16BD2D49-1E46-4770-B0C9-D34597AF87CC}"/>
                </a:ext>
              </a:extLst>
            </p:cNvPr>
            <p:cNvSpPr/>
            <p:nvPr/>
          </p:nvSpPr>
          <p:spPr>
            <a:xfrm>
              <a:off x="3889821" y="2602118"/>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attributable_type</a:t>
              </a:r>
            </a:p>
          </p:txBody>
        </p:sp>
        <p:sp>
          <p:nvSpPr>
            <p:cNvPr id="113" name="Rectangle 112">
              <a:extLst>
                <a:ext uri="{FF2B5EF4-FFF2-40B4-BE49-F238E27FC236}">
                  <a16:creationId xmlns:a16="http://schemas.microsoft.com/office/drawing/2014/main" id="{5417ABA6-C20C-4C55-8444-9D0F9ECEC449}"/>
                </a:ext>
              </a:extLst>
            </p:cNvPr>
            <p:cNvSpPr/>
            <p:nvPr/>
          </p:nvSpPr>
          <p:spPr>
            <a:xfrm>
              <a:off x="3891935" y="2927997"/>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value</a:t>
              </a:r>
            </a:p>
          </p:txBody>
        </p:sp>
      </p:grpSp>
      <p:sp>
        <p:nvSpPr>
          <p:cNvPr id="120" name="TextBox 119">
            <a:extLst>
              <a:ext uri="{FF2B5EF4-FFF2-40B4-BE49-F238E27FC236}">
                <a16:creationId xmlns:a16="http://schemas.microsoft.com/office/drawing/2014/main" id="{46AA1458-F8A9-463B-AFD8-2D27A5893E1A}"/>
              </a:ext>
            </a:extLst>
          </p:cNvPr>
          <p:cNvSpPr txBox="1"/>
          <p:nvPr/>
        </p:nvSpPr>
        <p:spPr>
          <a:xfrm>
            <a:off x="4034352" y="656788"/>
            <a:ext cx="2110706" cy="523220"/>
          </a:xfrm>
          <a:prstGeom prst="rect">
            <a:avLst/>
          </a:prstGeom>
          <a:noFill/>
        </p:spPr>
        <p:txBody>
          <a:bodyPr wrap="none" rtlCol="0">
            <a:spAutoFit/>
          </a:bodyPr>
          <a:lstStyle/>
          <a:p>
            <a:pPr algn="ctr"/>
            <a:r>
              <a:rPr lang="en-US" sz="1400"/>
              <a:t>Polymorfic many-to-many </a:t>
            </a:r>
          </a:p>
          <a:p>
            <a:pPr algn="ctr"/>
            <a:r>
              <a:rPr lang="en-US" sz="1400"/>
              <a:t>with additional values</a:t>
            </a:r>
          </a:p>
        </p:txBody>
      </p:sp>
      <p:cxnSp>
        <p:nvCxnSpPr>
          <p:cNvPr id="9" name="Straight Arrow Connector 8">
            <a:extLst>
              <a:ext uri="{FF2B5EF4-FFF2-40B4-BE49-F238E27FC236}">
                <a16:creationId xmlns:a16="http://schemas.microsoft.com/office/drawing/2014/main" id="{22B3CE16-B450-47DA-813E-DAB88C1B8606}"/>
              </a:ext>
            </a:extLst>
          </p:cNvPr>
          <p:cNvCxnSpPr>
            <a:stCxn id="48" idx="2"/>
            <a:endCxn id="2" idx="0"/>
          </p:cNvCxnSpPr>
          <p:nvPr/>
        </p:nvCxnSpPr>
        <p:spPr>
          <a:xfrm>
            <a:off x="1690686" y="1314593"/>
            <a:ext cx="2114" cy="188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C2D86A3-71F7-4DE3-AA0E-E5526BBFC96B}"/>
              </a:ext>
            </a:extLst>
          </p:cNvPr>
          <p:cNvGrpSpPr/>
          <p:nvPr/>
        </p:nvGrpSpPr>
        <p:grpSpPr>
          <a:xfrm>
            <a:off x="790983" y="4327967"/>
            <a:ext cx="1803637" cy="2045001"/>
            <a:chOff x="800133" y="3713500"/>
            <a:chExt cx="1803637" cy="2045001"/>
          </a:xfrm>
        </p:grpSpPr>
        <p:sp>
          <p:nvSpPr>
            <p:cNvPr id="101" name="Rectangle 100">
              <a:extLst>
                <a:ext uri="{FF2B5EF4-FFF2-40B4-BE49-F238E27FC236}">
                  <a16:creationId xmlns:a16="http://schemas.microsoft.com/office/drawing/2014/main" id="{6A4D6922-36EB-498A-84F2-9D9E79721CBD}"/>
                </a:ext>
              </a:extLst>
            </p:cNvPr>
            <p:cNvSpPr/>
            <p:nvPr/>
          </p:nvSpPr>
          <p:spPr>
            <a:xfrm>
              <a:off x="800137" y="3713500"/>
              <a:ext cx="1803633" cy="3362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skus</a:t>
              </a:r>
            </a:p>
          </p:txBody>
        </p:sp>
        <p:sp>
          <p:nvSpPr>
            <p:cNvPr id="102" name="Rectangle 101">
              <a:extLst>
                <a:ext uri="{FF2B5EF4-FFF2-40B4-BE49-F238E27FC236}">
                  <a16:creationId xmlns:a16="http://schemas.microsoft.com/office/drawing/2014/main" id="{BF5A6FE0-CD83-4892-B8BA-F657BC4AC89D}"/>
                </a:ext>
              </a:extLst>
            </p:cNvPr>
            <p:cNvSpPr/>
            <p:nvPr/>
          </p:nvSpPr>
          <p:spPr>
            <a:xfrm>
              <a:off x="800134" y="4039284"/>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sku_id</a:t>
              </a:r>
            </a:p>
          </p:txBody>
        </p:sp>
        <p:sp>
          <p:nvSpPr>
            <p:cNvPr id="103" name="Rectangle 102">
              <a:extLst>
                <a:ext uri="{FF2B5EF4-FFF2-40B4-BE49-F238E27FC236}">
                  <a16:creationId xmlns:a16="http://schemas.microsoft.com/office/drawing/2014/main" id="{D154C388-D364-467A-8205-FA0600B23E8F}"/>
                </a:ext>
              </a:extLst>
            </p:cNvPr>
            <p:cNvSpPr/>
            <p:nvPr/>
          </p:nvSpPr>
          <p:spPr>
            <a:xfrm>
              <a:off x="800134" y="4727402"/>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stock</a:t>
              </a:r>
            </a:p>
          </p:txBody>
        </p:sp>
        <p:sp>
          <p:nvSpPr>
            <p:cNvPr id="104" name="Rectangle 103">
              <a:extLst>
                <a:ext uri="{FF2B5EF4-FFF2-40B4-BE49-F238E27FC236}">
                  <a16:creationId xmlns:a16="http://schemas.microsoft.com/office/drawing/2014/main" id="{627E4C09-008E-40A5-8E26-0544033365EF}"/>
                </a:ext>
              </a:extLst>
            </p:cNvPr>
            <p:cNvSpPr/>
            <p:nvPr/>
          </p:nvSpPr>
          <p:spPr>
            <a:xfrm>
              <a:off x="800134" y="5078246"/>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position</a:t>
              </a:r>
            </a:p>
          </p:txBody>
        </p:sp>
        <p:sp>
          <p:nvSpPr>
            <p:cNvPr id="105" name="Rectangle 104">
              <a:extLst>
                <a:ext uri="{FF2B5EF4-FFF2-40B4-BE49-F238E27FC236}">
                  <a16:creationId xmlns:a16="http://schemas.microsoft.com/office/drawing/2014/main" id="{FA9E266E-4209-4121-8953-C932137D265D}"/>
                </a:ext>
              </a:extLst>
            </p:cNvPr>
            <p:cNvSpPr/>
            <p:nvPr/>
          </p:nvSpPr>
          <p:spPr>
            <a:xfrm>
              <a:off x="800133" y="5422239"/>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active</a:t>
              </a:r>
            </a:p>
          </p:txBody>
        </p:sp>
        <p:sp>
          <p:nvSpPr>
            <p:cNvPr id="53" name="Rectangle 52">
              <a:extLst>
                <a:ext uri="{FF2B5EF4-FFF2-40B4-BE49-F238E27FC236}">
                  <a16:creationId xmlns:a16="http://schemas.microsoft.com/office/drawing/2014/main" id="{BB38DA7B-DDE7-40CF-AE45-B995CA4E26F5}"/>
                </a:ext>
              </a:extLst>
            </p:cNvPr>
            <p:cNvSpPr/>
            <p:nvPr/>
          </p:nvSpPr>
          <p:spPr>
            <a:xfrm>
              <a:off x="800133" y="4390128"/>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product_id</a:t>
              </a:r>
            </a:p>
          </p:txBody>
        </p:sp>
      </p:grpSp>
      <p:grpSp>
        <p:nvGrpSpPr>
          <p:cNvPr id="29" name="Group 28">
            <a:extLst>
              <a:ext uri="{FF2B5EF4-FFF2-40B4-BE49-F238E27FC236}">
                <a16:creationId xmlns:a16="http://schemas.microsoft.com/office/drawing/2014/main" id="{2EF9C71B-472C-4FBE-B1E9-DCCB77EEAAE1}"/>
              </a:ext>
            </a:extLst>
          </p:cNvPr>
          <p:cNvGrpSpPr/>
          <p:nvPr/>
        </p:nvGrpSpPr>
        <p:grpSpPr>
          <a:xfrm>
            <a:off x="788869" y="224073"/>
            <a:ext cx="1803633" cy="2539726"/>
            <a:chOff x="790983" y="67895"/>
            <a:chExt cx="1803633" cy="2539726"/>
          </a:xfrm>
        </p:grpSpPr>
        <p:sp>
          <p:nvSpPr>
            <p:cNvPr id="121" name="TextBox 120">
              <a:extLst>
                <a:ext uri="{FF2B5EF4-FFF2-40B4-BE49-F238E27FC236}">
                  <a16:creationId xmlns:a16="http://schemas.microsoft.com/office/drawing/2014/main" id="{926C258D-6EA1-47BC-B09E-4FE22EB6927F}"/>
                </a:ext>
              </a:extLst>
            </p:cNvPr>
            <p:cNvSpPr txBox="1"/>
            <p:nvPr/>
          </p:nvSpPr>
          <p:spPr>
            <a:xfrm>
              <a:off x="790983" y="67895"/>
              <a:ext cx="1803633"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t>suites</a:t>
              </a:r>
            </a:p>
          </p:txBody>
        </p:sp>
        <p:sp>
          <p:nvSpPr>
            <p:cNvPr id="47" name="TextBox 46">
              <a:extLst>
                <a:ext uri="{FF2B5EF4-FFF2-40B4-BE49-F238E27FC236}">
                  <a16:creationId xmlns:a16="http://schemas.microsoft.com/office/drawing/2014/main" id="{95FB8264-346F-4079-B127-E516CDC11542}"/>
                </a:ext>
              </a:extLst>
            </p:cNvPr>
            <p:cNvSpPr txBox="1"/>
            <p:nvPr/>
          </p:nvSpPr>
          <p:spPr>
            <a:xfrm>
              <a:off x="790983" y="427747"/>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a:t>
              </a:r>
            </a:p>
          </p:txBody>
        </p:sp>
        <p:sp>
          <p:nvSpPr>
            <p:cNvPr id="48" name="TextBox 47">
              <a:extLst>
                <a:ext uri="{FF2B5EF4-FFF2-40B4-BE49-F238E27FC236}">
                  <a16:creationId xmlns:a16="http://schemas.microsoft.com/office/drawing/2014/main" id="{CF3AEAA4-C75A-4E3E-B0E9-135CC299A9ED}"/>
                </a:ext>
              </a:extLst>
            </p:cNvPr>
            <p:cNvSpPr txBox="1"/>
            <p:nvPr/>
          </p:nvSpPr>
          <p:spPr>
            <a:xfrm>
              <a:off x="790983" y="789083"/>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id_brand</a:t>
              </a:r>
            </a:p>
          </p:txBody>
        </p:sp>
        <p:sp>
          <p:nvSpPr>
            <p:cNvPr id="10" name="TextBox 9">
              <a:extLst>
                <a:ext uri="{FF2B5EF4-FFF2-40B4-BE49-F238E27FC236}">
                  <a16:creationId xmlns:a16="http://schemas.microsoft.com/office/drawing/2014/main" id="{098A3DBA-82DE-499E-966F-4B9469555117}"/>
                </a:ext>
              </a:extLst>
            </p:cNvPr>
            <p:cNvSpPr txBox="1"/>
            <p:nvPr/>
          </p:nvSpPr>
          <p:spPr>
            <a:xfrm>
              <a:off x="790983" y="1697958"/>
              <a:ext cx="873957" cy="307777"/>
            </a:xfrm>
            <a:prstGeom prst="rect">
              <a:avLst/>
            </a:prstGeom>
            <a:noFill/>
          </p:spPr>
          <p:txBody>
            <a:bodyPr wrap="none" rtlCol="0">
              <a:spAutoFit/>
            </a:bodyPr>
            <a:lstStyle/>
            <a:p>
              <a:r>
                <a:rPr lang="en-US" sz="1400"/>
                <a:t>id_model</a:t>
              </a:r>
            </a:p>
          </p:txBody>
        </p:sp>
        <p:sp>
          <p:nvSpPr>
            <p:cNvPr id="55" name="TextBox 54">
              <a:extLst>
                <a:ext uri="{FF2B5EF4-FFF2-40B4-BE49-F238E27FC236}">
                  <a16:creationId xmlns:a16="http://schemas.microsoft.com/office/drawing/2014/main" id="{EBAD111F-E394-4450-8C0E-7AEDFE6627F0}"/>
                </a:ext>
              </a:extLst>
            </p:cNvPr>
            <p:cNvSpPr txBox="1"/>
            <p:nvPr/>
          </p:nvSpPr>
          <p:spPr>
            <a:xfrm>
              <a:off x="790983" y="1507532"/>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name</a:t>
              </a:r>
            </a:p>
          </p:txBody>
        </p:sp>
        <p:sp>
          <p:nvSpPr>
            <p:cNvPr id="56" name="TextBox 55">
              <a:extLst>
                <a:ext uri="{FF2B5EF4-FFF2-40B4-BE49-F238E27FC236}">
                  <a16:creationId xmlns:a16="http://schemas.microsoft.com/office/drawing/2014/main" id="{5F91C321-0072-4A73-BB3F-B949F0EC1CE1}"/>
                </a:ext>
              </a:extLst>
            </p:cNvPr>
            <p:cNvSpPr txBox="1"/>
            <p:nvPr/>
          </p:nvSpPr>
          <p:spPr>
            <a:xfrm>
              <a:off x="790983" y="1139808"/>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id_section</a:t>
              </a:r>
            </a:p>
          </p:txBody>
        </p:sp>
        <p:sp>
          <p:nvSpPr>
            <p:cNvPr id="58" name="TextBox 57">
              <a:extLst>
                <a:ext uri="{FF2B5EF4-FFF2-40B4-BE49-F238E27FC236}">
                  <a16:creationId xmlns:a16="http://schemas.microsoft.com/office/drawing/2014/main" id="{639545CB-45ED-460A-98A4-69D6AF28A647}"/>
                </a:ext>
              </a:extLst>
            </p:cNvPr>
            <p:cNvSpPr txBox="1"/>
            <p:nvPr/>
          </p:nvSpPr>
          <p:spPr>
            <a:xfrm>
              <a:off x="790983" y="1872640"/>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position</a:t>
              </a:r>
            </a:p>
          </p:txBody>
        </p:sp>
        <p:sp>
          <p:nvSpPr>
            <p:cNvPr id="59" name="TextBox 58">
              <a:extLst>
                <a:ext uri="{FF2B5EF4-FFF2-40B4-BE49-F238E27FC236}">
                  <a16:creationId xmlns:a16="http://schemas.microsoft.com/office/drawing/2014/main" id="{93345768-ED77-4DFC-8BEF-7D3E808C57F5}"/>
                </a:ext>
              </a:extLst>
            </p:cNvPr>
            <p:cNvSpPr txBox="1"/>
            <p:nvPr/>
          </p:nvSpPr>
          <p:spPr>
            <a:xfrm>
              <a:off x="790983" y="2238289"/>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active</a:t>
              </a:r>
            </a:p>
          </p:txBody>
        </p:sp>
      </p:grpSp>
    </p:spTree>
    <p:extLst>
      <p:ext uri="{BB962C8B-B14F-4D97-AF65-F5344CB8AC3E}">
        <p14:creationId xmlns:p14="http://schemas.microsoft.com/office/powerpoint/2010/main" val="503142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9AFD7-88BD-4B51-8EFB-AB701BE3009C}"/>
              </a:ext>
            </a:extLst>
          </p:cNvPr>
          <p:cNvSpPr txBox="1"/>
          <p:nvPr/>
        </p:nvSpPr>
        <p:spPr>
          <a:xfrm>
            <a:off x="4036237" y="302003"/>
            <a:ext cx="411952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Componenta livewire pentru lista suitelor </a:t>
            </a:r>
          </a:p>
        </p:txBody>
      </p:sp>
      <p:sp>
        <p:nvSpPr>
          <p:cNvPr id="3" name="TextBox 2">
            <a:extLst>
              <a:ext uri="{FF2B5EF4-FFF2-40B4-BE49-F238E27FC236}">
                <a16:creationId xmlns:a16="http://schemas.microsoft.com/office/drawing/2014/main" id="{D26BA522-D5B0-45B1-A5A6-331C7B4C283F}"/>
              </a:ext>
            </a:extLst>
          </p:cNvPr>
          <p:cNvSpPr txBox="1"/>
          <p:nvPr/>
        </p:nvSpPr>
        <p:spPr>
          <a:xfrm>
            <a:off x="373599" y="914400"/>
            <a:ext cx="101126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a:t>Seeder pentru generarea de date test – vom crea pentur fiecare sectiune intre 20 si 30 de suite</a:t>
            </a:r>
          </a:p>
          <a:p>
            <a:pPr marL="342900" indent="-342900">
              <a:buAutoNum type="arabicPeriod"/>
            </a:pPr>
            <a:r>
              <a:rPr lang="en-US"/>
              <a:t>Posibilitatea de a filtra dupa Brand (brand_id)</a:t>
            </a:r>
          </a:p>
          <a:p>
            <a:pPr marL="342900" indent="-342900">
              <a:buAutoNum type="arabicPeriod"/>
            </a:pPr>
            <a:r>
              <a:rPr lang="en-US"/>
              <a:t>Posibilitatea de a filtra dupa Sectiune (section_id)</a:t>
            </a:r>
          </a:p>
          <a:p>
            <a:pPr marL="342900" indent="-342900">
              <a:buAutoNum type="arabicPeriod"/>
            </a:pPr>
            <a:r>
              <a:rPr lang="en-US"/>
              <a:t>Posibilitatea de a cauta dupa nume</a:t>
            </a:r>
          </a:p>
        </p:txBody>
      </p:sp>
      <p:sp>
        <p:nvSpPr>
          <p:cNvPr id="4" name="TextBox 3">
            <a:extLst>
              <a:ext uri="{FF2B5EF4-FFF2-40B4-BE49-F238E27FC236}">
                <a16:creationId xmlns:a16="http://schemas.microsoft.com/office/drawing/2014/main" id="{AB8E8ED0-566A-4939-907D-498195C3651F}"/>
              </a:ext>
            </a:extLst>
          </p:cNvPr>
          <p:cNvSpPr txBox="1"/>
          <p:nvPr/>
        </p:nvSpPr>
        <p:spPr>
          <a:xfrm>
            <a:off x="654342" y="2835479"/>
            <a:ext cx="9831898" cy="1754326"/>
          </a:xfrm>
          <a:prstGeom prst="rect">
            <a:avLst/>
          </a:prstGeom>
          <a:noFill/>
        </p:spPr>
        <p:txBody>
          <a:bodyPr wrap="square" rtlCol="0">
            <a:spAutoFit/>
          </a:bodyPr>
          <a:lstStyle/>
          <a:p>
            <a:pPr marL="342900" indent="-342900">
              <a:buAutoNum type="arabicPeriod"/>
            </a:pPr>
            <a:r>
              <a:rPr lang="en-US"/>
              <a:t>Seeder</a:t>
            </a:r>
          </a:p>
          <a:p>
            <a:pPr marL="800100" lvl="1" indent="-342900">
              <a:buFont typeface="+mj-lt"/>
              <a:buAutoNum type="alphaLcParenR"/>
            </a:pPr>
            <a:r>
              <a:rPr lang="en-US"/>
              <a:t>Factory pentru suite de produse: vom crea cu factory produse cu </a:t>
            </a:r>
            <a:r>
              <a:rPr lang="en-US">
                <a:solidFill>
                  <a:srgbClr val="C00000"/>
                </a:solidFill>
              </a:rPr>
              <a:t>brand_id </a:t>
            </a:r>
            <a:r>
              <a:rPr lang="en-US"/>
              <a:t>random</a:t>
            </a:r>
          </a:p>
          <a:p>
            <a:pPr lvl="1"/>
            <a:r>
              <a:rPr lang="en-US"/>
              <a:t>	</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chemeClr val="accent5">
                    <a:lumMod val="50000"/>
                  </a:schemeClr>
                </a:solidFill>
                <a:effectLst/>
                <a:latin typeface="Consolas" panose="020B0609020204030204" pitchFamily="49" charset="0"/>
              </a:rPr>
              <a:t>brand</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chemeClr val="accent1">
                    <a:lumMod val="60000"/>
                    <a:lumOff val="40000"/>
                  </a:schemeClr>
                </a:solidFill>
                <a:effectLst/>
                <a:latin typeface="Consolas" panose="020B0609020204030204" pitchFamily="49" charset="0"/>
              </a:rPr>
              <a:t>Brand</a:t>
            </a:r>
            <a:r>
              <a:rPr lang="en-US" b="0">
                <a:solidFill>
                  <a:srgbClr val="B294BB"/>
                </a:solidFill>
                <a:effectLst/>
                <a:latin typeface="Consolas" panose="020B0609020204030204" pitchFamily="49" charset="0"/>
              </a:rPr>
              <a:t>::</a:t>
            </a:r>
            <a:r>
              <a:rPr lang="en-US" b="0">
                <a:solidFill>
                  <a:srgbClr val="81A2BE"/>
                </a:solidFill>
                <a:effectLst/>
                <a:latin typeface="Consolas" panose="020B0609020204030204" pitchFamily="49" charset="0"/>
              </a:rPr>
              <a:t>select</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id</a:t>
            </a:r>
            <a:r>
              <a:rPr lang="en-US" b="0">
                <a:solidFill>
                  <a:srgbClr val="81755D"/>
                </a:solidFill>
                <a:effectLst/>
                <a:latin typeface="Consolas" panose="020B0609020204030204" pitchFamily="49" charset="0"/>
              </a:rPr>
              <a:t>')</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get</a:t>
            </a:r>
            <a:r>
              <a:rPr lang="en-US" b="0">
                <a:solidFill>
                  <a:srgbClr val="81755D"/>
                </a:solidFill>
                <a:effectLst/>
                <a:latin typeface="Consolas" panose="020B0609020204030204" pitchFamily="49" charset="0"/>
              </a:rPr>
              <a:t>()</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random</a:t>
            </a:r>
            <a:r>
              <a:rPr lang="en-US" b="0">
                <a:solidFill>
                  <a:srgbClr val="81755D"/>
                </a:solidFill>
                <a:effectLst/>
                <a:latin typeface="Consolas" panose="020B0609020204030204" pitchFamily="49" charset="0"/>
              </a:rPr>
              <a:t>();</a:t>
            </a:r>
          </a:p>
          <a:p>
            <a:pPr lvl="1"/>
            <a:r>
              <a:rPr lang="en-US" b="0">
                <a:effectLst/>
                <a:latin typeface="Consolas" panose="020B0609020204030204" pitchFamily="49" charset="0"/>
              </a:rPr>
              <a:t>b) In seeder vom itera printre sectiuni si pentru fiecare sectiune vom salva mai multe suite cu functia </a:t>
            </a:r>
            <a:r>
              <a:rPr lang="en-US" b="0">
                <a:solidFill>
                  <a:srgbClr val="C00000"/>
                </a:solidFill>
                <a:effectLst/>
                <a:latin typeface="Consolas" panose="020B0609020204030204" pitchFamily="49" charset="0"/>
              </a:rPr>
              <a:t>saveMany()</a:t>
            </a:r>
          </a:p>
          <a:p>
            <a:pPr lvl="1"/>
            <a:endParaRPr lang="en-US"/>
          </a:p>
        </p:txBody>
      </p:sp>
    </p:spTree>
    <p:extLst>
      <p:ext uri="{BB962C8B-B14F-4D97-AF65-F5344CB8AC3E}">
        <p14:creationId xmlns:p14="http://schemas.microsoft.com/office/powerpoint/2010/main" val="3605805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43184-627F-46A3-8215-2C56210F4BE5}"/>
              </a:ext>
            </a:extLst>
          </p:cNvPr>
          <p:cNvSpPr txBox="1"/>
          <p:nvPr/>
        </p:nvSpPr>
        <p:spPr>
          <a:xfrm>
            <a:off x="1400961" y="1107347"/>
            <a:ext cx="10470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1</a:t>
            </a:r>
          </a:p>
        </p:txBody>
      </p:sp>
      <p:sp>
        <p:nvSpPr>
          <p:cNvPr id="3" name="TextBox 2">
            <a:extLst>
              <a:ext uri="{FF2B5EF4-FFF2-40B4-BE49-F238E27FC236}">
                <a16:creationId xmlns:a16="http://schemas.microsoft.com/office/drawing/2014/main" id="{BD8546A8-B927-4341-A553-F7A27A83973F}"/>
              </a:ext>
            </a:extLst>
          </p:cNvPr>
          <p:cNvSpPr txBox="1"/>
          <p:nvPr/>
        </p:nvSpPr>
        <p:spPr>
          <a:xfrm>
            <a:off x="5722689" y="1107347"/>
            <a:ext cx="10470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2</a:t>
            </a:r>
          </a:p>
        </p:txBody>
      </p:sp>
      <p:sp>
        <p:nvSpPr>
          <p:cNvPr id="4" name="TextBox 3">
            <a:extLst>
              <a:ext uri="{FF2B5EF4-FFF2-40B4-BE49-F238E27FC236}">
                <a16:creationId xmlns:a16="http://schemas.microsoft.com/office/drawing/2014/main" id="{4B6300BE-7AD7-41FA-BD1C-7CEAAA4A3CE3}"/>
              </a:ext>
            </a:extLst>
          </p:cNvPr>
          <p:cNvSpPr txBox="1"/>
          <p:nvPr/>
        </p:nvSpPr>
        <p:spPr>
          <a:xfrm>
            <a:off x="10044417" y="1107347"/>
            <a:ext cx="10518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n</a:t>
            </a:r>
          </a:p>
        </p:txBody>
      </p:sp>
      <p:grpSp>
        <p:nvGrpSpPr>
          <p:cNvPr id="9" name="Group 8">
            <a:extLst>
              <a:ext uri="{FF2B5EF4-FFF2-40B4-BE49-F238E27FC236}">
                <a16:creationId xmlns:a16="http://schemas.microsoft.com/office/drawing/2014/main" id="{F6EC1F10-C737-46C5-87E1-B8EA3AAD6E54}"/>
              </a:ext>
            </a:extLst>
          </p:cNvPr>
          <p:cNvGrpSpPr/>
          <p:nvPr/>
        </p:nvGrpSpPr>
        <p:grpSpPr>
          <a:xfrm>
            <a:off x="713065" y="2164278"/>
            <a:ext cx="2777582" cy="281357"/>
            <a:chOff x="713065" y="1870663"/>
            <a:chExt cx="2777582" cy="281357"/>
          </a:xfrm>
        </p:grpSpPr>
        <p:sp>
          <p:nvSpPr>
            <p:cNvPr id="5" name="TextBox 4">
              <a:extLst>
                <a:ext uri="{FF2B5EF4-FFF2-40B4-BE49-F238E27FC236}">
                  <a16:creationId xmlns:a16="http://schemas.microsoft.com/office/drawing/2014/main" id="{0DE5F7D9-2850-424B-9621-D20952534513}"/>
                </a:ext>
              </a:extLst>
            </p:cNvPr>
            <p:cNvSpPr txBox="1"/>
            <p:nvPr/>
          </p:nvSpPr>
          <p:spPr>
            <a:xfrm>
              <a:off x="713065" y="1870663"/>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s1-1</a:t>
              </a:r>
            </a:p>
          </p:txBody>
        </p:sp>
        <p:sp>
          <p:nvSpPr>
            <p:cNvPr id="6" name="TextBox 5">
              <a:extLst>
                <a:ext uri="{FF2B5EF4-FFF2-40B4-BE49-F238E27FC236}">
                  <a16:creationId xmlns:a16="http://schemas.microsoft.com/office/drawing/2014/main" id="{AFB552B0-DED2-4B67-A787-72CBF5C0E1D7}"/>
                </a:ext>
              </a:extLst>
            </p:cNvPr>
            <p:cNvSpPr txBox="1"/>
            <p:nvPr/>
          </p:nvSpPr>
          <p:spPr>
            <a:xfrm>
              <a:off x="1702580" y="1875021"/>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s1-2</a:t>
              </a:r>
            </a:p>
          </p:txBody>
        </p:sp>
        <p:sp>
          <p:nvSpPr>
            <p:cNvPr id="8" name="TextBox 7">
              <a:extLst>
                <a:ext uri="{FF2B5EF4-FFF2-40B4-BE49-F238E27FC236}">
                  <a16:creationId xmlns:a16="http://schemas.microsoft.com/office/drawing/2014/main" id="{2ACE5B48-15DB-4B45-AF82-5C2454394357}"/>
                </a:ext>
              </a:extLst>
            </p:cNvPr>
            <p:cNvSpPr txBox="1"/>
            <p:nvPr/>
          </p:nvSpPr>
          <p:spPr>
            <a:xfrm>
              <a:off x="2692095" y="1870664"/>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s1-n</a:t>
              </a:r>
            </a:p>
          </p:txBody>
        </p:sp>
      </p:grpSp>
      <p:grpSp>
        <p:nvGrpSpPr>
          <p:cNvPr id="10" name="Group 9">
            <a:extLst>
              <a:ext uri="{FF2B5EF4-FFF2-40B4-BE49-F238E27FC236}">
                <a16:creationId xmlns:a16="http://schemas.microsoft.com/office/drawing/2014/main" id="{2E71054F-BB22-4E2C-ABA8-6098D8801649}"/>
              </a:ext>
            </a:extLst>
          </p:cNvPr>
          <p:cNvGrpSpPr/>
          <p:nvPr/>
        </p:nvGrpSpPr>
        <p:grpSpPr>
          <a:xfrm>
            <a:off x="4951731" y="2159920"/>
            <a:ext cx="2777582" cy="281357"/>
            <a:chOff x="713065" y="1870663"/>
            <a:chExt cx="2777582" cy="281357"/>
          </a:xfrm>
        </p:grpSpPr>
        <p:sp>
          <p:nvSpPr>
            <p:cNvPr id="11" name="TextBox 10">
              <a:extLst>
                <a:ext uri="{FF2B5EF4-FFF2-40B4-BE49-F238E27FC236}">
                  <a16:creationId xmlns:a16="http://schemas.microsoft.com/office/drawing/2014/main" id="{2B3D7805-2180-4177-B1A2-C88C929BC826}"/>
                </a:ext>
              </a:extLst>
            </p:cNvPr>
            <p:cNvSpPr txBox="1"/>
            <p:nvPr/>
          </p:nvSpPr>
          <p:spPr>
            <a:xfrm>
              <a:off x="713065" y="1870663"/>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s2-1</a:t>
              </a:r>
            </a:p>
          </p:txBody>
        </p:sp>
        <p:sp>
          <p:nvSpPr>
            <p:cNvPr id="12" name="TextBox 11">
              <a:extLst>
                <a:ext uri="{FF2B5EF4-FFF2-40B4-BE49-F238E27FC236}">
                  <a16:creationId xmlns:a16="http://schemas.microsoft.com/office/drawing/2014/main" id="{FC59E7DB-2907-4587-BCF1-BCC6CE767AA7}"/>
                </a:ext>
              </a:extLst>
            </p:cNvPr>
            <p:cNvSpPr txBox="1"/>
            <p:nvPr/>
          </p:nvSpPr>
          <p:spPr>
            <a:xfrm>
              <a:off x="1702580" y="1875021"/>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s2-2</a:t>
              </a:r>
            </a:p>
          </p:txBody>
        </p:sp>
        <p:sp>
          <p:nvSpPr>
            <p:cNvPr id="13" name="TextBox 12">
              <a:extLst>
                <a:ext uri="{FF2B5EF4-FFF2-40B4-BE49-F238E27FC236}">
                  <a16:creationId xmlns:a16="http://schemas.microsoft.com/office/drawing/2014/main" id="{C87FCDCD-C818-4118-86C1-1E97CA5B5015}"/>
                </a:ext>
              </a:extLst>
            </p:cNvPr>
            <p:cNvSpPr txBox="1"/>
            <p:nvPr/>
          </p:nvSpPr>
          <p:spPr>
            <a:xfrm>
              <a:off x="2692095" y="1870664"/>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Suites2- n</a:t>
              </a:r>
            </a:p>
          </p:txBody>
        </p:sp>
      </p:grpSp>
      <p:grpSp>
        <p:nvGrpSpPr>
          <p:cNvPr id="14" name="Group 13">
            <a:extLst>
              <a:ext uri="{FF2B5EF4-FFF2-40B4-BE49-F238E27FC236}">
                <a16:creationId xmlns:a16="http://schemas.microsoft.com/office/drawing/2014/main" id="{E119FEDE-D28B-4D78-B2D9-81BFCCB573BE}"/>
              </a:ext>
            </a:extLst>
          </p:cNvPr>
          <p:cNvGrpSpPr/>
          <p:nvPr/>
        </p:nvGrpSpPr>
        <p:grpSpPr>
          <a:xfrm>
            <a:off x="9274545" y="2155562"/>
            <a:ext cx="2779185" cy="281357"/>
            <a:chOff x="713065" y="1870663"/>
            <a:chExt cx="2779185" cy="281357"/>
          </a:xfrm>
        </p:grpSpPr>
        <p:sp>
          <p:nvSpPr>
            <p:cNvPr id="15" name="TextBox 14">
              <a:extLst>
                <a:ext uri="{FF2B5EF4-FFF2-40B4-BE49-F238E27FC236}">
                  <a16:creationId xmlns:a16="http://schemas.microsoft.com/office/drawing/2014/main" id="{1414F355-C60A-468D-921F-5C6EA565EBE8}"/>
                </a:ext>
              </a:extLst>
            </p:cNvPr>
            <p:cNvSpPr txBox="1"/>
            <p:nvPr/>
          </p:nvSpPr>
          <p:spPr>
            <a:xfrm>
              <a:off x="713065" y="1870663"/>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sn-1</a:t>
              </a:r>
            </a:p>
          </p:txBody>
        </p:sp>
        <p:sp>
          <p:nvSpPr>
            <p:cNvPr id="16" name="TextBox 15">
              <a:extLst>
                <a:ext uri="{FF2B5EF4-FFF2-40B4-BE49-F238E27FC236}">
                  <a16:creationId xmlns:a16="http://schemas.microsoft.com/office/drawing/2014/main" id="{4034F28D-DEC0-44FB-A925-4C472BD02242}"/>
                </a:ext>
              </a:extLst>
            </p:cNvPr>
            <p:cNvSpPr txBox="1"/>
            <p:nvPr/>
          </p:nvSpPr>
          <p:spPr>
            <a:xfrm>
              <a:off x="1702580" y="1875021"/>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sn-2</a:t>
              </a:r>
            </a:p>
          </p:txBody>
        </p:sp>
        <p:sp>
          <p:nvSpPr>
            <p:cNvPr id="17" name="TextBox 16">
              <a:extLst>
                <a:ext uri="{FF2B5EF4-FFF2-40B4-BE49-F238E27FC236}">
                  <a16:creationId xmlns:a16="http://schemas.microsoft.com/office/drawing/2014/main" id="{F201E561-3A58-4074-9B9D-9D2CC8A6FB5D}"/>
                </a:ext>
              </a:extLst>
            </p:cNvPr>
            <p:cNvSpPr txBox="1"/>
            <p:nvPr/>
          </p:nvSpPr>
          <p:spPr>
            <a:xfrm>
              <a:off x="2692095" y="1870664"/>
              <a:ext cx="800155"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sn-n</a:t>
              </a:r>
            </a:p>
          </p:txBody>
        </p:sp>
      </p:grpSp>
      <p:cxnSp>
        <p:nvCxnSpPr>
          <p:cNvPr id="19" name="Straight Arrow Connector 18">
            <a:extLst>
              <a:ext uri="{FF2B5EF4-FFF2-40B4-BE49-F238E27FC236}">
                <a16:creationId xmlns:a16="http://schemas.microsoft.com/office/drawing/2014/main" id="{D1BDADA6-D65C-4AB3-AC98-564A7536E477}"/>
              </a:ext>
            </a:extLst>
          </p:cNvPr>
          <p:cNvCxnSpPr>
            <a:stCxn id="2" idx="2"/>
            <a:endCxn id="5" idx="0"/>
          </p:cNvCxnSpPr>
          <p:nvPr/>
        </p:nvCxnSpPr>
        <p:spPr>
          <a:xfrm flipH="1">
            <a:off x="1111540" y="1476679"/>
            <a:ext cx="812962" cy="68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E4212D-C265-41B3-BBDA-F3CAE03810CC}"/>
              </a:ext>
            </a:extLst>
          </p:cNvPr>
          <p:cNvCxnSpPr>
            <a:stCxn id="2" idx="2"/>
            <a:endCxn id="6" idx="0"/>
          </p:cNvCxnSpPr>
          <p:nvPr/>
        </p:nvCxnSpPr>
        <p:spPr>
          <a:xfrm>
            <a:off x="1924502" y="1476679"/>
            <a:ext cx="176553" cy="69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81FB2B-6215-49CA-919F-E9A6AEF52845}"/>
              </a:ext>
            </a:extLst>
          </p:cNvPr>
          <p:cNvCxnSpPr>
            <a:stCxn id="3" idx="2"/>
            <a:endCxn id="12" idx="0"/>
          </p:cNvCxnSpPr>
          <p:nvPr/>
        </p:nvCxnSpPr>
        <p:spPr>
          <a:xfrm>
            <a:off x="6246230" y="1476679"/>
            <a:ext cx="93491" cy="68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8968F25-41A8-40F1-8930-411624351FD8}"/>
              </a:ext>
            </a:extLst>
          </p:cNvPr>
          <p:cNvCxnSpPr>
            <a:stCxn id="3" idx="2"/>
            <a:endCxn id="13" idx="0"/>
          </p:cNvCxnSpPr>
          <p:nvPr/>
        </p:nvCxnSpPr>
        <p:spPr>
          <a:xfrm>
            <a:off x="6246230" y="1476679"/>
            <a:ext cx="1083807" cy="68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E5A51F-01E2-4D6E-9703-41F5A0C852A3}"/>
              </a:ext>
            </a:extLst>
          </p:cNvPr>
          <p:cNvCxnSpPr>
            <a:stCxn id="4" idx="2"/>
            <a:endCxn id="15" idx="0"/>
          </p:cNvCxnSpPr>
          <p:nvPr/>
        </p:nvCxnSpPr>
        <p:spPr>
          <a:xfrm flipH="1">
            <a:off x="9673821" y="1476679"/>
            <a:ext cx="896542" cy="67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CEF992-95C4-4C9C-9128-78537495A006}"/>
              </a:ext>
            </a:extLst>
          </p:cNvPr>
          <p:cNvCxnSpPr>
            <a:stCxn id="4" idx="2"/>
            <a:endCxn id="16" idx="0"/>
          </p:cNvCxnSpPr>
          <p:nvPr/>
        </p:nvCxnSpPr>
        <p:spPr>
          <a:xfrm>
            <a:off x="10570363" y="1476679"/>
            <a:ext cx="92973" cy="68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4A5824-F8DF-45A1-9383-C7EB6291FCE4}"/>
              </a:ext>
            </a:extLst>
          </p:cNvPr>
          <p:cNvCxnSpPr>
            <a:stCxn id="4" idx="2"/>
            <a:endCxn id="17" idx="0"/>
          </p:cNvCxnSpPr>
          <p:nvPr/>
        </p:nvCxnSpPr>
        <p:spPr>
          <a:xfrm>
            <a:off x="10570363" y="1476679"/>
            <a:ext cx="1083290" cy="6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F442E2BF-F202-43B9-B2C0-A8BE1BF0802B}"/>
              </a:ext>
            </a:extLst>
          </p:cNvPr>
          <p:cNvGrpSpPr/>
          <p:nvPr/>
        </p:nvGrpSpPr>
        <p:grpSpPr>
          <a:xfrm>
            <a:off x="4748972" y="3580001"/>
            <a:ext cx="3088006" cy="277000"/>
            <a:chOff x="964734" y="3428999"/>
            <a:chExt cx="3088006" cy="277000"/>
          </a:xfrm>
        </p:grpSpPr>
        <p:sp>
          <p:nvSpPr>
            <p:cNvPr id="37" name="TextBox 36">
              <a:extLst>
                <a:ext uri="{FF2B5EF4-FFF2-40B4-BE49-F238E27FC236}">
                  <a16:creationId xmlns:a16="http://schemas.microsoft.com/office/drawing/2014/main" id="{72F0F373-092F-4C21-9FDF-958F15C64AA1}"/>
                </a:ext>
              </a:extLst>
            </p:cNvPr>
            <p:cNvSpPr txBox="1"/>
            <p:nvPr/>
          </p:nvSpPr>
          <p:spPr>
            <a:xfrm>
              <a:off x="964734" y="3429000"/>
              <a:ext cx="665631"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1</a:t>
              </a:r>
            </a:p>
          </p:txBody>
        </p:sp>
        <p:sp>
          <p:nvSpPr>
            <p:cNvPr id="38" name="TextBox 37">
              <a:extLst>
                <a:ext uri="{FF2B5EF4-FFF2-40B4-BE49-F238E27FC236}">
                  <a16:creationId xmlns:a16="http://schemas.microsoft.com/office/drawing/2014/main" id="{D002DC54-7808-4D4A-ACF0-33DE10D14497}"/>
                </a:ext>
              </a:extLst>
            </p:cNvPr>
            <p:cNvSpPr txBox="1"/>
            <p:nvPr/>
          </p:nvSpPr>
          <p:spPr>
            <a:xfrm>
              <a:off x="3385506" y="3428999"/>
              <a:ext cx="667234"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n</a:t>
              </a:r>
            </a:p>
          </p:txBody>
        </p:sp>
        <p:sp>
          <p:nvSpPr>
            <p:cNvPr id="39" name="TextBox 38">
              <a:extLst>
                <a:ext uri="{FF2B5EF4-FFF2-40B4-BE49-F238E27FC236}">
                  <a16:creationId xmlns:a16="http://schemas.microsoft.com/office/drawing/2014/main" id="{9F52882B-80DF-40B5-9582-D52DBFA93927}"/>
                </a:ext>
              </a:extLst>
            </p:cNvPr>
            <p:cNvSpPr txBox="1"/>
            <p:nvPr/>
          </p:nvSpPr>
          <p:spPr>
            <a:xfrm>
              <a:off x="2175120" y="3428999"/>
              <a:ext cx="665631"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2</a:t>
              </a:r>
            </a:p>
          </p:txBody>
        </p:sp>
      </p:grpSp>
      <p:cxnSp>
        <p:nvCxnSpPr>
          <p:cNvPr id="44" name="Straight Arrow Connector 43">
            <a:extLst>
              <a:ext uri="{FF2B5EF4-FFF2-40B4-BE49-F238E27FC236}">
                <a16:creationId xmlns:a16="http://schemas.microsoft.com/office/drawing/2014/main" id="{01FF1BE9-7975-425A-8AB1-26D434B03AED}"/>
              </a:ext>
            </a:extLst>
          </p:cNvPr>
          <p:cNvCxnSpPr>
            <a:stCxn id="37" idx="0"/>
            <a:endCxn id="5" idx="2"/>
          </p:cNvCxnSpPr>
          <p:nvPr/>
        </p:nvCxnSpPr>
        <p:spPr>
          <a:xfrm flipH="1" flipV="1">
            <a:off x="1111540" y="2441277"/>
            <a:ext cx="3970248" cy="113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AA4EDD3-7D79-4261-9247-1199A170212B}"/>
              </a:ext>
            </a:extLst>
          </p:cNvPr>
          <p:cNvCxnSpPr>
            <a:stCxn id="37" idx="0"/>
            <a:endCxn id="13" idx="2"/>
          </p:cNvCxnSpPr>
          <p:nvPr/>
        </p:nvCxnSpPr>
        <p:spPr>
          <a:xfrm flipV="1">
            <a:off x="5081788" y="2436920"/>
            <a:ext cx="2248249" cy="114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F27718-BC93-4CB9-8202-671CE904551A}"/>
              </a:ext>
            </a:extLst>
          </p:cNvPr>
          <p:cNvCxnSpPr>
            <a:stCxn id="39" idx="0"/>
            <a:endCxn id="5" idx="2"/>
          </p:cNvCxnSpPr>
          <p:nvPr/>
        </p:nvCxnSpPr>
        <p:spPr>
          <a:xfrm flipH="1" flipV="1">
            <a:off x="1111540" y="2441277"/>
            <a:ext cx="5180634" cy="113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9E8B52-50AC-4989-BF93-AF1A15312310}"/>
              </a:ext>
            </a:extLst>
          </p:cNvPr>
          <p:cNvCxnSpPr>
            <a:stCxn id="39" idx="0"/>
            <a:endCxn id="12" idx="2"/>
          </p:cNvCxnSpPr>
          <p:nvPr/>
        </p:nvCxnSpPr>
        <p:spPr>
          <a:xfrm flipV="1">
            <a:off x="6292174" y="2441277"/>
            <a:ext cx="47547" cy="113872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id="{0DE1CD53-DB2C-4C51-9A16-0ADAE48524EA}"/>
              </a:ext>
            </a:extLst>
          </p:cNvPr>
          <p:cNvCxnSpPr>
            <a:stCxn id="39" idx="0"/>
            <a:endCxn id="11" idx="2"/>
          </p:cNvCxnSpPr>
          <p:nvPr/>
        </p:nvCxnSpPr>
        <p:spPr>
          <a:xfrm flipH="1" flipV="1">
            <a:off x="5350206" y="2436919"/>
            <a:ext cx="941968" cy="11430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a:extLst>
              <a:ext uri="{FF2B5EF4-FFF2-40B4-BE49-F238E27FC236}">
                <a16:creationId xmlns:a16="http://schemas.microsoft.com/office/drawing/2014/main" id="{496B7A3A-2F16-492F-84FF-F8A083AF1C41}"/>
              </a:ext>
            </a:extLst>
          </p:cNvPr>
          <p:cNvCxnSpPr>
            <a:stCxn id="39" idx="0"/>
            <a:endCxn id="15" idx="2"/>
          </p:cNvCxnSpPr>
          <p:nvPr/>
        </p:nvCxnSpPr>
        <p:spPr>
          <a:xfrm flipV="1">
            <a:off x="6292174" y="2432561"/>
            <a:ext cx="3381647" cy="11474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6" name="Straight Arrow Connector 55">
            <a:extLst>
              <a:ext uri="{FF2B5EF4-FFF2-40B4-BE49-F238E27FC236}">
                <a16:creationId xmlns:a16="http://schemas.microsoft.com/office/drawing/2014/main" id="{67D3FA52-66B3-49BC-9D2C-5670C711A289}"/>
              </a:ext>
            </a:extLst>
          </p:cNvPr>
          <p:cNvCxnSpPr>
            <a:stCxn id="38" idx="0"/>
            <a:endCxn id="15" idx="2"/>
          </p:cNvCxnSpPr>
          <p:nvPr/>
        </p:nvCxnSpPr>
        <p:spPr>
          <a:xfrm flipV="1">
            <a:off x="7503361" y="2432561"/>
            <a:ext cx="2170460" cy="11474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0ACD6333-24CD-45CC-A914-BE09FCC666EB}"/>
              </a:ext>
            </a:extLst>
          </p:cNvPr>
          <p:cNvCxnSpPr>
            <a:stCxn id="38" idx="0"/>
            <a:endCxn id="16" idx="2"/>
          </p:cNvCxnSpPr>
          <p:nvPr/>
        </p:nvCxnSpPr>
        <p:spPr>
          <a:xfrm flipV="1">
            <a:off x="7503361" y="2436919"/>
            <a:ext cx="3159975" cy="114308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7E1D120A-AD91-4CE5-8AF9-A9A061659486}"/>
              </a:ext>
            </a:extLst>
          </p:cNvPr>
          <p:cNvCxnSpPr>
            <a:stCxn id="38" idx="0"/>
            <a:endCxn id="17" idx="2"/>
          </p:cNvCxnSpPr>
          <p:nvPr/>
        </p:nvCxnSpPr>
        <p:spPr>
          <a:xfrm flipV="1">
            <a:off x="7503361" y="2432562"/>
            <a:ext cx="4150292" cy="11474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6778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58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5077</TotalTime>
  <Words>3640</Words>
  <Application>Microsoft Office PowerPoint</Application>
  <PresentationFormat>Widescreen</PresentationFormat>
  <Paragraphs>683</Paragraphs>
  <Slides>40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40</vt:i4>
      </vt:variant>
    </vt:vector>
  </HeadingPairs>
  <TitlesOfParts>
    <vt:vector size="51"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PowerPoint Presentation</vt:lpstr>
      <vt:lpstr>Coupons</vt:lpstr>
      <vt:lpstr>Aplicarea couponului general</vt:lpstr>
      <vt:lpstr>Aplicarea couponului pentru utilizatori</vt:lpstr>
      <vt:lpstr>Aplicarea couponului pentru Branduri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136</cp:revision>
  <dcterms:created xsi:type="dcterms:W3CDTF">2021-07-15T14:24:17Z</dcterms:created>
  <dcterms:modified xsi:type="dcterms:W3CDTF">2022-12-25T13:57:45Z</dcterms:modified>
</cp:coreProperties>
</file>