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5" r:id="rId29"/>
    <p:sldId id="281" r:id="rId30"/>
    <p:sldId id="283" r:id="rId31"/>
    <p:sldId id="282" r:id="rId32"/>
    <p:sldId id="284" r:id="rId33"/>
    <p:sldId id="286" r:id="rId34"/>
    <p:sldId id="288" r:id="rId35"/>
    <p:sldId id="289" r:id="rId36"/>
    <p:sldId id="287" r:id="rId37"/>
    <p:sldId id="290" r:id="rId38"/>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814" autoAdjust="0"/>
    <p:restoredTop sz="94660"/>
  </p:normalViewPr>
  <p:slideViewPr>
    <p:cSldViewPr snapToGrid="0">
      <p:cViewPr varScale="1">
        <p:scale>
          <a:sx n="127" d="100"/>
          <a:sy n="127" d="100"/>
        </p:scale>
        <p:origin x="58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9/22/2022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9/22/2022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9/22/2022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9/22/2022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9/22/2022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9/22/2022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9/22/2022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9/22/2022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9/22/2022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9/22/2022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9/22/2022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9/22/2022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9/22/2022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9/22/2022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2529673085"/>
              </p:ext>
            </p:extLst>
          </p:nvPr>
        </p:nvGraphicFramePr>
        <p:xfrm>
          <a:off x="9414499" y="4389501"/>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6CB6C78C-6EAE-4C7F-9D1A-DB9516FD1690}"/>
              </a:ext>
            </a:extLst>
          </p:cNvPr>
          <p:cNvGraphicFramePr>
            <a:graphicFrameLocks noGrp="1"/>
          </p:cNvGraphicFramePr>
          <p:nvPr>
            <p:extLst>
              <p:ext uri="{D42A27DB-BD31-4B8C-83A1-F6EECF244321}">
                <p14:modId xmlns:p14="http://schemas.microsoft.com/office/powerpoint/2010/main" val="3770030941"/>
              </p:ext>
            </p:extLst>
          </p:nvPr>
        </p:nvGraphicFramePr>
        <p:xfrm>
          <a:off x="9414499" y="1518861"/>
          <a:ext cx="1749169" cy="18288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Order_discounts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coupon_code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coupon_description</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discount</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bl>
          </a:graphicData>
        </a:graphic>
      </p:graphicFrame>
      <p:cxnSp>
        <p:nvCxnSpPr>
          <p:cNvPr id="30" name="Connector: Elbow 29">
            <a:extLst>
              <a:ext uri="{FF2B5EF4-FFF2-40B4-BE49-F238E27FC236}">
                <a16:creationId xmlns:a16="http://schemas.microsoft.com/office/drawing/2014/main" id="{F49FC30D-E01B-4FF8-938D-CC211B843AD2}"/>
              </a:ext>
            </a:extLst>
          </p:cNvPr>
          <p:cNvCxnSpPr/>
          <p:nvPr/>
        </p:nvCxnSpPr>
        <p:spPr>
          <a:xfrm>
            <a:off x="8213023" y="2131081"/>
            <a:ext cx="1201476" cy="136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7442B1C-F769-44AA-AA06-33E2745E4619}"/>
              </a:ext>
            </a:extLst>
          </p:cNvPr>
          <p:cNvCxnSpPr/>
          <p:nvPr/>
        </p:nvCxnSpPr>
        <p:spPr>
          <a:xfrm rot="16200000" flipH="1">
            <a:off x="7291021" y="3060640"/>
            <a:ext cx="3045481" cy="1201476"/>
          </a:xfrm>
          <a:prstGeom prst="bentConnector3">
            <a:avLst>
              <a:gd name="adj1" fmla="val 9987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Crearea de date test pentru comenzi – seeder fara  factory</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539430"/>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crea comenzi pentru utilizatorii cu </a:t>
            </a:r>
            <a:r>
              <a:rPr lang="en-US">
                <a:solidFill>
                  <a:srgbClr val="FF0000"/>
                </a:solidFill>
              </a:rPr>
              <a:t>cont verificat </a:t>
            </a:r>
            <a:r>
              <a:rPr lang="en-US"/>
              <a:t>si cu cel putin o </a:t>
            </a:r>
            <a:r>
              <a:rPr lang="en-US">
                <a:solidFill>
                  <a:srgbClr val="FF0000"/>
                </a:solidFill>
              </a:rPr>
              <a:t>adresa setata</a:t>
            </a:r>
          </a:p>
          <a:p>
            <a:pPr marL="285750" indent="-285750">
              <a:spcBef>
                <a:spcPts val="2400"/>
              </a:spcBef>
              <a:buFont typeface="Wingdings" panose="05000000000000000000" pitchFamily="2" charset="2"/>
              <a:buChar char="Ø"/>
            </a:pPr>
            <a:r>
              <a:rPr lang="en-US"/>
              <a:t>Pentru fiecare astfel de utilizator vom crea un numar variabil intre 2 si 10 comenzi cu seeder al Order (date fake). Un numar aleatoriu de comenzi vor fi </a:t>
            </a:r>
            <a:r>
              <a:rPr lang="en-US">
                <a:solidFill>
                  <a:srgbClr val="FF0000"/>
                </a:solidFill>
              </a:rPr>
              <a:t>aprobate</a:t>
            </a:r>
            <a:r>
              <a:rPr lang="en-US"/>
              <a:t> la o zi dupa ce au fost create. Campurile </a:t>
            </a:r>
            <a:r>
              <a:rPr lang="en-US">
                <a:solidFill>
                  <a:schemeClr val="accent6">
                    <a:lumMod val="75000"/>
                  </a:schemeClr>
                </a:solidFill>
              </a:rPr>
              <a:t>created_at </a:t>
            </a:r>
            <a:r>
              <a:rPr lang="en-US"/>
              <a:t>si </a:t>
            </a:r>
            <a:r>
              <a:rPr lang="en-US">
                <a:solidFill>
                  <a:schemeClr val="accent6">
                    <a:lumMod val="75000"/>
                  </a:schemeClr>
                </a:solidFill>
              </a:rPr>
              <a:t>approved_at</a:t>
            </a:r>
          </a:p>
          <a:p>
            <a:pPr marL="285750" indent="-285750">
              <a:spcBef>
                <a:spcPts val="2400"/>
              </a:spcBef>
              <a:buFont typeface="Wingdings" panose="05000000000000000000" pitchFamily="2" charset="2"/>
              <a:buChar char="Ø"/>
            </a:pPr>
            <a:r>
              <a:rPr lang="en-US"/>
              <a:t>Dintre comenzile </a:t>
            </a:r>
            <a:r>
              <a:rPr lang="en-US">
                <a:solidFill>
                  <a:srgbClr val="FF0000"/>
                </a:solidFill>
              </a:rPr>
              <a:t>aprobate</a:t>
            </a:r>
            <a:r>
              <a:rPr lang="en-US"/>
              <a:t>, vom allege aleatoriu jumatate si le vom seta ca fiind </a:t>
            </a:r>
            <a:r>
              <a:rPr lang="en-US">
                <a:solidFill>
                  <a:schemeClr val="accent1">
                    <a:lumMod val="75000"/>
                  </a:schemeClr>
                </a:solidFill>
              </a:rPr>
              <a:t>platite</a:t>
            </a:r>
          </a:p>
          <a:p>
            <a:pPr marL="285750" indent="-285750">
              <a:spcBef>
                <a:spcPts val="2400"/>
              </a:spcBef>
              <a:buFont typeface="Wingdings" panose="05000000000000000000" pitchFamily="2" charset="2"/>
              <a:buChar char="Ø"/>
            </a:pPr>
            <a:r>
              <a:rPr lang="en-US"/>
              <a:t>Dintre comenzile </a:t>
            </a:r>
            <a:r>
              <a:rPr lang="en-US">
                <a:solidFill>
                  <a:schemeClr val="accent1">
                    <a:lumMod val="75000"/>
                  </a:schemeClr>
                </a:solidFill>
              </a:rPr>
              <a:t>platite</a:t>
            </a:r>
            <a:r>
              <a:rPr lang="en-US"/>
              <a:t> (implicit si aprobate) vom selecta jumatate si le vom seta ca fiind </a:t>
            </a:r>
            <a:r>
              <a:rPr lang="en-US">
                <a:solidFill>
                  <a:schemeClr val="accent6">
                    <a:lumMod val="75000"/>
                  </a:schemeClr>
                </a:solidFill>
              </a:rPr>
              <a:t>receptionate</a:t>
            </a:r>
            <a:r>
              <a:rPr lang="en-US"/>
              <a:t> (practic finalizate)</a:t>
            </a:r>
          </a:p>
          <a:p>
            <a:pPr marL="285750" indent="-285750">
              <a:spcBef>
                <a:spcPts val="2400"/>
              </a:spcBef>
              <a:buFont typeface="Wingdings" panose="05000000000000000000" pitchFamily="2" charset="2"/>
              <a:buChar char="Ø"/>
            </a:pPr>
            <a:r>
              <a:rPr lang="en-US"/>
              <a:t>Pentru fiecare comanda in parte vom crea in tabelul </a:t>
            </a:r>
            <a:r>
              <a:rPr lang="en-US">
                <a:solidFill>
                  <a:schemeClr val="accent6">
                    <a:lumMod val="75000"/>
                  </a:schemeClr>
                </a:solidFill>
              </a:rPr>
              <a:t>order_items </a:t>
            </a:r>
            <a:r>
              <a:rPr lang="en-US"/>
              <a:t>un numar aleatoriu de produse</a:t>
            </a:r>
          </a:p>
        </p:txBody>
      </p:sp>
    </p:spTree>
    <p:extLst>
      <p:ext uri="{BB962C8B-B14F-4D97-AF65-F5344CB8AC3E}">
        <p14:creationId xmlns:p14="http://schemas.microsoft.com/office/powerpoint/2010/main" val="113577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Vizualizarea comenzilor de catre utilizatori</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262432"/>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afisa in setarile contului o pagina cu comenzile utilizatorului current</a:t>
            </a:r>
          </a:p>
          <a:p>
            <a:pPr marL="285750" indent="-285750">
              <a:spcBef>
                <a:spcPts val="2400"/>
              </a:spcBef>
              <a:buFont typeface="Wingdings" panose="05000000000000000000" pitchFamily="2" charset="2"/>
              <a:buChar char="Ø"/>
            </a:pPr>
            <a:r>
              <a:rPr lang="en-US"/>
              <a:t>Vom afisa comenzile cu datele principale ale comenzii si statutul acesteia. Va trebui sa construim o functie care sa intoarca costurile comenzii – ale produselor si costul total si numarul de produse.</a:t>
            </a:r>
          </a:p>
          <a:p>
            <a:pPr marL="285750" indent="-285750">
              <a:spcBef>
                <a:spcPts val="2400"/>
              </a:spcBef>
              <a:buFont typeface="Wingdings" panose="05000000000000000000" pitchFamily="2" charset="2"/>
              <a:buChar char="Ø"/>
            </a:pPr>
            <a:r>
              <a:rPr lang="en-US"/>
              <a:t>Vom afisa pentru fiecare comanda in parte detaliile comenzii, respectiv produsele comandate cu pret, cantitate, cost</a:t>
            </a:r>
          </a:p>
          <a:p>
            <a:pPr marL="285750" indent="-285750">
              <a:spcBef>
                <a:spcPts val="2400"/>
              </a:spcBef>
              <a:buFont typeface="Wingdings" panose="05000000000000000000" pitchFamily="2" charset="2"/>
              <a:buChar char="Ø"/>
            </a:pPr>
            <a:r>
              <a:rPr lang="en-US"/>
              <a:t>Un utilizator va putea anula o comanda care inca nu este inca platita </a:t>
            </a:r>
          </a:p>
          <a:p>
            <a:pPr marL="285750" indent="-285750">
              <a:spcBef>
                <a:spcPts val="2400"/>
              </a:spcBef>
              <a:buFont typeface="Wingdings" panose="05000000000000000000" pitchFamily="2" charset="2"/>
              <a:buChar char="Ø"/>
            </a:pPr>
            <a:r>
              <a:rPr lang="en-US"/>
              <a:t>Un utilizator va putea printa – afisa in format pdf orice comanda</a:t>
            </a:r>
          </a:p>
        </p:txBody>
      </p:sp>
    </p:spTree>
    <p:extLst>
      <p:ext uri="{BB962C8B-B14F-4D97-AF65-F5344CB8AC3E}">
        <p14:creationId xmlns:p14="http://schemas.microsoft.com/office/powerpoint/2010/main" val="82552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Trimiterea unu emai de confirmare a comenzii utilizatorului</a:t>
            </a:r>
          </a:p>
        </p:txBody>
      </p:sp>
      <p:sp>
        <p:nvSpPr>
          <p:cNvPr id="5" name="TextBox 4">
            <a:extLst>
              <a:ext uri="{FF2B5EF4-FFF2-40B4-BE49-F238E27FC236}">
                <a16:creationId xmlns:a16="http://schemas.microsoft.com/office/drawing/2014/main" id="{5ABE2012-5834-4AF2-8005-360C22F5D538}"/>
              </a:ext>
            </a:extLst>
          </p:cNvPr>
          <p:cNvSpPr txBox="1"/>
          <p:nvPr/>
        </p:nvSpPr>
        <p:spPr>
          <a:xfrm>
            <a:off x="998289" y="2021747"/>
            <a:ext cx="311231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Crearea comenzii in componenta livewire </a:t>
            </a:r>
            <a:r>
              <a:rPr lang="en-US">
                <a:solidFill>
                  <a:schemeClr val="accent1">
                    <a:lumMod val="75000"/>
                  </a:schemeClr>
                </a:solidFill>
              </a:rPr>
              <a:t>Products/Check</a:t>
            </a:r>
          </a:p>
        </p:txBody>
      </p:sp>
      <p:sp>
        <p:nvSpPr>
          <p:cNvPr id="6" name="TextBox 5">
            <a:extLst>
              <a:ext uri="{FF2B5EF4-FFF2-40B4-BE49-F238E27FC236}">
                <a16:creationId xmlns:a16="http://schemas.microsoft.com/office/drawing/2014/main" id="{8612B907-BB3F-4622-A786-8BB95F6EEB74}"/>
              </a:ext>
            </a:extLst>
          </p:cNvPr>
          <p:cNvSpPr txBox="1"/>
          <p:nvPr/>
        </p:nvSpPr>
        <p:spPr>
          <a:xfrm>
            <a:off x="4941116" y="2021747"/>
            <a:ext cx="265931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t>Evenimentul </a:t>
            </a:r>
            <a:r>
              <a:rPr lang="en-US" b="0">
                <a:solidFill>
                  <a:srgbClr val="FF0000"/>
                </a:solidFill>
                <a:effectLst/>
                <a:latin typeface="Consolas" panose="020B0609020204030204" pitchFamily="49" charset="0"/>
              </a:rPr>
              <a:t>NewOrderEvent</a:t>
            </a:r>
          </a:p>
          <a:p>
            <a:endParaRPr lang="en-US"/>
          </a:p>
        </p:txBody>
      </p:sp>
      <p:cxnSp>
        <p:nvCxnSpPr>
          <p:cNvPr id="8" name="Straight Arrow Connector 7">
            <a:extLst>
              <a:ext uri="{FF2B5EF4-FFF2-40B4-BE49-F238E27FC236}">
                <a16:creationId xmlns:a16="http://schemas.microsoft.com/office/drawing/2014/main" id="{5EB0095B-11EB-49E1-883F-65C3DF623545}"/>
              </a:ext>
            </a:extLst>
          </p:cNvPr>
          <p:cNvCxnSpPr>
            <a:stCxn id="5" idx="3"/>
            <a:endCxn id="6" idx="1"/>
          </p:cNvCxnSpPr>
          <p:nvPr/>
        </p:nvCxnSpPr>
        <p:spPr>
          <a:xfrm>
            <a:off x="4110606" y="2483412"/>
            <a:ext cx="830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7D98C48-84BF-4090-8A30-F04AA3C136C6}"/>
              </a:ext>
            </a:extLst>
          </p:cNvPr>
          <p:cNvGrpSpPr/>
          <p:nvPr/>
        </p:nvGrpSpPr>
        <p:grpSpPr>
          <a:xfrm>
            <a:off x="9013272" y="1686133"/>
            <a:ext cx="2340528" cy="1594558"/>
            <a:chOff x="8053433" y="1535185"/>
            <a:chExt cx="2340528" cy="1594558"/>
          </a:xfrm>
        </p:grpSpPr>
        <p:sp>
          <p:nvSpPr>
            <p:cNvPr id="10" name="TextBox 9">
              <a:extLst>
                <a:ext uri="{FF2B5EF4-FFF2-40B4-BE49-F238E27FC236}">
                  <a16:creationId xmlns:a16="http://schemas.microsoft.com/office/drawing/2014/main" id="{A1C653D5-CD2E-4739-9DAD-AEE7DE03D6B1}"/>
                </a:ext>
              </a:extLst>
            </p:cNvPr>
            <p:cNvSpPr txBox="1"/>
            <p:nvPr/>
          </p:nvSpPr>
          <p:spPr>
            <a:xfrm>
              <a:off x="8053433" y="1535185"/>
              <a:ext cx="234052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Email de confirmare catre utilizator</a:t>
              </a:r>
            </a:p>
          </p:txBody>
        </p:sp>
        <p:sp>
          <p:nvSpPr>
            <p:cNvPr id="11" name="TextBox 10">
              <a:extLst>
                <a:ext uri="{FF2B5EF4-FFF2-40B4-BE49-F238E27FC236}">
                  <a16:creationId xmlns:a16="http://schemas.microsoft.com/office/drawing/2014/main" id="{967123C6-5237-4059-9C25-58E841FA4AE8}"/>
                </a:ext>
              </a:extLst>
            </p:cNvPr>
            <p:cNvSpPr txBox="1"/>
            <p:nvPr/>
          </p:nvSpPr>
          <p:spPr>
            <a:xfrm>
              <a:off x="8053433" y="2286298"/>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Notificare care staff</a:t>
              </a:r>
            </a:p>
          </p:txBody>
        </p:sp>
        <p:sp>
          <p:nvSpPr>
            <p:cNvPr id="12" name="TextBox 11">
              <a:extLst>
                <a:ext uri="{FF2B5EF4-FFF2-40B4-BE49-F238E27FC236}">
                  <a16:creationId xmlns:a16="http://schemas.microsoft.com/office/drawing/2014/main" id="{D8C4C21F-B8AD-4E2D-A16A-917A43292CE1}"/>
                </a:ext>
              </a:extLst>
            </p:cNvPr>
            <p:cNvSpPr txBox="1"/>
            <p:nvPr/>
          </p:nvSpPr>
          <p:spPr>
            <a:xfrm>
              <a:off x="8053433" y="2760411"/>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Actualizare stocuri</a:t>
              </a:r>
            </a:p>
          </p:txBody>
        </p:sp>
      </p:grpSp>
      <p:cxnSp>
        <p:nvCxnSpPr>
          <p:cNvPr id="15" name="Straight Arrow Connector 14">
            <a:extLst>
              <a:ext uri="{FF2B5EF4-FFF2-40B4-BE49-F238E27FC236}">
                <a16:creationId xmlns:a16="http://schemas.microsoft.com/office/drawing/2014/main" id="{500F1565-C429-46CF-AB66-E1C24CC7A143}"/>
              </a:ext>
            </a:extLst>
          </p:cNvPr>
          <p:cNvCxnSpPr>
            <a:stCxn id="6" idx="3"/>
            <a:endCxn id="10" idx="1"/>
          </p:cNvCxnSpPr>
          <p:nvPr/>
        </p:nvCxnSpPr>
        <p:spPr>
          <a:xfrm flipV="1">
            <a:off x="7600426" y="2009299"/>
            <a:ext cx="1412846" cy="47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EF1C7F-D25F-495C-91CC-693C02706748}"/>
              </a:ext>
            </a:extLst>
          </p:cNvPr>
          <p:cNvCxnSpPr>
            <a:stCxn id="6" idx="3"/>
            <a:endCxn id="11" idx="1"/>
          </p:cNvCxnSpPr>
          <p:nvPr/>
        </p:nvCxnSpPr>
        <p:spPr>
          <a:xfrm>
            <a:off x="7600426" y="2483412"/>
            <a:ext cx="1412846"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B3EA70-0DAB-4771-9144-FA7DB4745F9C}"/>
              </a:ext>
            </a:extLst>
          </p:cNvPr>
          <p:cNvCxnSpPr>
            <a:stCxn id="6" idx="3"/>
            <a:endCxn id="12" idx="1"/>
          </p:cNvCxnSpPr>
          <p:nvPr/>
        </p:nvCxnSpPr>
        <p:spPr>
          <a:xfrm>
            <a:off x="7600426" y="2483412"/>
            <a:ext cx="1412846" cy="61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922093-580D-42CD-B15E-0C175BC34CBE}"/>
              </a:ext>
            </a:extLst>
          </p:cNvPr>
          <p:cNvSpPr txBox="1"/>
          <p:nvPr/>
        </p:nvSpPr>
        <p:spPr>
          <a:xfrm>
            <a:off x="1686187" y="3900881"/>
            <a:ext cx="18959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Events</a:t>
            </a:r>
          </a:p>
        </p:txBody>
      </p:sp>
      <p:sp>
        <p:nvSpPr>
          <p:cNvPr id="21" name="TextBox 20">
            <a:extLst>
              <a:ext uri="{FF2B5EF4-FFF2-40B4-BE49-F238E27FC236}">
                <a16:creationId xmlns:a16="http://schemas.microsoft.com/office/drawing/2014/main" id="{32138E15-3612-4E79-8A73-967D25FD489F}"/>
              </a:ext>
            </a:extLst>
          </p:cNvPr>
          <p:cNvSpPr txBox="1"/>
          <p:nvPr/>
        </p:nvSpPr>
        <p:spPr>
          <a:xfrm>
            <a:off x="4110605" y="3816991"/>
            <a:ext cx="3573711" cy="1384995"/>
          </a:xfrm>
          <a:prstGeom prst="rect">
            <a:avLst/>
          </a:prstGeom>
          <a:noFill/>
        </p:spPr>
        <p:txBody>
          <a:bodyPr wrap="square" rtlCol="0">
            <a:spAutoFit/>
          </a:bodyPr>
          <a:lstStyle/>
          <a:p>
            <a:r>
              <a:rPr lang="en-US"/>
              <a:t>EventServiceProvider</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shouldDiscoverEvents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DE935F"/>
                </a:solidFill>
                <a:effectLst/>
                <a:latin typeface="Consolas" panose="020B0609020204030204" pitchFamily="49" charset="0"/>
              </a:rPr>
              <a:t>true</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600">
                <a:latin typeface="+mj-lt"/>
              </a:rPr>
              <a:t>protected $listen =[]</a:t>
            </a:r>
          </a:p>
        </p:txBody>
      </p:sp>
      <p:sp>
        <p:nvSpPr>
          <p:cNvPr id="22" name="TextBox 21">
            <a:extLst>
              <a:ext uri="{FF2B5EF4-FFF2-40B4-BE49-F238E27FC236}">
                <a16:creationId xmlns:a16="http://schemas.microsoft.com/office/drawing/2014/main" id="{9CBAE4FE-1C0D-4D5D-AC65-C0FF7079923F}"/>
              </a:ext>
            </a:extLst>
          </p:cNvPr>
          <p:cNvSpPr txBox="1"/>
          <p:nvPr/>
        </p:nvSpPr>
        <p:spPr>
          <a:xfrm>
            <a:off x="8405070" y="372471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1</a:t>
            </a:r>
          </a:p>
        </p:txBody>
      </p:sp>
      <p:sp>
        <p:nvSpPr>
          <p:cNvPr id="23" name="TextBox 22">
            <a:extLst>
              <a:ext uri="{FF2B5EF4-FFF2-40B4-BE49-F238E27FC236}">
                <a16:creationId xmlns:a16="http://schemas.microsoft.com/office/drawing/2014/main" id="{266887B6-6BB6-4D93-A8EA-4A507C9FBEA8}"/>
              </a:ext>
            </a:extLst>
          </p:cNvPr>
          <p:cNvSpPr txBox="1"/>
          <p:nvPr/>
        </p:nvSpPr>
        <p:spPr>
          <a:xfrm>
            <a:off x="8405070" y="426193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2</a:t>
            </a:r>
          </a:p>
        </p:txBody>
      </p:sp>
      <p:sp>
        <p:nvSpPr>
          <p:cNvPr id="24" name="TextBox 23">
            <a:extLst>
              <a:ext uri="{FF2B5EF4-FFF2-40B4-BE49-F238E27FC236}">
                <a16:creationId xmlns:a16="http://schemas.microsoft.com/office/drawing/2014/main" id="{54E0B58A-506D-40BA-AAC9-B056277BC672}"/>
              </a:ext>
            </a:extLst>
          </p:cNvPr>
          <p:cNvSpPr txBox="1"/>
          <p:nvPr/>
        </p:nvSpPr>
        <p:spPr>
          <a:xfrm>
            <a:off x="8405070" y="479915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a:t>
            </a:r>
          </a:p>
        </p:txBody>
      </p:sp>
    </p:spTree>
    <p:extLst>
      <p:ext uri="{BB962C8B-B14F-4D97-AF65-F5344CB8AC3E}">
        <p14:creationId xmlns:p14="http://schemas.microsoft.com/office/powerpoint/2010/main" val="365301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7EC5D-B141-4625-A117-CE39DEFF6825}"/>
              </a:ext>
            </a:extLst>
          </p:cNvPr>
          <p:cNvSpPr txBox="1"/>
          <p:nvPr/>
        </p:nvSpPr>
        <p:spPr>
          <a:xfrm>
            <a:off x="1" y="0"/>
            <a:ext cx="12192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a:t>Cupoane </a:t>
            </a:r>
          </a:p>
        </p:txBody>
      </p:sp>
      <p:sp>
        <p:nvSpPr>
          <p:cNvPr id="4" name="TextBox 3">
            <a:extLst>
              <a:ext uri="{FF2B5EF4-FFF2-40B4-BE49-F238E27FC236}">
                <a16:creationId xmlns:a16="http://schemas.microsoft.com/office/drawing/2014/main" id="{E25F9131-42E2-40F0-8CD1-07CBD112FDDB}"/>
              </a:ext>
            </a:extLst>
          </p:cNvPr>
          <p:cNvSpPr txBox="1"/>
          <p:nvPr/>
        </p:nvSpPr>
        <p:spPr>
          <a:xfrm>
            <a:off x="562062" y="931178"/>
            <a:ext cx="9863807" cy="1785104"/>
          </a:xfrm>
          <a:prstGeom prst="rect">
            <a:avLst/>
          </a:prstGeom>
          <a:noFill/>
        </p:spPr>
        <p:txBody>
          <a:bodyPr wrap="square" rtlCol="0">
            <a:spAutoFit/>
          </a:bodyPr>
          <a:lstStyle/>
          <a:p>
            <a:pPr marL="342900" indent="-342900">
              <a:buAutoNum type="arabicPeriod"/>
            </a:pPr>
            <a:r>
              <a:rPr lang="en-US"/>
              <a:t>Prezentarea scenariilor pentru coupoane si proiectarea structurii datelor</a:t>
            </a:r>
          </a:p>
          <a:p>
            <a:pPr lvl="1">
              <a:spcBef>
                <a:spcPts val="1200"/>
              </a:spcBef>
            </a:pPr>
            <a:r>
              <a:rPr lang="en-US"/>
              <a:t>Implementarea relatiei </a:t>
            </a:r>
            <a:r>
              <a:rPr lang="en-US">
                <a:solidFill>
                  <a:schemeClr val="accent6">
                    <a:lumMod val="75000"/>
                  </a:schemeClr>
                </a:solidFill>
              </a:rPr>
              <a:t>many-to-many polimorfice </a:t>
            </a:r>
            <a:r>
              <a:rPr lang="en-US"/>
              <a:t>intre cupoane si entitatile ce vor fi atasate acestora: users, categories,brands</a:t>
            </a:r>
          </a:p>
          <a:p>
            <a:pPr lvl="1">
              <a:spcBef>
                <a:spcPts val="1200"/>
              </a:spcBef>
            </a:pPr>
            <a:r>
              <a:rPr lang="en-US"/>
              <a:t>Salvarea discountului unei comenzi intr-un table dedicat: </a:t>
            </a:r>
            <a:r>
              <a:rPr lang="en-US">
                <a:solidFill>
                  <a:schemeClr val="accent6">
                    <a:lumMod val="75000"/>
                  </a:schemeClr>
                </a:solidFill>
              </a:rPr>
              <a:t>orders_discount</a:t>
            </a:r>
            <a:r>
              <a:rPr lang="en-US"/>
              <a:t>, cu o relatie one-to-one cu tabelul orders: o comanda poate avea un singur discount</a:t>
            </a:r>
          </a:p>
        </p:txBody>
      </p:sp>
      <p:sp>
        <p:nvSpPr>
          <p:cNvPr id="5" name="TextBox 4">
            <a:extLst>
              <a:ext uri="{FF2B5EF4-FFF2-40B4-BE49-F238E27FC236}">
                <a16:creationId xmlns:a16="http://schemas.microsoft.com/office/drawing/2014/main" id="{D6431BE8-7F88-4094-ABD0-26119038E1A3}"/>
              </a:ext>
            </a:extLst>
          </p:cNvPr>
          <p:cNvSpPr txBox="1"/>
          <p:nvPr/>
        </p:nvSpPr>
        <p:spPr>
          <a:xfrm>
            <a:off x="562062" y="2982482"/>
            <a:ext cx="9863807" cy="923330"/>
          </a:xfrm>
          <a:prstGeom prst="rect">
            <a:avLst/>
          </a:prstGeom>
          <a:noFill/>
        </p:spPr>
        <p:txBody>
          <a:bodyPr wrap="square" rtlCol="0">
            <a:spAutoFit/>
          </a:bodyPr>
          <a:lstStyle/>
          <a:p>
            <a:r>
              <a:rPr lang="en-US"/>
              <a:t>2. Crearea interfetei de administrare pentru coupoanele generale: acestea vor avea o data de expirare, o valoare, vor fi de tip procentual sau fix, vor putea fi active sau nu, vor avea un cod si o descriere ce vor fi afisate si in contul de utilizator.</a:t>
            </a:r>
          </a:p>
        </p:txBody>
      </p:sp>
      <p:sp>
        <p:nvSpPr>
          <p:cNvPr id="6" name="TextBox 5">
            <a:extLst>
              <a:ext uri="{FF2B5EF4-FFF2-40B4-BE49-F238E27FC236}">
                <a16:creationId xmlns:a16="http://schemas.microsoft.com/office/drawing/2014/main" id="{96E08889-8541-4E92-957F-870467955276}"/>
              </a:ext>
            </a:extLst>
          </p:cNvPr>
          <p:cNvSpPr txBox="1"/>
          <p:nvPr/>
        </p:nvSpPr>
        <p:spPr>
          <a:xfrm>
            <a:off x="562061" y="4015099"/>
            <a:ext cx="9863807" cy="646331"/>
          </a:xfrm>
          <a:prstGeom prst="rect">
            <a:avLst/>
          </a:prstGeom>
          <a:noFill/>
        </p:spPr>
        <p:txBody>
          <a:bodyPr wrap="square" rtlCol="0">
            <a:spAutoFit/>
          </a:bodyPr>
          <a:lstStyle/>
          <a:p>
            <a:r>
              <a:rPr lang="en-US"/>
              <a:t>3. Crearea coupoanelor specific folosind tehnici avansate in livewire: vom crea dintr-un coupon general coupoane de tip user, brand si categories.</a:t>
            </a:r>
          </a:p>
        </p:txBody>
      </p:sp>
      <p:sp>
        <p:nvSpPr>
          <p:cNvPr id="7" name="TextBox 6">
            <a:extLst>
              <a:ext uri="{FF2B5EF4-FFF2-40B4-BE49-F238E27FC236}">
                <a16:creationId xmlns:a16="http://schemas.microsoft.com/office/drawing/2014/main" id="{91B75EBF-FB1C-4FCA-BEA4-056373840533}"/>
              </a:ext>
            </a:extLst>
          </p:cNvPr>
          <p:cNvSpPr txBox="1"/>
          <p:nvPr/>
        </p:nvSpPr>
        <p:spPr>
          <a:xfrm>
            <a:off x="562061" y="4881463"/>
            <a:ext cx="9863807" cy="646331"/>
          </a:xfrm>
          <a:prstGeom prst="rect">
            <a:avLst/>
          </a:prstGeom>
          <a:noFill/>
        </p:spPr>
        <p:txBody>
          <a:bodyPr wrap="square" rtlCol="0">
            <a:spAutoFit/>
          </a:bodyPr>
          <a:lstStyle/>
          <a:p>
            <a:r>
              <a:rPr lang="en-US"/>
              <a:t>4. Aplicarea coupoanelor: acestea vor trebui verificate inainte de a fi salvate intr-o variabila de sesiune. In cazul in care nu indeplinesc conditiile necesare va fi afisat un mesaj utilizatorului.</a:t>
            </a:r>
          </a:p>
        </p:txBody>
      </p:sp>
      <p:sp>
        <p:nvSpPr>
          <p:cNvPr id="8" name="TextBox 7">
            <a:extLst>
              <a:ext uri="{FF2B5EF4-FFF2-40B4-BE49-F238E27FC236}">
                <a16:creationId xmlns:a16="http://schemas.microsoft.com/office/drawing/2014/main" id="{60DBBF41-4DD7-466B-B979-9B18B943EF47}"/>
              </a:ext>
            </a:extLst>
          </p:cNvPr>
          <p:cNvSpPr txBox="1"/>
          <p:nvPr/>
        </p:nvSpPr>
        <p:spPr>
          <a:xfrm>
            <a:off x="562061" y="5683699"/>
            <a:ext cx="9863807" cy="646331"/>
          </a:xfrm>
          <a:prstGeom prst="rect">
            <a:avLst/>
          </a:prstGeom>
          <a:noFill/>
        </p:spPr>
        <p:txBody>
          <a:bodyPr wrap="square" rtlCol="0">
            <a:spAutoFit/>
          </a:bodyPr>
          <a:lstStyle/>
          <a:p>
            <a:r>
              <a:rPr lang="en-US"/>
              <a:t>5. Calcularea discountului si salvarea acestuia cu datele aferente couponului. Afisarea discountului pentru comenzile facute de utilizatori in contul acestora si in facturile tiparite.</a:t>
            </a:r>
          </a:p>
        </p:txBody>
      </p:sp>
    </p:spTree>
    <p:extLst>
      <p:ext uri="{BB962C8B-B14F-4D97-AF65-F5344CB8AC3E}">
        <p14:creationId xmlns:p14="http://schemas.microsoft.com/office/powerpoint/2010/main" val="321941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5D3A-5E9A-45AC-AB76-8CA0DD8D5F25}"/>
              </a:ext>
            </a:extLst>
          </p:cNvPr>
          <p:cNvSpPr>
            <a:spLocks noGrp="1"/>
          </p:cNvSpPr>
          <p:nvPr>
            <p:ph type="title"/>
          </p:nvPr>
        </p:nvSpPr>
        <p:spPr>
          <a:xfrm>
            <a:off x="0" y="0"/>
            <a:ext cx="12192000" cy="482163"/>
          </a:xfrm>
        </p:spPr>
        <p:style>
          <a:lnRef idx="1">
            <a:schemeClr val="dk1"/>
          </a:lnRef>
          <a:fillRef idx="3">
            <a:schemeClr val="dk1"/>
          </a:fillRef>
          <a:effectRef idx="2">
            <a:schemeClr val="dk1"/>
          </a:effectRef>
          <a:fontRef idx="minor">
            <a:schemeClr val="lt1"/>
          </a:fontRef>
        </p:style>
        <p:txBody>
          <a:bodyPr>
            <a:noAutofit/>
          </a:bodyPr>
          <a:lstStyle/>
          <a:p>
            <a:pPr algn="ctr"/>
            <a:r>
              <a:rPr lang="en-US" sz="2400"/>
              <a:t>Coupons</a:t>
            </a:r>
          </a:p>
        </p:txBody>
      </p:sp>
      <p:graphicFrame>
        <p:nvGraphicFramePr>
          <p:cNvPr id="3" name="Table 2">
            <a:extLst>
              <a:ext uri="{FF2B5EF4-FFF2-40B4-BE49-F238E27FC236}">
                <a16:creationId xmlns:a16="http://schemas.microsoft.com/office/drawing/2014/main" id="{A5FAEA55-DE27-45B1-A259-7C6DE53BBF1C}"/>
              </a:ext>
            </a:extLst>
          </p:cNvPr>
          <p:cNvGraphicFramePr>
            <a:graphicFrameLocks noGrp="1"/>
          </p:cNvGraphicFramePr>
          <p:nvPr>
            <p:extLst>
              <p:ext uri="{D42A27DB-BD31-4B8C-83A1-F6EECF244321}">
                <p14:modId xmlns:p14="http://schemas.microsoft.com/office/powerpoint/2010/main" val="1844274601"/>
              </p:ext>
            </p:extLst>
          </p:nvPr>
        </p:nvGraphicFramePr>
        <p:xfrm>
          <a:off x="7548466" y="2049710"/>
          <a:ext cx="1749169" cy="2743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coupons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code</a:t>
                      </a:r>
                      <a:endParaRPr lang="ro-RO" sz="1400" kern="1200">
                        <a:solidFill>
                          <a:schemeClr val="tx1"/>
                        </a:solidFill>
                        <a:latin typeface="+mn-lt"/>
                        <a:ea typeface="+mn-ea"/>
                        <a:cs typeface="+mn-cs"/>
                      </a:endParaRPr>
                    </a:p>
                  </a:txBody>
                  <a:tcPr>
                    <a:solidFill>
                      <a:schemeClr val="accent6">
                        <a:lumMod val="40000"/>
                        <a:lumOff val="60000"/>
                      </a:schemeClr>
                    </a:solidFill>
                  </a:tcPr>
                </a:tc>
                <a:extLst>
                  <a:ext uri="{0D108BD9-81ED-4DB2-BD59-A6C34878D82A}">
                    <a16:rowId xmlns:a16="http://schemas.microsoft.com/office/drawing/2014/main" val="34233047"/>
                  </a:ext>
                </a:extLst>
              </a:tr>
              <a:tr h="265905">
                <a:tc>
                  <a:txBody>
                    <a:bodyPr/>
                    <a:lstStyle/>
                    <a:p>
                      <a:r>
                        <a:rPr lang="en-US" sz="1400"/>
                        <a:t>domain</a:t>
                      </a:r>
                      <a:endParaRPr lang="ro-RO" sz="1400"/>
                    </a:p>
                  </a:txBody>
                  <a:tcPr>
                    <a:solidFill>
                      <a:schemeClr val="accent6">
                        <a:lumMod val="40000"/>
                        <a:lumOff val="60000"/>
                      </a:schemeClr>
                    </a:solidFill>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type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value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active</a:t>
                      </a:r>
                      <a:endParaRPr lang="ro-RO" sz="1400"/>
                    </a:p>
                  </a:txBody>
                  <a:tcPr>
                    <a:solidFill>
                      <a:schemeClr val="accent2">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expire_at</a:t>
                      </a:r>
                      <a:endParaRPr lang="ro-RO" sz="1400"/>
                    </a:p>
                  </a:txBody>
                  <a:tcPr>
                    <a:solidFill>
                      <a:schemeClr val="accent2">
                        <a:lumMod val="40000"/>
                        <a:lumOff val="60000"/>
                      </a:schemeClr>
                    </a:solidFill>
                  </a:tcPr>
                </a:tc>
                <a:extLst>
                  <a:ext uri="{0D108BD9-81ED-4DB2-BD59-A6C34878D82A}">
                    <a16:rowId xmlns:a16="http://schemas.microsoft.com/office/drawing/2014/main" val="835316148"/>
                  </a:ext>
                </a:extLst>
              </a:tr>
            </a:tbl>
          </a:graphicData>
        </a:graphic>
      </p:graphicFrame>
      <p:grpSp>
        <p:nvGrpSpPr>
          <p:cNvPr id="9" name="Group 8">
            <a:extLst>
              <a:ext uri="{FF2B5EF4-FFF2-40B4-BE49-F238E27FC236}">
                <a16:creationId xmlns:a16="http://schemas.microsoft.com/office/drawing/2014/main" id="{1E25CFE1-4060-496C-80D0-6E41FC7759E9}"/>
              </a:ext>
            </a:extLst>
          </p:cNvPr>
          <p:cNvGrpSpPr/>
          <p:nvPr/>
        </p:nvGrpSpPr>
        <p:grpSpPr>
          <a:xfrm>
            <a:off x="500541" y="2027340"/>
            <a:ext cx="1487649" cy="2743200"/>
            <a:chOff x="1289107" y="1331053"/>
            <a:chExt cx="1487649" cy="2743200"/>
          </a:xfrm>
        </p:grpSpPr>
        <p:sp>
          <p:nvSpPr>
            <p:cNvPr id="4" name="TextBox 3">
              <a:extLst>
                <a:ext uri="{FF2B5EF4-FFF2-40B4-BE49-F238E27FC236}">
                  <a16:creationId xmlns:a16="http://schemas.microsoft.com/office/drawing/2014/main" id="{95EE1742-DE6C-47B4-8A29-08CE0C2265D6}"/>
                </a:ext>
              </a:extLst>
            </p:cNvPr>
            <p:cNvSpPr txBox="1"/>
            <p:nvPr/>
          </p:nvSpPr>
          <p:spPr>
            <a:xfrm>
              <a:off x="1291905" y="1331053"/>
              <a:ext cx="1484851"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t>USERS</a:t>
              </a:r>
            </a:p>
          </p:txBody>
        </p:sp>
        <p:sp>
          <p:nvSpPr>
            <p:cNvPr id="5" name="TextBox 4">
              <a:extLst>
                <a:ext uri="{FF2B5EF4-FFF2-40B4-BE49-F238E27FC236}">
                  <a16:creationId xmlns:a16="http://schemas.microsoft.com/office/drawing/2014/main" id="{9B5C98D7-0ED2-40E1-838E-32FF10C4E2DD}"/>
                </a:ext>
              </a:extLst>
            </p:cNvPr>
            <p:cNvSpPr txBox="1"/>
            <p:nvPr/>
          </p:nvSpPr>
          <p:spPr>
            <a:xfrm>
              <a:off x="1289107" y="2517987"/>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CATEGORIES</a:t>
              </a:r>
            </a:p>
          </p:txBody>
        </p:sp>
        <p:sp>
          <p:nvSpPr>
            <p:cNvPr id="6" name="TextBox 5">
              <a:extLst>
                <a:ext uri="{FF2B5EF4-FFF2-40B4-BE49-F238E27FC236}">
                  <a16:creationId xmlns:a16="http://schemas.microsoft.com/office/drawing/2014/main" id="{E7EA26B5-F252-419F-A90E-8C7A6636C01E}"/>
                </a:ext>
              </a:extLst>
            </p:cNvPr>
            <p:cNvSpPr txBox="1"/>
            <p:nvPr/>
          </p:nvSpPr>
          <p:spPr>
            <a:xfrm>
              <a:off x="1289107" y="3704921"/>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BRANDS</a:t>
              </a:r>
            </a:p>
          </p:txBody>
        </p:sp>
      </p:grpSp>
      <p:graphicFrame>
        <p:nvGraphicFramePr>
          <p:cNvPr id="10" name="Table 9">
            <a:extLst>
              <a:ext uri="{FF2B5EF4-FFF2-40B4-BE49-F238E27FC236}">
                <a16:creationId xmlns:a16="http://schemas.microsoft.com/office/drawing/2014/main" id="{83F42673-6BEB-412C-97A2-85D004A184DE}"/>
              </a:ext>
            </a:extLst>
          </p:cNvPr>
          <p:cNvGraphicFramePr>
            <a:graphicFrameLocks noGrp="1"/>
          </p:cNvGraphicFramePr>
          <p:nvPr>
            <p:extLst>
              <p:ext uri="{D42A27DB-BD31-4B8C-83A1-F6EECF244321}">
                <p14:modId xmlns:p14="http://schemas.microsoft.com/office/powerpoint/2010/main" val="3107775918"/>
              </p:ext>
            </p:extLst>
          </p:nvPr>
        </p:nvGraphicFramePr>
        <p:xfrm>
          <a:off x="3892344" y="2806118"/>
          <a:ext cx="1749169" cy="1219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solidFill>
                            <a:schemeClr val="bg1"/>
                          </a:solidFill>
                        </a:rPr>
                        <a:t>couponable</a:t>
                      </a:r>
                      <a:endParaRPr lang="ro-RO" sz="1400" b="1">
                        <a:solidFill>
                          <a:schemeClr val="bg1"/>
                        </a:solidFill>
                      </a:endParaRPr>
                    </a:p>
                  </a:txBody>
                  <a:tcPr>
                    <a:solidFill>
                      <a:srgbClr val="C00000"/>
                    </a:solidFill>
                  </a:tcPr>
                </a:tc>
                <a:extLst>
                  <a:ext uri="{0D108BD9-81ED-4DB2-BD59-A6C34878D82A}">
                    <a16:rowId xmlns:a16="http://schemas.microsoft.com/office/drawing/2014/main" val="1142503979"/>
                  </a:ext>
                </a:extLst>
              </a:tr>
              <a:tr h="265905">
                <a:tc>
                  <a:txBody>
                    <a:bodyPr/>
                    <a:lstStyle/>
                    <a:p>
                      <a:r>
                        <a:rPr lang="en-US" sz="1400"/>
                        <a:t>coupon_id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couponable_id</a:t>
                      </a:r>
                      <a:endParaRPr lang="ro-RO" sz="1400" kern="1200">
                        <a:solidFill>
                          <a:schemeClr val="tx1"/>
                        </a:solidFill>
                        <a:latin typeface="+mn-lt"/>
                        <a:ea typeface="+mn-ea"/>
                        <a:cs typeface="+mn-cs"/>
                      </a:endParaRPr>
                    </a:p>
                  </a:txBody>
                  <a:tcPr>
                    <a:noFill/>
                  </a:tcPr>
                </a:tc>
                <a:extLst>
                  <a:ext uri="{0D108BD9-81ED-4DB2-BD59-A6C34878D82A}">
                    <a16:rowId xmlns:a16="http://schemas.microsoft.com/office/drawing/2014/main" val="34233047"/>
                  </a:ext>
                </a:extLst>
              </a:tr>
              <a:tr h="265905">
                <a:tc>
                  <a:txBody>
                    <a:bodyPr/>
                    <a:lstStyle/>
                    <a:p>
                      <a:r>
                        <a:rPr lang="en-US" sz="1400"/>
                        <a:t>couponable_type</a:t>
                      </a:r>
                      <a:endParaRPr lang="ro-RO" sz="1400"/>
                    </a:p>
                  </a:txBody>
                  <a:tcPr>
                    <a:noFill/>
                  </a:tcPr>
                </a:tc>
                <a:extLst>
                  <a:ext uri="{0D108BD9-81ED-4DB2-BD59-A6C34878D82A}">
                    <a16:rowId xmlns:a16="http://schemas.microsoft.com/office/drawing/2014/main" val="1083826987"/>
                  </a:ext>
                </a:extLst>
              </a:tr>
            </a:tbl>
          </a:graphicData>
        </a:graphic>
      </p:graphicFrame>
      <p:cxnSp>
        <p:nvCxnSpPr>
          <p:cNvPr id="12" name="Connector: Elbow 11">
            <a:extLst>
              <a:ext uri="{FF2B5EF4-FFF2-40B4-BE49-F238E27FC236}">
                <a16:creationId xmlns:a16="http://schemas.microsoft.com/office/drawing/2014/main" id="{081C54DB-134C-4D7D-8E16-776FFD25DD85}"/>
              </a:ext>
            </a:extLst>
          </p:cNvPr>
          <p:cNvCxnSpPr>
            <a:cxnSpLocks/>
            <a:endCxn id="10" idx="1"/>
          </p:cNvCxnSpPr>
          <p:nvPr/>
        </p:nvCxnSpPr>
        <p:spPr>
          <a:xfrm flipV="1">
            <a:off x="1985392" y="3415718"/>
            <a:ext cx="1906952" cy="1186934"/>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082C2CB-1560-4745-A332-FC28BD7F4C84}"/>
              </a:ext>
            </a:extLst>
          </p:cNvPr>
          <p:cNvCxnSpPr>
            <a:cxnSpLocks/>
            <a:endCxn id="10" idx="1"/>
          </p:cNvCxnSpPr>
          <p:nvPr/>
        </p:nvCxnSpPr>
        <p:spPr>
          <a:xfrm>
            <a:off x="1988190" y="2228784"/>
            <a:ext cx="1904154" cy="1186934"/>
          </a:xfrm>
          <a:prstGeom prst="bentConnector3">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C9415A9C-27C1-4C63-B40C-6154D8AAC35E}"/>
              </a:ext>
            </a:extLst>
          </p:cNvPr>
          <p:cNvCxnSpPr>
            <a:cxnSpLocks/>
            <a:endCxn id="10" idx="1"/>
          </p:cNvCxnSpPr>
          <p:nvPr/>
        </p:nvCxnSpPr>
        <p:spPr>
          <a:xfrm>
            <a:off x="1985392" y="3415718"/>
            <a:ext cx="1906952"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F6D9FA94-203B-49BB-A94E-CBD73D558257}"/>
              </a:ext>
            </a:extLst>
          </p:cNvPr>
          <p:cNvCxnSpPr>
            <a:endCxn id="10" idx="3"/>
          </p:cNvCxnSpPr>
          <p:nvPr/>
        </p:nvCxnSpPr>
        <p:spPr>
          <a:xfrm rot="10800000" flipV="1">
            <a:off x="5641514" y="2533476"/>
            <a:ext cx="1906953" cy="88224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11FD5E-24CC-4470-B149-213828F4F4BB}"/>
              </a:ext>
            </a:extLst>
          </p:cNvPr>
          <p:cNvSpPr txBox="1"/>
          <p:nvPr/>
        </p:nvSpPr>
        <p:spPr>
          <a:xfrm>
            <a:off x="1503025" y="5534777"/>
            <a:ext cx="3933041"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a:t>morphToMany(Coupon::class,’couponable’)</a:t>
            </a:r>
          </a:p>
        </p:txBody>
      </p:sp>
      <p:sp>
        <p:nvSpPr>
          <p:cNvPr id="20" name="TextBox 19">
            <a:extLst>
              <a:ext uri="{FF2B5EF4-FFF2-40B4-BE49-F238E27FC236}">
                <a16:creationId xmlns:a16="http://schemas.microsoft.com/office/drawing/2014/main" id="{EB54760D-9C30-4FBE-99CC-7499B4D8AAAF}"/>
              </a:ext>
            </a:extLst>
          </p:cNvPr>
          <p:cNvSpPr txBox="1"/>
          <p:nvPr/>
        </p:nvSpPr>
        <p:spPr>
          <a:xfrm>
            <a:off x="3461155" y="818277"/>
            <a:ext cx="37785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morphedByMany(User::class,’couponable’)</a:t>
            </a:r>
          </a:p>
        </p:txBody>
      </p:sp>
      <p:sp>
        <p:nvSpPr>
          <p:cNvPr id="23" name="TextBox 22">
            <a:extLst>
              <a:ext uri="{FF2B5EF4-FFF2-40B4-BE49-F238E27FC236}">
                <a16:creationId xmlns:a16="http://schemas.microsoft.com/office/drawing/2014/main" id="{36057BE2-A85B-48E8-9578-56984B45F4BD}"/>
              </a:ext>
            </a:extLst>
          </p:cNvPr>
          <p:cNvSpPr txBox="1"/>
          <p:nvPr/>
        </p:nvSpPr>
        <p:spPr>
          <a:xfrm>
            <a:off x="3469545" y="1234493"/>
            <a:ext cx="37701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morphedByMany(Category::class,’couponable’)</a:t>
            </a:r>
          </a:p>
        </p:txBody>
      </p:sp>
      <p:sp>
        <p:nvSpPr>
          <p:cNvPr id="24" name="TextBox 23">
            <a:extLst>
              <a:ext uri="{FF2B5EF4-FFF2-40B4-BE49-F238E27FC236}">
                <a16:creationId xmlns:a16="http://schemas.microsoft.com/office/drawing/2014/main" id="{FD538875-3E26-4669-88E5-9E0746531CEE}"/>
              </a:ext>
            </a:extLst>
          </p:cNvPr>
          <p:cNvSpPr txBox="1"/>
          <p:nvPr/>
        </p:nvSpPr>
        <p:spPr>
          <a:xfrm>
            <a:off x="3461156" y="1633931"/>
            <a:ext cx="377854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morphedByMany(Brand::class,’couponable’)</a:t>
            </a:r>
          </a:p>
        </p:txBody>
      </p:sp>
    </p:spTree>
    <p:extLst>
      <p:ext uri="{BB962C8B-B14F-4D97-AF65-F5344CB8AC3E}">
        <p14:creationId xmlns:p14="http://schemas.microsoft.com/office/powerpoint/2010/main" val="35089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ircle(in)">
                                      <p:cBhvr>
                                        <p:cTn id="45" dur="20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circle(in)">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circle(in)">
                                      <p:cBhvr>
                                        <p:cTn id="55" dur="20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circle(in)">
                                      <p:cBhvr>
                                        <p:cTn id="6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general</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Afisarea inputului pentru plasarea couponului in pagina Cart. Acest input se va afisa conditionat: </a:t>
            </a:r>
          </a:p>
          <a:p>
            <a:pPr marL="800100" lvl="1" indent="-342900">
              <a:spcBef>
                <a:spcPts val="2400"/>
              </a:spcBef>
              <a:buFont typeface="+mj-lt"/>
              <a:buAutoNum type="alphaLcParenR"/>
            </a:pPr>
            <a:r>
              <a:rPr lang="en-US"/>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t>daca avem deja un coupon plasat afisam un buton pentru stergerea couponului</a:t>
            </a:r>
          </a:p>
          <a:p>
            <a:pPr marL="800100" lvl="1" indent="-342900">
              <a:buFont typeface="+mj-lt"/>
              <a:buAutoNum type="alphaLcParenR"/>
            </a:pPr>
            <a:r>
              <a:rPr lang="en-US"/>
              <a:t>daca nu avem un coupon plasat afisam inputul</a:t>
            </a:r>
          </a:p>
          <a:p>
            <a:endParaRPr lang="en-US"/>
          </a:p>
          <a:p>
            <a:r>
              <a:rPr lang="en-US"/>
              <a:t>Acest lucru il vom realiza prin stocarea unei variabile in Session – </a:t>
            </a:r>
            <a:r>
              <a:rPr lang="en-US">
                <a:solidFill>
                  <a:srgbClr val="C00000"/>
                </a:solidFill>
              </a:rPr>
              <a:t>Session::put(‘code’, $coupon-&gt;code).</a:t>
            </a:r>
          </a:p>
          <a:p>
            <a:endParaRPr lang="en-US">
              <a:solidFill>
                <a:srgbClr val="C00000"/>
              </a:solidFill>
            </a:endParaRPr>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4" y="5365488"/>
            <a:ext cx="10959667" cy="1200329"/>
          </a:xfrm>
          <a:prstGeom prst="rect">
            <a:avLst/>
          </a:prstGeom>
          <a:noFill/>
        </p:spPr>
        <p:txBody>
          <a:bodyPr wrap="non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Tx/>
              <a:buChar char="-"/>
            </a:pPr>
            <a:r>
              <a:rPr lang="en-US">
                <a:solidFill>
                  <a:schemeClr val="tx1">
                    <a:lumMod val="75000"/>
                    <a:lumOff val="25000"/>
                  </a:schemeClr>
                </a:solidFill>
              </a:rPr>
              <a:t>vom crea un tabel si model order_discounts in care vom stoca discountul, codul cuponului si descrierea acestuia</a:t>
            </a:r>
          </a:p>
          <a:p>
            <a:pPr marL="285750" indent="-285750">
              <a:buFontTx/>
              <a:buChar char="-"/>
            </a:pPr>
            <a:r>
              <a:rPr lang="en-US">
                <a:solidFill>
                  <a:schemeClr val="tx1">
                    <a:lumMod val="75000"/>
                    <a:lumOff val="25000"/>
                  </a:schemeClr>
                </a:solidFill>
              </a:rPr>
              <a:t>vom avea o relatie one-to-one intre orders si order_discount</a:t>
            </a:r>
          </a:p>
          <a:p>
            <a:pPr marL="285750" indent="-285750">
              <a:buFontTx/>
              <a:buChar char="-"/>
            </a:pPr>
            <a:r>
              <a:rPr lang="en-US">
                <a:solidFill>
                  <a:schemeClr val="tx1">
                    <a:lumMod val="75000"/>
                    <a:lumOff val="25000"/>
                  </a:schemeClr>
                </a:solidFill>
              </a:rPr>
              <a:t>prin aceasta relatie vom accesa discountul unei comenzi</a:t>
            </a:r>
          </a:p>
        </p:txBody>
      </p:sp>
    </p:spTree>
    <p:extLst>
      <p:ext uri="{BB962C8B-B14F-4D97-AF65-F5344CB8AC3E}">
        <p14:creationId xmlns:p14="http://schemas.microsoft.com/office/powerpoint/2010/main" val="2424427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utilizatori</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In componenta Livewire Products/CartProducts introducem o noua conditie:</a:t>
            </a:r>
          </a:p>
          <a:p>
            <a:pPr marL="800100" lvl="1" indent="-342900">
              <a:spcBef>
                <a:spcPts val="2400"/>
              </a:spcBef>
              <a:buFont typeface="+mj-lt"/>
              <a:buAutoNum type="alphaLcParenR"/>
            </a:pPr>
            <a:r>
              <a:rPr lang="en-US">
                <a:solidFill>
                  <a:schemeClr val="bg1">
                    <a:lumMod val="65000"/>
                  </a:schemeClr>
                </a:solidFill>
              </a:rPr>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solidFill>
                  <a:schemeClr val="bg1">
                    <a:lumMod val="65000"/>
                  </a:schemeClr>
                </a:solidFill>
              </a:rPr>
              <a:t>daca avem deja un coupon plasat afisam un buton pentru stergerea couponului</a:t>
            </a:r>
          </a:p>
          <a:p>
            <a:pPr marL="800100" lvl="1" indent="-342900">
              <a:buFont typeface="+mj-lt"/>
              <a:buAutoNum type="alphaLcParenR"/>
            </a:pPr>
            <a:r>
              <a:rPr lang="en-US">
                <a:solidFill>
                  <a:schemeClr val="bg1">
                    <a:lumMod val="65000"/>
                  </a:schemeClr>
                </a:solidFill>
              </a:rPr>
              <a:t>daca nu avem un coupon plasat afisam inputul</a:t>
            </a:r>
          </a:p>
          <a:p>
            <a:pPr marL="800100" lvl="1" indent="-342900">
              <a:buFont typeface="+mj-lt"/>
              <a:buAutoNum type="alphaLcParenR"/>
            </a:pPr>
            <a:r>
              <a:rPr lang="en-US"/>
              <a:t>Daca coupon are type==3 verificam ca apartine utilizatorului autentificat</a:t>
            </a:r>
          </a:p>
          <a:p>
            <a:endParaRPr lang="en-US"/>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 si sa fie atasat utilizatorului curent.</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3" y="5365488"/>
            <a:ext cx="8124079" cy="646331"/>
          </a:xfrm>
          <a:prstGeom prst="rect">
            <a:avLst/>
          </a:prstGeom>
          <a:noFill/>
        </p:spPr>
        <p:txBody>
          <a:bodyPr wrap="squar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 typeface="Arial" panose="020B0604020202020204" pitchFamily="34" charset="0"/>
              <a:buChar char="•"/>
            </a:pPr>
            <a:r>
              <a:rPr lang="en-US"/>
              <a:t> Vom mai crea un camp in tabelul order_discounts pentru tipul couponului</a:t>
            </a:r>
          </a:p>
        </p:txBody>
      </p:sp>
    </p:spTree>
    <p:extLst>
      <p:ext uri="{BB962C8B-B14F-4D97-AF65-F5344CB8AC3E}">
        <p14:creationId xmlns:p14="http://schemas.microsoft.com/office/powerpoint/2010/main" val="428557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Branduri</a:t>
            </a:r>
          </a:p>
        </p:txBody>
      </p:sp>
      <p:sp>
        <p:nvSpPr>
          <p:cNvPr id="5" name="TextBox 4">
            <a:extLst>
              <a:ext uri="{FF2B5EF4-FFF2-40B4-BE49-F238E27FC236}">
                <a16:creationId xmlns:a16="http://schemas.microsoft.com/office/drawing/2014/main" id="{3FC9C41E-1038-451F-AC60-0E9EF7589DB7}"/>
              </a:ext>
            </a:extLst>
          </p:cNvPr>
          <p:cNvSpPr txBox="1"/>
          <p:nvPr/>
        </p:nvSpPr>
        <p:spPr>
          <a:xfrm>
            <a:off x="589448" y="1171339"/>
            <a:ext cx="11176840" cy="1477328"/>
          </a:xfrm>
          <a:prstGeom prst="rect">
            <a:avLst/>
          </a:prstGeom>
          <a:noFill/>
        </p:spPr>
        <p:txBody>
          <a:bodyPr wrap="square" rtlCol="0">
            <a:spAutoFit/>
          </a:bodyPr>
          <a:lstStyle/>
          <a:p>
            <a:r>
              <a:rPr lang="en-US"/>
              <a:t>1. In acest caz va trebui sa verificam </a:t>
            </a:r>
            <a:r>
              <a:rPr lang="en-US">
                <a:solidFill>
                  <a:schemeClr val="accent2">
                    <a:lumMod val="75000"/>
                  </a:schemeClr>
                </a:solidFill>
              </a:rPr>
              <a:t>coupon_type==4 </a:t>
            </a:r>
            <a:r>
              <a:rPr lang="en-US"/>
              <a:t>si sa iteram prin toate produsele din cos (Cart) pentru a verifica ca brandul produsului (id-ul) se afla intre id-urile brandurilor couponului – </a:t>
            </a:r>
            <a:r>
              <a:rPr lang="en-US">
                <a:solidFill>
                  <a:schemeClr val="accent2">
                    <a:lumMod val="75000"/>
                  </a:schemeClr>
                </a:solidFill>
              </a:rPr>
              <a:t>whereIn(‘field’,[1,2,3,4])</a:t>
            </a:r>
          </a:p>
          <a:p>
            <a:r>
              <a:rPr lang="en-US">
                <a:solidFill>
                  <a:schemeClr val="tx1">
                    <a:lumMod val="95000"/>
                    <a:lumOff val="5000"/>
                  </a:schemeClr>
                </a:solidFill>
              </a:rPr>
              <a:t>2. Pentru fiecare produs al carui brand se afla intre brandurile couponului vom calcula discount-ul care poate fi </a:t>
            </a:r>
            <a:r>
              <a:rPr lang="en-US">
                <a:solidFill>
                  <a:schemeClr val="accent2">
                    <a:lumMod val="75000"/>
                  </a:schemeClr>
                </a:solidFill>
              </a:rPr>
              <a:t>procentual</a:t>
            </a:r>
            <a:r>
              <a:rPr lang="en-US">
                <a:solidFill>
                  <a:schemeClr val="tx1">
                    <a:lumMod val="95000"/>
                    <a:lumOff val="5000"/>
                  </a:schemeClr>
                </a:solidFill>
              </a:rPr>
              <a:t> sau </a:t>
            </a:r>
            <a:r>
              <a:rPr lang="en-US">
                <a:solidFill>
                  <a:schemeClr val="accent2">
                    <a:lumMod val="75000"/>
                  </a:schemeClr>
                </a:solidFill>
              </a:rPr>
              <a:t>fix</a:t>
            </a:r>
            <a:r>
              <a:rPr lang="en-US">
                <a:solidFill>
                  <a:schemeClr val="tx1">
                    <a:lumMod val="95000"/>
                    <a:lumOff val="5000"/>
                  </a:schemeClr>
                </a:solidFill>
              </a:rPr>
              <a:t>.</a:t>
            </a:r>
          </a:p>
          <a:p>
            <a:r>
              <a:rPr lang="en-US">
                <a:solidFill>
                  <a:schemeClr val="tx1">
                    <a:lumMod val="95000"/>
                    <a:lumOff val="5000"/>
                  </a:schemeClr>
                </a:solidFill>
              </a:rPr>
              <a:t>3. Vom calcula si salva discountul total.</a:t>
            </a:r>
          </a:p>
        </p:txBody>
      </p:sp>
    </p:spTree>
    <p:extLst>
      <p:ext uri="{BB962C8B-B14F-4D97-AF65-F5344CB8AC3E}">
        <p14:creationId xmlns:p14="http://schemas.microsoft.com/office/powerpoint/2010/main" val="2308533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75A1-95E6-4C97-A51D-F3EF01493116}"/>
              </a:ext>
            </a:extLst>
          </p:cNvPr>
          <p:cNvSpPr txBox="1">
            <a:spLocks/>
          </p:cNvSpPr>
          <p:nvPr/>
        </p:nvSpPr>
        <p:spPr>
          <a:xfrm>
            <a:off x="0" y="0"/>
            <a:ext cx="12192000" cy="536895"/>
          </a:xfrm>
          <a:prstGeom prst="rect">
            <a:avLst/>
          </a:prstGeom>
        </p:spPr>
        <p:style>
          <a:lnRef idx="0">
            <a:schemeClr val="dk1"/>
          </a:lnRef>
          <a:fillRef idx="3">
            <a:schemeClr val="dk1"/>
          </a:fillRef>
          <a:effectRef idx="3">
            <a:schemeClr val="dk1"/>
          </a:effectRef>
          <a:fontRef idx="minor">
            <a:schemeClr val="lt1"/>
          </a:fontRef>
        </p:style>
        <p:txBody>
          <a:bodyP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50000"/>
              </a:lnSpc>
            </a:pPr>
            <a:r>
              <a:rPr lang="en-US" sz="1800"/>
              <a:t>Variantele si atributele produselor</a:t>
            </a:r>
          </a:p>
        </p:txBody>
      </p:sp>
      <p:sp>
        <p:nvSpPr>
          <p:cNvPr id="4" name="Rectangle 3">
            <a:extLst>
              <a:ext uri="{FF2B5EF4-FFF2-40B4-BE49-F238E27FC236}">
                <a16:creationId xmlns:a16="http://schemas.microsoft.com/office/drawing/2014/main" id="{D05C3016-3ABB-474B-8977-C8DFA4ADAA99}"/>
              </a:ext>
            </a:extLst>
          </p:cNvPr>
          <p:cNvSpPr/>
          <p:nvPr/>
        </p:nvSpPr>
        <p:spPr>
          <a:xfrm>
            <a:off x="8212823" y="866911"/>
            <a:ext cx="265931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Atribute</a:t>
            </a:r>
          </a:p>
        </p:txBody>
      </p:sp>
      <p:sp>
        <p:nvSpPr>
          <p:cNvPr id="5" name="Rectangle 4">
            <a:extLst>
              <a:ext uri="{FF2B5EF4-FFF2-40B4-BE49-F238E27FC236}">
                <a16:creationId xmlns:a16="http://schemas.microsoft.com/office/drawing/2014/main" id="{0B2E6584-F9EE-41E4-8B10-938C05CDC9C6}"/>
              </a:ext>
            </a:extLst>
          </p:cNvPr>
          <p:cNvSpPr/>
          <p:nvPr/>
        </p:nvSpPr>
        <p:spPr>
          <a:xfrm>
            <a:off x="8212823" y="1234363"/>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Color</a:t>
            </a:r>
          </a:p>
        </p:txBody>
      </p:sp>
      <p:sp>
        <p:nvSpPr>
          <p:cNvPr id="6" name="Rectangle 5">
            <a:extLst>
              <a:ext uri="{FF2B5EF4-FFF2-40B4-BE49-F238E27FC236}">
                <a16:creationId xmlns:a16="http://schemas.microsoft.com/office/drawing/2014/main" id="{693EF0E7-F889-4EA7-9FC1-F65505D30D5D}"/>
              </a:ext>
            </a:extLst>
          </p:cNvPr>
          <p:cNvSpPr/>
          <p:nvPr/>
        </p:nvSpPr>
        <p:spPr>
          <a:xfrm>
            <a:off x="8212823" y="1613482"/>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Size</a:t>
            </a:r>
          </a:p>
        </p:txBody>
      </p:sp>
      <p:sp>
        <p:nvSpPr>
          <p:cNvPr id="7" name="Rectangle 6">
            <a:extLst>
              <a:ext uri="{FF2B5EF4-FFF2-40B4-BE49-F238E27FC236}">
                <a16:creationId xmlns:a16="http://schemas.microsoft.com/office/drawing/2014/main" id="{856E342A-9895-4C15-97C3-9B5BB1B64978}"/>
              </a:ext>
            </a:extLst>
          </p:cNvPr>
          <p:cNvSpPr/>
          <p:nvPr/>
        </p:nvSpPr>
        <p:spPr>
          <a:xfrm>
            <a:off x="8212823" y="1982814"/>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Material</a:t>
            </a:r>
          </a:p>
        </p:txBody>
      </p:sp>
      <p:sp>
        <p:nvSpPr>
          <p:cNvPr id="8" name="Rectangle 7">
            <a:extLst>
              <a:ext uri="{FF2B5EF4-FFF2-40B4-BE49-F238E27FC236}">
                <a16:creationId xmlns:a16="http://schemas.microsoft.com/office/drawing/2014/main" id="{AED23D42-4B19-4F11-9A4B-0923FA6C7BC9}"/>
              </a:ext>
            </a:extLst>
          </p:cNvPr>
          <p:cNvSpPr/>
          <p:nvPr/>
        </p:nvSpPr>
        <p:spPr>
          <a:xfrm>
            <a:off x="8212823" y="2352146"/>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Type</a:t>
            </a:r>
          </a:p>
        </p:txBody>
      </p:sp>
      <p:sp>
        <p:nvSpPr>
          <p:cNvPr id="9" name="Rectangle 8">
            <a:extLst>
              <a:ext uri="{FF2B5EF4-FFF2-40B4-BE49-F238E27FC236}">
                <a16:creationId xmlns:a16="http://schemas.microsoft.com/office/drawing/2014/main" id="{A70EB2CC-4FCD-41B8-84F8-B66B1814D42F}"/>
              </a:ext>
            </a:extLst>
          </p:cNvPr>
          <p:cNvSpPr/>
          <p:nvPr/>
        </p:nvSpPr>
        <p:spPr>
          <a:xfrm>
            <a:off x="562062" y="865031"/>
            <a:ext cx="185396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a:t>
            </a:r>
          </a:p>
        </p:txBody>
      </p:sp>
      <p:cxnSp>
        <p:nvCxnSpPr>
          <p:cNvPr id="11" name="Straight Arrow Connector 10">
            <a:extLst>
              <a:ext uri="{FF2B5EF4-FFF2-40B4-BE49-F238E27FC236}">
                <a16:creationId xmlns:a16="http://schemas.microsoft.com/office/drawing/2014/main" id="{D70AC25E-AE4B-422F-BB61-B72D8165FE75}"/>
              </a:ext>
            </a:extLst>
          </p:cNvPr>
          <p:cNvCxnSpPr>
            <a:endCxn id="5" idx="1"/>
          </p:cNvCxnSpPr>
          <p:nvPr/>
        </p:nvCxnSpPr>
        <p:spPr>
          <a:xfrm>
            <a:off x="2474752" y="1049697"/>
            <a:ext cx="5738071"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376E2D-9B5F-4B4E-91A1-57EC64F0A01D}"/>
              </a:ext>
            </a:extLst>
          </p:cNvPr>
          <p:cNvCxnSpPr>
            <a:endCxn id="6" idx="1"/>
          </p:cNvCxnSpPr>
          <p:nvPr/>
        </p:nvCxnSpPr>
        <p:spPr>
          <a:xfrm>
            <a:off x="2445390" y="1075188"/>
            <a:ext cx="5767433" cy="72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781775-FA0F-4B94-A1B6-1114291E51B3}"/>
              </a:ext>
            </a:extLst>
          </p:cNvPr>
          <p:cNvCxnSpPr>
            <a:endCxn id="7" idx="1"/>
          </p:cNvCxnSpPr>
          <p:nvPr/>
        </p:nvCxnSpPr>
        <p:spPr>
          <a:xfrm>
            <a:off x="2474752" y="1083040"/>
            <a:ext cx="5738071" cy="1084440"/>
          </a:xfrm>
          <a:prstGeom prst="straightConnector1">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BA68A791-473D-4075-AD6D-EDC196A66EE0}"/>
              </a:ext>
            </a:extLst>
          </p:cNvPr>
          <p:cNvSpPr txBox="1"/>
          <p:nvPr/>
        </p:nvSpPr>
        <p:spPr>
          <a:xfrm>
            <a:off x="3979178" y="1931831"/>
            <a:ext cx="172675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t>SKU, price, stock</a:t>
            </a:r>
          </a:p>
        </p:txBody>
      </p:sp>
      <p:graphicFrame>
        <p:nvGraphicFramePr>
          <p:cNvPr id="17" name="Table 17">
            <a:extLst>
              <a:ext uri="{FF2B5EF4-FFF2-40B4-BE49-F238E27FC236}">
                <a16:creationId xmlns:a16="http://schemas.microsoft.com/office/drawing/2014/main" id="{28BB1AB2-FCEE-436E-AC4E-5E37DEB607CD}"/>
              </a:ext>
            </a:extLst>
          </p:cNvPr>
          <p:cNvGraphicFramePr>
            <a:graphicFrameLocks noGrp="1"/>
          </p:cNvGraphicFramePr>
          <p:nvPr>
            <p:extLst>
              <p:ext uri="{D42A27DB-BD31-4B8C-83A1-F6EECF244321}">
                <p14:modId xmlns:p14="http://schemas.microsoft.com/office/powerpoint/2010/main" val="62603305"/>
              </p:ext>
            </p:extLst>
          </p:nvPr>
        </p:nvGraphicFramePr>
        <p:xfrm>
          <a:off x="83890" y="3951103"/>
          <a:ext cx="12029816" cy="370840"/>
        </p:xfrm>
        <a:graphic>
          <a:graphicData uri="http://schemas.openxmlformats.org/drawingml/2006/table">
            <a:tbl>
              <a:tblPr firstRow="1" bandRow="1">
                <a:tableStyleId>{5C22544A-7EE6-4342-B048-85BDC9FD1C3A}</a:tableStyleId>
              </a:tblPr>
              <a:tblGrid>
                <a:gridCol w="1503727">
                  <a:extLst>
                    <a:ext uri="{9D8B030D-6E8A-4147-A177-3AD203B41FA5}">
                      <a16:colId xmlns:a16="http://schemas.microsoft.com/office/drawing/2014/main" val="1692327878"/>
                    </a:ext>
                  </a:extLst>
                </a:gridCol>
                <a:gridCol w="1503727">
                  <a:extLst>
                    <a:ext uri="{9D8B030D-6E8A-4147-A177-3AD203B41FA5}">
                      <a16:colId xmlns:a16="http://schemas.microsoft.com/office/drawing/2014/main" val="2708706233"/>
                    </a:ext>
                  </a:extLst>
                </a:gridCol>
                <a:gridCol w="1503727">
                  <a:extLst>
                    <a:ext uri="{9D8B030D-6E8A-4147-A177-3AD203B41FA5}">
                      <a16:colId xmlns:a16="http://schemas.microsoft.com/office/drawing/2014/main" val="3407638918"/>
                    </a:ext>
                  </a:extLst>
                </a:gridCol>
                <a:gridCol w="1503727">
                  <a:extLst>
                    <a:ext uri="{9D8B030D-6E8A-4147-A177-3AD203B41FA5}">
                      <a16:colId xmlns:a16="http://schemas.microsoft.com/office/drawing/2014/main" val="1236389392"/>
                    </a:ext>
                  </a:extLst>
                </a:gridCol>
                <a:gridCol w="1503727">
                  <a:extLst>
                    <a:ext uri="{9D8B030D-6E8A-4147-A177-3AD203B41FA5}">
                      <a16:colId xmlns:a16="http://schemas.microsoft.com/office/drawing/2014/main" val="3394338083"/>
                    </a:ext>
                  </a:extLst>
                </a:gridCol>
                <a:gridCol w="1503727">
                  <a:extLst>
                    <a:ext uri="{9D8B030D-6E8A-4147-A177-3AD203B41FA5}">
                      <a16:colId xmlns:a16="http://schemas.microsoft.com/office/drawing/2014/main" val="1332614005"/>
                    </a:ext>
                  </a:extLst>
                </a:gridCol>
                <a:gridCol w="1503727">
                  <a:extLst>
                    <a:ext uri="{9D8B030D-6E8A-4147-A177-3AD203B41FA5}">
                      <a16:colId xmlns:a16="http://schemas.microsoft.com/office/drawing/2014/main" val="1294832622"/>
                    </a:ext>
                  </a:extLst>
                </a:gridCol>
                <a:gridCol w="1503727">
                  <a:extLst>
                    <a:ext uri="{9D8B030D-6E8A-4147-A177-3AD203B41FA5}">
                      <a16:colId xmlns:a16="http://schemas.microsoft.com/office/drawing/2014/main" val="2597972029"/>
                    </a:ext>
                  </a:extLst>
                </a:gridCol>
              </a:tblGrid>
              <a:tr h="370840">
                <a:tc>
                  <a:txBody>
                    <a:bodyPr/>
                    <a:lstStyle/>
                    <a:p>
                      <a:r>
                        <a:rPr lang="en-US"/>
                        <a:t>Nike Pegasus</a:t>
                      </a:r>
                    </a:p>
                  </a:txBody>
                  <a:tcPr/>
                </a:tc>
                <a:tc>
                  <a:txBody>
                    <a:bodyPr/>
                    <a:lstStyle/>
                    <a:p>
                      <a:r>
                        <a:rPr lang="en-US"/>
                        <a:t>SKU_NP_334</a:t>
                      </a:r>
                    </a:p>
                  </a:txBody>
                  <a:tcPr/>
                </a:tc>
                <a:tc>
                  <a:txBody>
                    <a:bodyPr/>
                    <a:lstStyle/>
                    <a:p>
                      <a:r>
                        <a:rPr lang="en-US"/>
                        <a:t>42,5</a:t>
                      </a:r>
                    </a:p>
                  </a:txBody>
                  <a:tcPr/>
                </a:tc>
                <a:tc>
                  <a:txBody>
                    <a:bodyPr/>
                    <a:lstStyle/>
                    <a:p>
                      <a:r>
                        <a:rPr lang="en-US"/>
                        <a:t>red</a:t>
                      </a:r>
                    </a:p>
                  </a:txBody>
                  <a:tcPr/>
                </a:tc>
                <a:tc>
                  <a:txBody>
                    <a:bodyPr/>
                    <a:lstStyle/>
                    <a:p>
                      <a:r>
                        <a:rPr lang="en-US"/>
                        <a:t>Syntetic</a:t>
                      </a:r>
                    </a:p>
                  </a:txBody>
                  <a:tcPr/>
                </a:tc>
                <a:tc>
                  <a:txBody>
                    <a:bodyPr/>
                    <a:lstStyle/>
                    <a:p>
                      <a:r>
                        <a:rPr lang="en-US"/>
                        <a:t>Race</a:t>
                      </a:r>
                    </a:p>
                  </a:txBody>
                  <a:tcPr/>
                </a:tc>
                <a:tc>
                  <a:txBody>
                    <a:bodyPr/>
                    <a:lstStyle/>
                    <a:p>
                      <a:r>
                        <a:rPr lang="en-US"/>
                        <a:t>415</a:t>
                      </a:r>
                    </a:p>
                  </a:txBody>
                  <a:tcPr/>
                </a:tc>
                <a:tc>
                  <a:txBody>
                    <a:bodyPr/>
                    <a:lstStyle/>
                    <a:p>
                      <a:r>
                        <a:rPr lang="en-US"/>
                        <a:t>15%</a:t>
                      </a:r>
                    </a:p>
                  </a:txBody>
                  <a:tcPr/>
                </a:tc>
                <a:extLst>
                  <a:ext uri="{0D108BD9-81ED-4DB2-BD59-A6C34878D82A}">
                    <a16:rowId xmlns:a16="http://schemas.microsoft.com/office/drawing/2014/main" val="2182907966"/>
                  </a:ext>
                </a:extLst>
              </a:tr>
            </a:tbl>
          </a:graphicData>
        </a:graphic>
      </p:graphicFrame>
      <p:graphicFrame>
        <p:nvGraphicFramePr>
          <p:cNvPr id="14" name="Table 17">
            <a:extLst>
              <a:ext uri="{FF2B5EF4-FFF2-40B4-BE49-F238E27FC236}">
                <a16:creationId xmlns:a16="http://schemas.microsoft.com/office/drawing/2014/main" id="{449EE9D4-47C6-48EC-B311-3070C1DB557E}"/>
              </a:ext>
            </a:extLst>
          </p:cNvPr>
          <p:cNvGraphicFramePr>
            <a:graphicFrameLocks noGrp="1"/>
          </p:cNvGraphicFramePr>
          <p:nvPr>
            <p:extLst>
              <p:ext uri="{D42A27DB-BD31-4B8C-83A1-F6EECF244321}">
                <p14:modId xmlns:p14="http://schemas.microsoft.com/office/powerpoint/2010/main" val="3710593901"/>
              </p:ext>
            </p:extLst>
          </p:nvPr>
        </p:nvGraphicFramePr>
        <p:xfrm>
          <a:off x="83890" y="4277731"/>
          <a:ext cx="12029816" cy="370840"/>
        </p:xfrm>
        <a:graphic>
          <a:graphicData uri="http://schemas.openxmlformats.org/drawingml/2006/table">
            <a:tbl>
              <a:tblPr firstRow="1" bandRow="1">
                <a:tableStyleId>{5C22544A-7EE6-4342-B048-85BDC9FD1C3A}</a:tableStyleId>
              </a:tblPr>
              <a:tblGrid>
                <a:gridCol w="1503727">
                  <a:extLst>
                    <a:ext uri="{9D8B030D-6E8A-4147-A177-3AD203B41FA5}">
                      <a16:colId xmlns:a16="http://schemas.microsoft.com/office/drawing/2014/main" val="1692327878"/>
                    </a:ext>
                  </a:extLst>
                </a:gridCol>
                <a:gridCol w="1503727">
                  <a:extLst>
                    <a:ext uri="{9D8B030D-6E8A-4147-A177-3AD203B41FA5}">
                      <a16:colId xmlns:a16="http://schemas.microsoft.com/office/drawing/2014/main" val="2708706233"/>
                    </a:ext>
                  </a:extLst>
                </a:gridCol>
                <a:gridCol w="1503727">
                  <a:extLst>
                    <a:ext uri="{9D8B030D-6E8A-4147-A177-3AD203B41FA5}">
                      <a16:colId xmlns:a16="http://schemas.microsoft.com/office/drawing/2014/main" val="3407638918"/>
                    </a:ext>
                  </a:extLst>
                </a:gridCol>
                <a:gridCol w="1503727">
                  <a:extLst>
                    <a:ext uri="{9D8B030D-6E8A-4147-A177-3AD203B41FA5}">
                      <a16:colId xmlns:a16="http://schemas.microsoft.com/office/drawing/2014/main" val="1236389392"/>
                    </a:ext>
                  </a:extLst>
                </a:gridCol>
                <a:gridCol w="1503727">
                  <a:extLst>
                    <a:ext uri="{9D8B030D-6E8A-4147-A177-3AD203B41FA5}">
                      <a16:colId xmlns:a16="http://schemas.microsoft.com/office/drawing/2014/main" val="3394338083"/>
                    </a:ext>
                  </a:extLst>
                </a:gridCol>
                <a:gridCol w="1503727">
                  <a:extLst>
                    <a:ext uri="{9D8B030D-6E8A-4147-A177-3AD203B41FA5}">
                      <a16:colId xmlns:a16="http://schemas.microsoft.com/office/drawing/2014/main" val="1332614005"/>
                    </a:ext>
                  </a:extLst>
                </a:gridCol>
                <a:gridCol w="1503727">
                  <a:extLst>
                    <a:ext uri="{9D8B030D-6E8A-4147-A177-3AD203B41FA5}">
                      <a16:colId xmlns:a16="http://schemas.microsoft.com/office/drawing/2014/main" val="1294832622"/>
                    </a:ext>
                  </a:extLst>
                </a:gridCol>
                <a:gridCol w="1503727">
                  <a:extLst>
                    <a:ext uri="{9D8B030D-6E8A-4147-A177-3AD203B41FA5}">
                      <a16:colId xmlns:a16="http://schemas.microsoft.com/office/drawing/2014/main" val="2597972029"/>
                    </a:ext>
                  </a:extLst>
                </a:gridCol>
              </a:tblGrid>
              <a:tr h="370840">
                <a:tc>
                  <a:txBody>
                    <a:bodyPr/>
                    <a:lstStyle/>
                    <a:p>
                      <a:r>
                        <a:rPr lang="en-US"/>
                        <a:t>Nike Pegasus</a:t>
                      </a:r>
                    </a:p>
                  </a:txBody>
                  <a:tcPr/>
                </a:tc>
                <a:tc>
                  <a:txBody>
                    <a:bodyPr/>
                    <a:lstStyle/>
                    <a:p>
                      <a:r>
                        <a:rPr lang="en-US"/>
                        <a:t>SKU_NP_335</a:t>
                      </a:r>
                    </a:p>
                  </a:txBody>
                  <a:tcPr/>
                </a:tc>
                <a:tc>
                  <a:txBody>
                    <a:bodyPr/>
                    <a:lstStyle/>
                    <a:p>
                      <a:r>
                        <a:rPr lang="en-US"/>
                        <a:t>42,5</a:t>
                      </a:r>
                    </a:p>
                  </a:txBody>
                  <a:tcPr/>
                </a:tc>
                <a:tc>
                  <a:txBody>
                    <a:bodyPr/>
                    <a:lstStyle/>
                    <a:p>
                      <a:r>
                        <a:rPr lang="en-US"/>
                        <a:t>blue</a:t>
                      </a:r>
                    </a:p>
                  </a:txBody>
                  <a:tcPr/>
                </a:tc>
                <a:tc>
                  <a:txBody>
                    <a:bodyPr/>
                    <a:lstStyle/>
                    <a:p>
                      <a:r>
                        <a:rPr lang="en-US"/>
                        <a:t>Natural</a:t>
                      </a:r>
                    </a:p>
                  </a:txBody>
                  <a:tcPr/>
                </a:tc>
                <a:tc>
                  <a:txBody>
                    <a:bodyPr/>
                    <a:lstStyle/>
                    <a:p>
                      <a:r>
                        <a:rPr lang="en-US"/>
                        <a:t>Race</a:t>
                      </a:r>
                    </a:p>
                  </a:txBody>
                  <a:tcPr/>
                </a:tc>
                <a:tc>
                  <a:txBody>
                    <a:bodyPr/>
                    <a:lstStyle/>
                    <a:p>
                      <a:r>
                        <a:rPr lang="en-US"/>
                        <a:t>425</a:t>
                      </a:r>
                    </a:p>
                  </a:txBody>
                  <a:tcPr/>
                </a:tc>
                <a:tc>
                  <a:txBody>
                    <a:bodyPr/>
                    <a:lstStyle/>
                    <a:p>
                      <a:r>
                        <a:rPr lang="en-US"/>
                        <a:t>10%</a:t>
                      </a:r>
                    </a:p>
                  </a:txBody>
                  <a:tcPr/>
                </a:tc>
                <a:extLst>
                  <a:ext uri="{0D108BD9-81ED-4DB2-BD59-A6C34878D82A}">
                    <a16:rowId xmlns:a16="http://schemas.microsoft.com/office/drawing/2014/main" val="2182907966"/>
                  </a:ext>
                </a:extLst>
              </a:tr>
            </a:tbl>
          </a:graphicData>
        </a:graphic>
      </p:graphicFrame>
    </p:spTree>
    <p:extLst>
      <p:ext uri="{BB962C8B-B14F-4D97-AF65-F5344CB8AC3E}">
        <p14:creationId xmlns:p14="http://schemas.microsoft.com/office/powerpoint/2010/main" val="19609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circle(in)">
                                      <p:cBhvr>
                                        <p:cTn id="49" dur="2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9E6CE-01AC-4B29-BFB9-95DDD95CC6D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49934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71AEEB-8986-4763-9521-D154009F62FA}"/>
              </a:ext>
            </a:extLst>
          </p:cNvPr>
          <p:cNvSpPr/>
          <p:nvPr/>
        </p:nvSpPr>
        <p:spPr>
          <a:xfrm>
            <a:off x="503339" y="914399"/>
            <a:ext cx="1661021" cy="604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a:t>
            </a:r>
          </a:p>
        </p:txBody>
      </p:sp>
      <p:grpSp>
        <p:nvGrpSpPr>
          <p:cNvPr id="54" name="Group 53">
            <a:extLst>
              <a:ext uri="{FF2B5EF4-FFF2-40B4-BE49-F238E27FC236}">
                <a16:creationId xmlns:a16="http://schemas.microsoft.com/office/drawing/2014/main" id="{E1F962C0-6126-4524-B185-F4AECEB0F8AA}"/>
              </a:ext>
            </a:extLst>
          </p:cNvPr>
          <p:cNvGrpSpPr/>
          <p:nvPr/>
        </p:nvGrpSpPr>
        <p:grpSpPr>
          <a:xfrm>
            <a:off x="3179428" y="914399"/>
            <a:ext cx="2048311" cy="2360102"/>
            <a:chOff x="3179428" y="914399"/>
            <a:chExt cx="2048311" cy="2360102"/>
          </a:xfrm>
        </p:grpSpPr>
        <p:sp>
          <p:nvSpPr>
            <p:cNvPr id="3" name="Rectangle 2">
              <a:extLst>
                <a:ext uri="{FF2B5EF4-FFF2-40B4-BE49-F238E27FC236}">
                  <a16:creationId xmlns:a16="http://schemas.microsoft.com/office/drawing/2014/main" id="{F5910A61-83F2-4E22-BE80-6BE947310D4B}"/>
                </a:ext>
              </a:extLst>
            </p:cNvPr>
            <p:cNvSpPr/>
            <p:nvPr/>
          </p:nvSpPr>
          <p:spPr>
            <a:xfrm>
              <a:off x="3179428" y="914399"/>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Variant1</a:t>
              </a:r>
            </a:p>
            <a:p>
              <a:pPr algn="ctr"/>
              <a:r>
                <a:rPr lang="en-US">
                  <a:solidFill>
                    <a:schemeClr val="tx1"/>
                  </a:solidFill>
                </a:rPr>
                <a:t>SKU, price, stock…</a:t>
              </a:r>
            </a:p>
          </p:txBody>
        </p:sp>
        <p:sp>
          <p:nvSpPr>
            <p:cNvPr id="4" name="Rectangle 3">
              <a:extLst>
                <a:ext uri="{FF2B5EF4-FFF2-40B4-BE49-F238E27FC236}">
                  <a16:creationId xmlns:a16="http://schemas.microsoft.com/office/drawing/2014/main" id="{DA9A6713-A423-4F49-8CB8-4B4CE4B9B6AA}"/>
                </a:ext>
              </a:extLst>
            </p:cNvPr>
            <p:cNvSpPr/>
            <p:nvPr/>
          </p:nvSpPr>
          <p:spPr>
            <a:xfrm>
              <a:off x="3197604" y="1784057"/>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Variant2</a:t>
              </a:r>
            </a:p>
            <a:p>
              <a:pPr algn="ctr"/>
              <a:r>
                <a:rPr lang="en-US">
                  <a:solidFill>
                    <a:schemeClr val="tx1"/>
                  </a:solidFill>
                </a:rPr>
                <a:t>SKU, price, stock…</a:t>
              </a:r>
            </a:p>
          </p:txBody>
        </p:sp>
        <p:sp>
          <p:nvSpPr>
            <p:cNvPr id="5" name="Rectangle 4">
              <a:extLst>
                <a:ext uri="{FF2B5EF4-FFF2-40B4-BE49-F238E27FC236}">
                  <a16:creationId xmlns:a16="http://schemas.microsoft.com/office/drawing/2014/main" id="{0C10BFBA-BA7D-4971-92D6-AA71EF6A55E6}"/>
                </a:ext>
              </a:extLst>
            </p:cNvPr>
            <p:cNvSpPr/>
            <p:nvPr/>
          </p:nvSpPr>
          <p:spPr>
            <a:xfrm>
              <a:off x="3179428" y="2653716"/>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Variant3</a:t>
              </a:r>
            </a:p>
            <a:p>
              <a:pPr algn="ctr"/>
              <a:r>
                <a:rPr lang="en-US">
                  <a:solidFill>
                    <a:schemeClr val="tx1"/>
                  </a:solidFill>
                </a:rPr>
                <a:t>SKU, price, stock…</a:t>
              </a:r>
            </a:p>
          </p:txBody>
        </p:sp>
      </p:grpSp>
      <p:grpSp>
        <p:nvGrpSpPr>
          <p:cNvPr id="55" name="Group 54">
            <a:extLst>
              <a:ext uri="{FF2B5EF4-FFF2-40B4-BE49-F238E27FC236}">
                <a16:creationId xmlns:a16="http://schemas.microsoft.com/office/drawing/2014/main" id="{C8E1EF61-5EA3-4B1D-8525-BEFE38891D5B}"/>
              </a:ext>
            </a:extLst>
          </p:cNvPr>
          <p:cNvGrpSpPr/>
          <p:nvPr/>
        </p:nvGrpSpPr>
        <p:grpSpPr>
          <a:xfrm>
            <a:off x="2164360" y="1216403"/>
            <a:ext cx="1033244" cy="1747706"/>
            <a:chOff x="2164360" y="1216403"/>
            <a:chExt cx="1033244" cy="1747706"/>
          </a:xfrm>
        </p:grpSpPr>
        <p:cxnSp>
          <p:nvCxnSpPr>
            <p:cNvPr id="8" name="Straight Arrow Connector 7">
              <a:extLst>
                <a:ext uri="{FF2B5EF4-FFF2-40B4-BE49-F238E27FC236}">
                  <a16:creationId xmlns:a16="http://schemas.microsoft.com/office/drawing/2014/main" id="{DF379164-F8DD-483E-B203-722198ABD3B7}"/>
                </a:ext>
              </a:extLst>
            </p:cNvPr>
            <p:cNvCxnSpPr>
              <a:stCxn id="2" idx="3"/>
              <a:endCxn id="3" idx="1"/>
            </p:cNvCxnSpPr>
            <p:nvPr/>
          </p:nvCxnSpPr>
          <p:spPr>
            <a:xfrm>
              <a:off x="2164360" y="1216403"/>
              <a:ext cx="1015068"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C4834B-18CC-4BBB-A515-D22092178D30}"/>
                </a:ext>
              </a:extLst>
            </p:cNvPr>
            <p:cNvCxnSpPr>
              <a:stCxn id="2" idx="3"/>
              <a:endCxn id="4" idx="1"/>
            </p:cNvCxnSpPr>
            <p:nvPr/>
          </p:nvCxnSpPr>
          <p:spPr>
            <a:xfrm>
              <a:off x="2164360" y="1216403"/>
              <a:ext cx="1033244" cy="87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F4BE838-CC74-446D-822F-34252CCA9B6E}"/>
                </a:ext>
              </a:extLst>
            </p:cNvPr>
            <p:cNvCxnSpPr>
              <a:stCxn id="2" idx="3"/>
              <a:endCxn id="5" idx="1"/>
            </p:cNvCxnSpPr>
            <p:nvPr/>
          </p:nvCxnSpPr>
          <p:spPr>
            <a:xfrm>
              <a:off x="2164360" y="1216403"/>
              <a:ext cx="1015068" cy="1747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8A053FD-B50C-4881-83CA-C33C21A72895}"/>
              </a:ext>
            </a:extLst>
          </p:cNvPr>
          <p:cNvGrpSpPr/>
          <p:nvPr/>
        </p:nvGrpSpPr>
        <p:grpSpPr>
          <a:xfrm>
            <a:off x="6551799" y="914399"/>
            <a:ext cx="1719746" cy="2360102"/>
            <a:chOff x="6551799" y="914399"/>
            <a:chExt cx="1719746" cy="2360102"/>
          </a:xfrm>
        </p:grpSpPr>
        <p:sp>
          <p:nvSpPr>
            <p:cNvPr id="13" name="Rectangle 12">
              <a:extLst>
                <a:ext uri="{FF2B5EF4-FFF2-40B4-BE49-F238E27FC236}">
                  <a16:creationId xmlns:a16="http://schemas.microsoft.com/office/drawing/2014/main" id="{E8A95789-5C3C-40F0-8FEE-A77B872ECBE0}"/>
                </a:ext>
              </a:extLst>
            </p:cNvPr>
            <p:cNvSpPr/>
            <p:nvPr/>
          </p:nvSpPr>
          <p:spPr>
            <a:xfrm>
              <a:off x="6551802" y="914399"/>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Color</a:t>
              </a:r>
            </a:p>
          </p:txBody>
        </p:sp>
        <p:sp>
          <p:nvSpPr>
            <p:cNvPr id="14" name="Rectangle 13">
              <a:extLst>
                <a:ext uri="{FF2B5EF4-FFF2-40B4-BE49-F238E27FC236}">
                  <a16:creationId xmlns:a16="http://schemas.microsoft.com/office/drawing/2014/main" id="{AF556803-BE1D-473E-B25D-AF106EAFB339}"/>
                </a:ext>
              </a:extLst>
            </p:cNvPr>
            <p:cNvSpPr/>
            <p:nvPr/>
          </p:nvSpPr>
          <p:spPr>
            <a:xfrm>
              <a:off x="6551799" y="1569672"/>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Size</a:t>
              </a:r>
            </a:p>
          </p:txBody>
        </p:sp>
        <p:sp>
          <p:nvSpPr>
            <p:cNvPr id="15" name="Rectangle 14">
              <a:extLst>
                <a:ext uri="{FF2B5EF4-FFF2-40B4-BE49-F238E27FC236}">
                  <a16:creationId xmlns:a16="http://schemas.microsoft.com/office/drawing/2014/main" id="{4AC9A59E-A799-4616-8733-3450B4BB6D98}"/>
                </a:ext>
              </a:extLst>
            </p:cNvPr>
            <p:cNvSpPr/>
            <p:nvPr/>
          </p:nvSpPr>
          <p:spPr>
            <a:xfrm>
              <a:off x="6551800" y="2224945"/>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Gender</a:t>
              </a:r>
            </a:p>
          </p:txBody>
        </p:sp>
        <p:sp>
          <p:nvSpPr>
            <p:cNvPr id="16" name="Rectangle 15">
              <a:extLst>
                <a:ext uri="{FF2B5EF4-FFF2-40B4-BE49-F238E27FC236}">
                  <a16:creationId xmlns:a16="http://schemas.microsoft.com/office/drawing/2014/main" id="{13359FC9-4803-4599-851A-448B81431467}"/>
                </a:ext>
              </a:extLst>
            </p:cNvPr>
            <p:cNvSpPr/>
            <p:nvPr/>
          </p:nvSpPr>
          <p:spPr>
            <a:xfrm>
              <a:off x="6551801" y="2880217"/>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Material</a:t>
              </a:r>
            </a:p>
          </p:txBody>
        </p:sp>
      </p:grpSp>
      <p:grpSp>
        <p:nvGrpSpPr>
          <p:cNvPr id="57" name="Group 56">
            <a:extLst>
              <a:ext uri="{FF2B5EF4-FFF2-40B4-BE49-F238E27FC236}">
                <a16:creationId xmlns:a16="http://schemas.microsoft.com/office/drawing/2014/main" id="{AEB6ABE6-329E-4CE9-AC77-3064ECFD4E05}"/>
              </a:ext>
            </a:extLst>
          </p:cNvPr>
          <p:cNvGrpSpPr/>
          <p:nvPr/>
        </p:nvGrpSpPr>
        <p:grpSpPr>
          <a:xfrm>
            <a:off x="5209563" y="1111541"/>
            <a:ext cx="1360413" cy="1965818"/>
            <a:chOff x="5209563" y="1111541"/>
            <a:chExt cx="1360413" cy="1965818"/>
          </a:xfrm>
        </p:grpSpPr>
        <p:cxnSp>
          <p:nvCxnSpPr>
            <p:cNvPr id="18" name="Straight Arrow Connector 17">
              <a:extLst>
                <a:ext uri="{FF2B5EF4-FFF2-40B4-BE49-F238E27FC236}">
                  <a16:creationId xmlns:a16="http://schemas.microsoft.com/office/drawing/2014/main" id="{7BBEFCAA-FFC1-4719-AA55-7C7AA1101283}"/>
                </a:ext>
              </a:extLst>
            </p:cNvPr>
            <p:cNvCxnSpPr>
              <a:stCxn id="3" idx="3"/>
              <a:endCxn id="13" idx="1"/>
            </p:cNvCxnSpPr>
            <p:nvPr/>
          </p:nvCxnSpPr>
          <p:spPr>
            <a:xfrm flipV="1">
              <a:off x="5209563" y="1111541"/>
              <a:ext cx="1342239" cy="113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235235-C1E3-41F7-A3CA-077B0B388712}"/>
                </a:ext>
              </a:extLst>
            </p:cNvPr>
            <p:cNvCxnSpPr>
              <a:stCxn id="3" idx="3"/>
              <a:endCxn id="15" idx="1"/>
            </p:cNvCxnSpPr>
            <p:nvPr/>
          </p:nvCxnSpPr>
          <p:spPr>
            <a:xfrm>
              <a:off x="5209563" y="1224792"/>
              <a:ext cx="1342237" cy="119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F431A7-896B-43EB-8CB4-875357EC0A32}"/>
                </a:ext>
              </a:extLst>
            </p:cNvPr>
            <p:cNvCxnSpPr>
              <a:stCxn id="4" idx="3"/>
              <a:endCxn id="13" idx="1"/>
            </p:cNvCxnSpPr>
            <p:nvPr/>
          </p:nvCxnSpPr>
          <p:spPr>
            <a:xfrm flipV="1">
              <a:off x="5227739" y="1111541"/>
              <a:ext cx="1324059" cy="9829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800C5696-9430-47A2-8E28-65510B13880B}"/>
                </a:ext>
              </a:extLst>
            </p:cNvPr>
            <p:cNvCxnSpPr>
              <a:stCxn id="4" idx="3"/>
              <a:endCxn id="14" idx="1"/>
            </p:cNvCxnSpPr>
            <p:nvPr/>
          </p:nvCxnSpPr>
          <p:spPr>
            <a:xfrm flipV="1">
              <a:off x="5227739" y="1766814"/>
              <a:ext cx="1324060" cy="3276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CDF81085-492A-4CA7-9CFD-48C460BD375E}"/>
                </a:ext>
              </a:extLst>
            </p:cNvPr>
            <p:cNvCxnSpPr>
              <a:stCxn id="4" idx="3"/>
              <a:endCxn id="16" idx="1"/>
            </p:cNvCxnSpPr>
            <p:nvPr/>
          </p:nvCxnSpPr>
          <p:spPr>
            <a:xfrm>
              <a:off x="5227739" y="2094450"/>
              <a:ext cx="1324062" cy="9829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962A5317-DEF9-4DA8-A154-F9F94734340D}"/>
                </a:ext>
              </a:extLst>
            </p:cNvPr>
            <p:cNvCxnSpPr>
              <a:cxnSpLocks/>
              <a:stCxn id="5" idx="3"/>
            </p:cNvCxnSpPr>
            <p:nvPr/>
          </p:nvCxnSpPr>
          <p:spPr>
            <a:xfrm flipV="1">
              <a:off x="5209563" y="2413467"/>
              <a:ext cx="1360413" cy="550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7086B86C-6C4F-45B7-B4DB-E69CCA8CDE2E}"/>
              </a:ext>
            </a:extLst>
          </p:cNvPr>
          <p:cNvGrpSpPr/>
          <p:nvPr/>
        </p:nvGrpSpPr>
        <p:grpSpPr>
          <a:xfrm>
            <a:off x="9882229" y="914399"/>
            <a:ext cx="1468076" cy="2253727"/>
            <a:chOff x="9882229" y="914399"/>
            <a:chExt cx="1468076" cy="2253727"/>
          </a:xfrm>
        </p:grpSpPr>
        <p:sp>
          <p:nvSpPr>
            <p:cNvPr id="32" name="Rectangle 31">
              <a:extLst>
                <a:ext uri="{FF2B5EF4-FFF2-40B4-BE49-F238E27FC236}">
                  <a16:creationId xmlns:a16="http://schemas.microsoft.com/office/drawing/2014/main" id="{371B2ECC-54F1-472D-8218-76294824B50F}"/>
                </a:ext>
              </a:extLst>
            </p:cNvPr>
            <p:cNvSpPr/>
            <p:nvPr/>
          </p:nvSpPr>
          <p:spPr>
            <a:xfrm>
              <a:off x="9882229" y="914399"/>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1</a:t>
              </a:r>
            </a:p>
          </p:txBody>
        </p:sp>
        <p:sp>
          <p:nvSpPr>
            <p:cNvPr id="33" name="Rectangle 32">
              <a:extLst>
                <a:ext uri="{FF2B5EF4-FFF2-40B4-BE49-F238E27FC236}">
                  <a16:creationId xmlns:a16="http://schemas.microsoft.com/office/drawing/2014/main" id="{81AA2937-2A8D-424D-95A2-DB9EA7131238}"/>
                </a:ext>
              </a:extLst>
            </p:cNvPr>
            <p:cNvSpPr/>
            <p:nvPr/>
          </p:nvSpPr>
          <p:spPr>
            <a:xfrm>
              <a:off x="9882229" y="1766814"/>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2</a:t>
              </a:r>
            </a:p>
          </p:txBody>
        </p:sp>
        <p:sp>
          <p:nvSpPr>
            <p:cNvPr id="34" name="Rectangle 33">
              <a:extLst>
                <a:ext uri="{FF2B5EF4-FFF2-40B4-BE49-F238E27FC236}">
                  <a16:creationId xmlns:a16="http://schemas.microsoft.com/office/drawing/2014/main" id="{55BF2D34-D53F-4C3E-AA6E-81F19733B8C8}"/>
                </a:ext>
              </a:extLst>
            </p:cNvPr>
            <p:cNvSpPr/>
            <p:nvPr/>
          </p:nvSpPr>
          <p:spPr>
            <a:xfrm>
              <a:off x="9882229" y="2619229"/>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3</a:t>
              </a:r>
            </a:p>
          </p:txBody>
        </p:sp>
      </p:grpSp>
      <p:grpSp>
        <p:nvGrpSpPr>
          <p:cNvPr id="59" name="Group 58">
            <a:extLst>
              <a:ext uri="{FF2B5EF4-FFF2-40B4-BE49-F238E27FC236}">
                <a16:creationId xmlns:a16="http://schemas.microsoft.com/office/drawing/2014/main" id="{82911C54-1E49-4918-A864-CB8E45BC03E3}"/>
              </a:ext>
            </a:extLst>
          </p:cNvPr>
          <p:cNvGrpSpPr/>
          <p:nvPr/>
        </p:nvGrpSpPr>
        <p:grpSpPr>
          <a:xfrm>
            <a:off x="8271542" y="1111541"/>
            <a:ext cx="1610687" cy="1965818"/>
            <a:chOff x="8271542" y="1111541"/>
            <a:chExt cx="1610687" cy="1965818"/>
          </a:xfrm>
        </p:grpSpPr>
        <p:cxnSp>
          <p:nvCxnSpPr>
            <p:cNvPr id="36" name="Straight Arrow Connector 35">
              <a:extLst>
                <a:ext uri="{FF2B5EF4-FFF2-40B4-BE49-F238E27FC236}">
                  <a16:creationId xmlns:a16="http://schemas.microsoft.com/office/drawing/2014/main" id="{C6E5601E-0CED-4C5B-94C4-31FCA3F6CFD3}"/>
                </a:ext>
              </a:extLst>
            </p:cNvPr>
            <p:cNvCxnSpPr>
              <a:stCxn id="32" idx="1"/>
              <a:endCxn id="13" idx="3"/>
            </p:cNvCxnSpPr>
            <p:nvPr/>
          </p:nvCxnSpPr>
          <p:spPr>
            <a:xfrm flipH="1" flipV="1">
              <a:off x="8271545" y="1111541"/>
              <a:ext cx="1610684" cy="7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D0EBB2-858F-4E07-8ACB-7B74F1BC0F05}"/>
                </a:ext>
              </a:extLst>
            </p:cNvPr>
            <p:cNvCxnSpPr>
              <a:stCxn id="32" idx="1"/>
              <a:endCxn id="15" idx="3"/>
            </p:cNvCxnSpPr>
            <p:nvPr/>
          </p:nvCxnSpPr>
          <p:spPr>
            <a:xfrm flipH="1">
              <a:off x="8271543" y="1188848"/>
              <a:ext cx="1610686" cy="123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444780-0424-4576-A188-5DDA19496120}"/>
                </a:ext>
              </a:extLst>
            </p:cNvPr>
            <p:cNvCxnSpPr>
              <a:stCxn id="32" idx="1"/>
              <a:endCxn id="14" idx="3"/>
            </p:cNvCxnSpPr>
            <p:nvPr/>
          </p:nvCxnSpPr>
          <p:spPr>
            <a:xfrm flipH="1">
              <a:off x="8271542" y="1188848"/>
              <a:ext cx="1610687" cy="57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498CB47-0BD7-4C12-9D2E-F772AC45924B}"/>
                </a:ext>
              </a:extLst>
            </p:cNvPr>
            <p:cNvCxnSpPr>
              <a:stCxn id="33" idx="1"/>
              <a:endCxn id="14" idx="3"/>
            </p:cNvCxnSpPr>
            <p:nvPr/>
          </p:nvCxnSpPr>
          <p:spPr>
            <a:xfrm flipH="1" flipV="1">
              <a:off x="8271542" y="1766814"/>
              <a:ext cx="1610687" cy="2744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6E109590-64A1-4CAD-9911-F254F151BABC}"/>
                </a:ext>
              </a:extLst>
            </p:cNvPr>
            <p:cNvCxnSpPr>
              <a:stCxn id="33" idx="1"/>
              <a:endCxn id="16" idx="3"/>
            </p:cNvCxnSpPr>
            <p:nvPr/>
          </p:nvCxnSpPr>
          <p:spPr>
            <a:xfrm flipH="1">
              <a:off x="8271544" y="2041263"/>
              <a:ext cx="1610685" cy="10360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B02D0C94-3EEE-4F7D-9BBE-E73D0ED4F6DC}"/>
                </a:ext>
              </a:extLst>
            </p:cNvPr>
            <p:cNvCxnSpPr>
              <a:stCxn id="34" idx="1"/>
              <a:endCxn id="15" idx="3"/>
            </p:cNvCxnSpPr>
            <p:nvPr/>
          </p:nvCxnSpPr>
          <p:spPr>
            <a:xfrm flipH="1" flipV="1">
              <a:off x="8271543" y="2422087"/>
              <a:ext cx="1610686" cy="4715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BBF41C8E-98CF-4CD3-B750-B289253E5DE3}"/>
                </a:ext>
              </a:extLst>
            </p:cNvPr>
            <p:cNvCxnSpPr>
              <a:stCxn id="34" idx="1"/>
            </p:cNvCxnSpPr>
            <p:nvPr/>
          </p:nvCxnSpPr>
          <p:spPr>
            <a:xfrm flipH="1" flipV="1">
              <a:off x="8289719" y="1805467"/>
              <a:ext cx="1592510" cy="1088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390741E2-F01D-4A73-906B-82507ADF885D}"/>
                </a:ext>
              </a:extLst>
            </p:cNvPr>
            <p:cNvCxnSpPr>
              <a:stCxn id="34" idx="1"/>
              <a:endCxn id="13" idx="3"/>
            </p:cNvCxnSpPr>
            <p:nvPr/>
          </p:nvCxnSpPr>
          <p:spPr>
            <a:xfrm flipH="1" flipV="1">
              <a:off x="8271545" y="1111541"/>
              <a:ext cx="1610684" cy="178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C2919F3C-30F8-48E5-8A27-CE5CF2E678AC}"/>
              </a:ext>
            </a:extLst>
          </p:cNvPr>
          <p:cNvSpPr/>
          <p:nvPr/>
        </p:nvSpPr>
        <p:spPr>
          <a:xfrm>
            <a:off x="1593908" y="3800213"/>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one-to-many</a:t>
            </a:r>
          </a:p>
        </p:txBody>
      </p:sp>
      <p:sp>
        <p:nvSpPr>
          <p:cNvPr id="52" name="Rectangle 51">
            <a:extLst>
              <a:ext uri="{FF2B5EF4-FFF2-40B4-BE49-F238E27FC236}">
                <a16:creationId xmlns:a16="http://schemas.microsoft.com/office/drawing/2014/main" id="{0C950C76-D54F-4823-A3A8-3BB644EE0860}"/>
              </a:ext>
            </a:extLst>
          </p:cNvPr>
          <p:cNvSpPr/>
          <p:nvPr/>
        </p:nvSpPr>
        <p:spPr>
          <a:xfrm>
            <a:off x="5209563" y="3793222"/>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many-to-many</a:t>
            </a:r>
          </a:p>
        </p:txBody>
      </p:sp>
      <p:sp>
        <p:nvSpPr>
          <p:cNvPr id="53" name="Rectangle 52">
            <a:extLst>
              <a:ext uri="{FF2B5EF4-FFF2-40B4-BE49-F238E27FC236}">
                <a16:creationId xmlns:a16="http://schemas.microsoft.com/office/drawing/2014/main" id="{CEF928B8-2C83-48D0-A6A6-08627F247818}"/>
              </a:ext>
            </a:extLst>
          </p:cNvPr>
          <p:cNvSpPr/>
          <p:nvPr/>
        </p:nvSpPr>
        <p:spPr>
          <a:xfrm>
            <a:off x="8558168" y="3793222"/>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many-to-many</a:t>
            </a:r>
          </a:p>
        </p:txBody>
      </p:sp>
    </p:spTree>
    <p:extLst>
      <p:ext uri="{BB962C8B-B14F-4D97-AF65-F5344CB8AC3E}">
        <p14:creationId xmlns:p14="http://schemas.microsoft.com/office/powerpoint/2010/main" val="299149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arn(inVertical)">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fltVal val="0"/>
                                          </p:val>
                                        </p:tav>
                                        <p:tav tm="100000">
                                          <p:val>
                                            <p:strVal val="#ppt_h"/>
                                          </p:val>
                                        </p:tav>
                                      </p:tavLst>
                                    </p:anim>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circle(in)">
                                      <p:cBhvr>
                                        <p:cTn id="28" dur="20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down)">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circle(in)">
                                      <p:cBhvr>
                                        <p:cTn id="38" dur="20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animBg="1"/>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8D074E-F64C-46DA-995A-A6C28C54EF5D}"/>
              </a:ext>
            </a:extLst>
          </p:cNvPr>
          <p:cNvSpPr/>
          <p:nvPr/>
        </p:nvSpPr>
        <p:spPr>
          <a:xfrm>
            <a:off x="276837" y="771787"/>
            <a:ext cx="1803633" cy="3607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products</a:t>
            </a:r>
          </a:p>
        </p:txBody>
      </p:sp>
      <p:cxnSp>
        <p:nvCxnSpPr>
          <p:cNvPr id="14" name="Straight Arrow Connector 13">
            <a:extLst>
              <a:ext uri="{FF2B5EF4-FFF2-40B4-BE49-F238E27FC236}">
                <a16:creationId xmlns:a16="http://schemas.microsoft.com/office/drawing/2014/main" id="{6FC8BBC4-DAEF-4D2C-9F8D-A431E318C8B8}"/>
              </a:ext>
            </a:extLst>
          </p:cNvPr>
          <p:cNvCxnSpPr>
            <a:cxnSpLocks/>
            <a:stCxn id="2" idx="3"/>
          </p:cNvCxnSpPr>
          <p:nvPr/>
        </p:nvCxnSpPr>
        <p:spPr>
          <a:xfrm>
            <a:off x="2080470" y="952151"/>
            <a:ext cx="855677" cy="35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7549E4C9-5A0D-4C61-B16F-EA9B95EE3489}"/>
              </a:ext>
            </a:extLst>
          </p:cNvPr>
          <p:cNvGrpSpPr/>
          <p:nvPr/>
        </p:nvGrpSpPr>
        <p:grpSpPr>
          <a:xfrm>
            <a:off x="10111530" y="1075555"/>
            <a:ext cx="1803639" cy="2133552"/>
            <a:chOff x="7687103" y="996239"/>
            <a:chExt cx="1803639" cy="2133552"/>
          </a:xfrm>
        </p:grpSpPr>
        <p:sp>
          <p:nvSpPr>
            <p:cNvPr id="4" name="Rectangle 3">
              <a:extLst>
                <a:ext uri="{FF2B5EF4-FFF2-40B4-BE49-F238E27FC236}">
                  <a16:creationId xmlns:a16="http://schemas.microsoft.com/office/drawing/2014/main" id="{1A9F41F2-53A3-4F7A-AE90-A949AB3B2362}"/>
                </a:ext>
              </a:extLst>
            </p:cNvPr>
            <p:cNvSpPr/>
            <p:nvPr/>
          </p:nvSpPr>
          <p:spPr>
            <a:xfrm>
              <a:off x="7687103" y="996239"/>
              <a:ext cx="1803633" cy="3607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values</a:t>
              </a:r>
            </a:p>
          </p:txBody>
        </p:sp>
        <p:sp>
          <p:nvSpPr>
            <p:cNvPr id="21" name="Rectangle 20">
              <a:extLst>
                <a:ext uri="{FF2B5EF4-FFF2-40B4-BE49-F238E27FC236}">
                  <a16:creationId xmlns:a16="http://schemas.microsoft.com/office/drawing/2014/main" id="{C5485F2A-10D5-420F-80D9-84B723866910}"/>
                </a:ext>
              </a:extLst>
            </p:cNvPr>
            <p:cNvSpPr/>
            <p:nvPr/>
          </p:nvSpPr>
          <p:spPr>
            <a:xfrm>
              <a:off x="7687104" y="1712398"/>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id_attribute</a:t>
              </a:r>
            </a:p>
          </p:txBody>
        </p:sp>
        <p:sp>
          <p:nvSpPr>
            <p:cNvPr id="22" name="Rectangle 21">
              <a:extLst>
                <a:ext uri="{FF2B5EF4-FFF2-40B4-BE49-F238E27FC236}">
                  <a16:creationId xmlns:a16="http://schemas.microsoft.com/office/drawing/2014/main" id="{20BC2B2F-3836-4799-A73F-58D85A084BE0}"/>
                </a:ext>
              </a:extLst>
            </p:cNvPr>
            <p:cNvSpPr/>
            <p:nvPr/>
          </p:nvSpPr>
          <p:spPr>
            <a:xfrm>
              <a:off x="7687109" y="2075571"/>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value</a:t>
              </a:r>
            </a:p>
          </p:txBody>
        </p:sp>
        <p:sp>
          <p:nvSpPr>
            <p:cNvPr id="23" name="Rectangle 22">
              <a:extLst>
                <a:ext uri="{FF2B5EF4-FFF2-40B4-BE49-F238E27FC236}">
                  <a16:creationId xmlns:a16="http://schemas.microsoft.com/office/drawing/2014/main" id="{84C6AE89-94D3-42ED-AA77-B829F27A938D}"/>
                </a:ext>
              </a:extLst>
            </p:cNvPr>
            <p:cNvSpPr/>
            <p:nvPr/>
          </p:nvSpPr>
          <p:spPr>
            <a:xfrm>
              <a:off x="7687107" y="2431406"/>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position</a:t>
              </a:r>
            </a:p>
          </p:txBody>
        </p:sp>
        <p:sp>
          <p:nvSpPr>
            <p:cNvPr id="24" name="Rectangle 23">
              <a:extLst>
                <a:ext uri="{FF2B5EF4-FFF2-40B4-BE49-F238E27FC236}">
                  <a16:creationId xmlns:a16="http://schemas.microsoft.com/office/drawing/2014/main" id="{537B6B53-0B19-475D-A874-BB4599CD015B}"/>
                </a:ext>
              </a:extLst>
            </p:cNvPr>
            <p:cNvSpPr/>
            <p:nvPr/>
          </p:nvSpPr>
          <p:spPr>
            <a:xfrm>
              <a:off x="7687105" y="2769064"/>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active</a:t>
              </a:r>
            </a:p>
          </p:txBody>
        </p:sp>
        <p:sp>
          <p:nvSpPr>
            <p:cNvPr id="25" name="Rectangle 24">
              <a:extLst>
                <a:ext uri="{FF2B5EF4-FFF2-40B4-BE49-F238E27FC236}">
                  <a16:creationId xmlns:a16="http://schemas.microsoft.com/office/drawing/2014/main" id="{34684E87-EC54-4D4D-BBE7-81C277CCA391}"/>
                </a:ext>
              </a:extLst>
            </p:cNvPr>
            <p:cNvSpPr/>
            <p:nvPr/>
          </p:nvSpPr>
          <p:spPr>
            <a:xfrm>
              <a:off x="7687104" y="1342935"/>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id</a:t>
              </a:r>
            </a:p>
          </p:txBody>
        </p:sp>
      </p:grpSp>
      <p:cxnSp>
        <p:nvCxnSpPr>
          <p:cNvPr id="27" name="Straight Arrow Connector 26">
            <a:extLst>
              <a:ext uri="{FF2B5EF4-FFF2-40B4-BE49-F238E27FC236}">
                <a16:creationId xmlns:a16="http://schemas.microsoft.com/office/drawing/2014/main" id="{60D6B68D-CEE9-43A3-AEBD-CC74B9133325}"/>
              </a:ext>
            </a:extLst>
          </p:cNvPr>
          <p:cNvCxnSpPr>
            <a:cxnSpLocks/>
            <a:stCxn id="16" idx="3"/>
            <a:endCxn id="21" idx="1"/>
          </p:cNvCxnSpPr>
          <p:nvPr/>
        </p:nvCxnSpPr>
        <p:spPr>
          <a:xfrm>
            <a:off x="9349418" y="1643127"/>
            <a:ext cx="762113" cy="32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76B9E48-6DB2-4F97-8ADC-5291C3188975}"/>
              </a:ext>
            </a:extLst>
          </p:cNvPr>
          <p:cNvCxnSpPr>
            <a:stCxn id="6" idx="3"/>
            <a:endCxn id="30" idx="1"/>
          </p:cNvCxnSpPr>
          <p:nvPr/>
        </p:nvCxnSpPr>
        <p:spPr>
          <a:xfrm>
            <a:off x="4739779" y="1314274"/>
            <a:ext cx="517318" cy="70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6EB232F-3423-4B9D-A178-0094E1991EAF}"/>
              </a:ext>
            </a:extLst>
          </p:cNvPr>
          <p:cNvCxnSpPr>
            <a:cxnSpLocks/>
            <a:stCxn id="16" idx="1"/>
            <a:endCxn id="31" idx="3"/>
          </p:cNvCxnSpPr>
          <p:nvPr/>
        </p:nvCxnSpPr>
        <p:spPr>
          <a:xfrm flipH="1">
            <a:off x="7060730" y="1643127"/>
            <a:ext cx="485055" cy="714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D2F9BD9-5FEA-4CCD-A19B-F80D07E8F6FD}"/>
              </a:ext>
            </a:extLst>
          </p:cNvPr>
          <p:cNvGrpSpPr/>
          <p:nvPr/>
        </p:nvGrpSpPr>
        <p:grpSpPr>
          <a:xfrm>
            <a:off x="7545782" y="1112520"/>
            <a:ext cx="1803636" cy="1770082"/>
            <a:chOff x="7545782" y="1112520"/>
            <a:chExt cx="1803636" cy="1770082"/>
          </a:xfrm>
        </p:grpSpPr>
        <p:sp>
          <p:nvSpPr>
            <p:cNvPr id="15" name="Rectangle 14">
              <a:extLst>
                <a:ext uri="{FF2B5EF4-FFF2-40B4-BE49-F238E27FC236}">
                  <a16:creationId xmlns:a16="http://schemas.microsoft.com/office/drawing/2014/main" id="{4EF6BAEB-29DC-42CF-B990-C79F69CA6197}"/>
                </a:ext>
              </a:extLst>
            </p:cNvPr>
            <p:cNvSpPr/>
            <p:nvPr/>
          </p:nvSpPr>
          <p:spPr>
            <a:xfrm>
              <a:off x="7545782" y="1112520"/>
              <a:ext cx="1803633" cy="3607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attributes</a:t>
              </a:r>
            </a:p>
          </p:txBody>
        </p:sp>
        <p:sp>
          <p:nvSpPr>
            <p:cNvPr id="16" name="Rectangle 15">
              <a:extLst>
                <a:ext uri="{FF2B5EF4-FFF2-40B4-BE49-F238E27FC236}">
                  <a16:creationId xmlns:a16="http://schemas.microsoft.com/office/drawing/2014/main" id="{4ECEE710-10D6-4A43-B885-13441EB035E7}"/>
                </a:ext>
              </a:extLst>
            </p:cNvPr>
            <p:cNvSpPr/>
            <p:nvPr/>
          </p:nvSpPr>
          <p:spPr>
            <a:xfrm>
              <a:off x="7545785" y="1462763"/>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id</a:t>
              </a:r>
            </a:p>
          </p:txBody>
        </p:sp>
        <p:sp>
          <p:nvSpPr>
            <p:cNvPr id="17" name="Rectangle 16">
              <a:extLst>
                <a:ext uri="{FF2B5EF4-FFF2-40B4-BE49-F238E27FC236}">
                  <a16:creationId xmlns:a16="http://schemas.microsoft.com/office/drawing/2014/main" id="{32713577-A8B6-4BF1-B275-987F826A01BD}"/>
                </a:ext>
              </a:extLst>
            </p:cNvPr>
            <p:cNvSpPr/>
            <p:nvPr/>
          </p:nvSpPr>
          <p:spPr>
            <a:xfrm>
              <a:off x="7545784" y="1824886"/>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name</a:t>
              </a:r>
            </a:p>
          </p:txBody>
        </p:sp>
        <p:sp>
          <p:nvSpPr>
            <p:cNvPr id="18" name="Rectangle 17">
              <a:extLst>
                <a:ext uri="{FF2B5EF4-FFF2-40B4-BE49-F238E27FC236}">
                  <a16:creationId xmlns:a16="http://schemas.microsoft.com/office/drawing/2014/main" id="{14DBF51A-259F-45F2-9D2F-EB43EBDD0590}"/>
                </a:ext>
              </a:extLst>
            </p:cNvPr>
            <p:cNvSpPr/>
            <p:nvPr/>
          </p:nvSpPr>
          <p:spPr>
            <a:xfrm>
              <a:off x="7545783" y="2171632"/>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position</a:t>
              </a:r>
            </a:p>
          </p:txBody>
        </p:sp>
        <p:sp>
          <p:nvSpPr>
            <p:cNvPr id="19" name="Rectangle 18">
              <a:extLst>
                <a:ext uri="{FF2B5EF4-FFF2-40B4-BE49-F238E27FC236}">
                  <a16:creationId xmlns:a16="http://schemas.microsoft.com/office/drawing/2014/main" id="{8D27E82D-E34A-4EF4-AAFF-FF9E96943A55}"/>
                </a:ext>
              </a:extLst>
            </p:cNvPr>
            <p:cNvSpPr/>
            <p:nvPr/>
          </p:nvSpPr>
          <p:spPr>
            <a:xfrm>
              <a:off x="7545783" y="2521875"/>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active</a:t>
              </a:r>
            </a:p>
          </p:txBody>
        </p:sp>
      </p:grpSp>
      <p:grpSp>
        <p:nvGrpSpPr>
          <p:cNvPr id="37" name="Group 36">
            <a:extLst>
              <a:ext uri="{FF2B5EF4-FFF2-40B4-BE49-F238E27FC236}">
                <a16:creationId xmlns:a16="http://schemas.microsoft.com/office/drawing/2014/main" id="{61243E92-6C4D-4FB8-B1B8-564FEF638D3A}"/>
              </a:ext>
            </a:extLst>
          </p:cNvPr>
          <p:cNvGrpSpPr/>
          <p:nvPr/>
        </p:nvGrpSpPr>
        <p:grpSpPr>
          <a:xfrm>
            <a:off x="5257096" y="1515598"/>
            <a:ext cx="1803636" cy="1335766"/>
            <a:chOff x="5257096" y="1515598"/>
            <a:chExt cx="1803636" cy="1335766"/>
          </a:xfrm>
        </p:grpSpPr>
        <p:sp>
          <p:nvSpPr>
            <p:cNvPr id="29" name="Rectangle 28">
              <a:extLst>
                <a:ext uri="{FF2B5EF4-FFF2-40B4-BE49-F238E27FC236}">
                  <a16:creationId xmlns:a16="http://schemas.microsoft.com/office/drawing/2014/main" id="{D46EBF14-2335-480B-AEFD-B57AE16F343D}"/>
                </a:ext>
              </a:extLst>
            </p:cNvPr>
            <p:cNvSpPr/>
            <p:nvPr/>
          </p:nvSpPr>
          <p:spPr>
            <a:xfrm>
              <a:off x="5257099" y="1515598"/>
              <a:ext cx="1803633"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value_variant</a:t>
              </a:r>
            </a:p>
          </p:txBody>
        </p:sp>
        <p:sp>
          <p:nvSpPr>
            <p:cNvPr id="30" name="Rectangle 29">
              <a:extLst>
                <a:ext uri="{FF2B5EF4-FFF2-40B4-BE49-F238E27FC236}">
                  <a16:creationId xmlns:a16="http://schemas.microsoft.com/office/drawing/2014/main" id="{D4A41E1E-26F0-4536-BB14-1A47A224DD75}"/>
                </a:ext>
              </a:extLst>
            </p:cNvPr>
            <p:cNvSpPr/>
            <p:nvPr/>
          </p:nvSpPr>
          <p:spPr>
            <a:xfrm>
              <a:off x="5257097" y="1851860"/>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id_variant</a:t>
              </a:r>
            </a:p>
          </p:txBody>
        </p:sp>
        <p:sp>
          <p:nvSpPr>
            <p:cNvPr id="31" name="Rectangle 30">
              <a:extLst>
                <a:ext uri="{FF2B5EF4-FFF2-40B4-BE49-F238E27FC236}">
                  <a16:creationId xmlns:a16="http://schemas.microsoft.com/office/drawing/2014/main" id="{5D992E0F-7F68-4D97-BF9A-6FB57B9F2F62}"/>
                </a:ext>
              </a:extLst>
            </p:cNvPr>
            <p:cNvSpPr/>
            <p:nvPr/>
          </p:nvSpPr>
          <p:spPr>
            <a:xfrm>
              <a:off x="5257097" y="2189518"/>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id_attribute</a:t>
              </a:r>
            </a:p>
          </p:txBody>
        </p:sp>
        <p:sp>
          <p:nvSpPr>
            <p:cNvPr id="42" name="Rectangle 41">
              <a:extLst>
                <a:ext uri="{FF2B5EF4-FFF2-40B4-BE49-F238E27FC236}">
                  <a16:creationId xmlns:a16="http://schemas.microsoft.com/office/drawing/2014/main" id="{40CBDE12-0541-40BE-AA3A-192D15881F7B}"/>
                </a:ext>
              </a:extLst>
            </p:cNvPr>
            <p:cNvSpPr/>
            <p:nvPr/>
          </p:nvSpPr>
          <p:spPr>
            <a:xfrm>
              <a:off x="5257096" y="2515102"/>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value</a:t>
              </a:r>
            </a:p>
          </p:txBody>
        </p:sp>
      </p:grpSp>
      <p:grpSp>
        <p:nvGrpSpPr>
          <p:cNvPr id="44" name="Group 43">
            <a:extLst>
              <a:ext uri="{FF2B5EF4-FFF2-40B4-BE49-F238E27FC236}">
                <a16:creationId xmlns:a16="http://schemas.microsoft.com/office/drawing/2014/main" id="{47BF836E-0E8B-4C16-BEC1-5F1AAC83A108}"/>
              </a:ext>
            </a:extLst>
          </p:cNvPr>
          <p:cNvGrpSpPr/>
          <p:nvPr/>
        </p:nvGrpSpPr>
        <p:grpSpPr>
          <a:xfrm>
            <a:off x="7545784" y="3209107"/>
            <a:ext cx="1803635" cy="1010182"/>
            <a:chOff x="5257097" y="1515598"/>
            <a:chExt cx="1803635" cy="1010182"/>
          </a:xfrm>
        </p:grpSpPr>
        <p:sp>
          <p:nvSpPr>
            <p:cNvPr id="45" name="Rectangle 44">
              <a:extLst>
                <a:ext uri="{FF2B5EF4-FFF2-40B4-BE49-F238E27FC236}">
                  <a16:creationId xmlns:a16="http://schemas.microsoft.com/office/drawing/2014/main" id="{9BEF2A29-55E1-40BB-8B24-682B7A46FB9C}"/>
                </a:ext>
              </a:extLst>
            </p:cNvPr>
            <p:cNvSpPr/>
            <p:nvPr/>
          </p:nvSpPr>
          <p:spPr>
            <a:xfrm>
              <a:off x="5257099" y="1515598"/>
              <a:ext cx="1803633"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a:t>attribute_section</a:t>
              </a:r>
            </a:p>
          </p:txBody>
        </p:sp>
        <p:sp>
          <p:nvSpPr>
            <p:cNvPr id="51" name="Rectangle 50">
              <a:extLst>
                <a:ext uri="{FF2B5EF4-FFF2-40B4-BE49-F238E27FC236}">
                  <a16:creationId xmlns:a16="http://schemas.microsoft.com/office/drawing/2014/main" id="{1FD2E845-CD24-4B71-9219-2660139C4022}"/>
                </a:ext>
              </a:extLst>
            </p:cNvPr>
            <p:cNvSpPr/>
            <p:nvPr/>
          </p:nvSpPr>
          <p:spPr>
            <a:xfrm>
              <a:off x="5257097" y="1851860"/>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id_section</a:t>
              </a:r>
            </a:p>
          </p:txBody>
        </p:sp>
        <p:sp>
          <p:nvSpPr>
            <p:cNvPr id="52" name="Rectangle 51">
              <a:extLst>
                <a:ext uri="{FF2B5EF4-FFF2-40B4-BE49-F238E27FC236}">
                  <a16:creationId xmlns:a16="http://schemas.microsoft.com/office/drawing/2014/main" id="{BCE7A29D-8F7E-4DA9-858A-E8522A148419}"/>
                </a:ext>
              </a:extLst>
            </p:cNvPr>
            <p:cNvSpPr/>
            <p:nvPr/>
          </p:nvSpPr>
          <p:spPr>
            <a:xfrm>
              <a:off x="5257097" y="2189518"/>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id_attribute</a:t>
              </a:r>
            </a:p>
          </p:txBody>
        </p:sp>
      </p:grpSp>
      <p:cxnSp>
        <p:nvCxnSpPr>
          <p:cNvPr id="39" name="Straight Arrow Connector 38">
            <a:extLst>
              <a:ext uri="{FF2B5EF4-FFF2-40B4-BE49-F238E27FC236}">
                <a16:creationId xmlns:a16="http://schemas.microsoft.com/office/drawing/2014/main" id="{9A576F66-1F57-42A4-8554-5CB4C45DD8B1}"/>
              </a:ext>
            </a:extLst>
          </p:cNvPr>
          <p:cNvCxnSpPr>
            <a:stCxn id="19" idx="2"/>
            <a:endCxn id="45" idx="0"/>
          </p:cNvCxnSpPr>
          <p:nvPr/>
        </p:nvCxnSpPr>
        <p:spPr>
          <a:xfrm>
            <a:off x="8447600" y="2882602"/>
            <a:ext cx="3" cy="32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B118EEFD-B3BE-45DA-A549-AED111268C88}"/>
              </a:ext>
            </a:extLst>
          </p:cNvPr>
          <p:cNvGrpSpPr/>
          <p:nvPr/>
        </p:nvGrpSpPr>
        <p:grpSpPr>
          <a:xfrm>
            <a:off x="7545782" y="4731398"/>
            <a:ext cx="1803634" cy="673920"/>
            <a:chOff x="7545782" y="4731398"/>
            <a:chExt cx="1803634" cy="673920"/>
          </a:xfrm>
        </p:grpSpPr>
        <p:sp>
          <p:nvSpPr>
            <p:cNvPr id="40" name="Rectangle 39">
              <a:extLst>
                <a:ext uri="{FF2B5EF4-FFF2-40B4-BE49-F238E27FC236}">
                  <a16:creationId xmlns:a16="http://schemas.microsoft.com/office/drawing/2014/main" id="{FF5AB335-5DBA-4A79-9584-6B5B2650C799}"/>
                </a:ext>
              </a:extLst>
            </p:cNvPr>
            <p:cNvSpPr/>
            <p:nvPr/>
          </p:nvSpPr>
          <p:spPr>
            <a:xfrm>
              <a:off x="7545783" y="4731398"/>
              <a:ext cx="1803633" cy="32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sections</a:t>
              </a:r>
            </a:p>
          </p:txBody>
        </p:sp>
        <p:sp>
          <p:nvSpPr>
            <p:cNvPr id="54" name="Rectangle 53">
              <a:extLst>
                <a:ext uri="{FF2B5EF4-FFF2-40B4-BE49-F238E27FC236}">
                  <a16:creationId xmlns:a16="http://schemas.microsoft.com/office/drawing/2014/main" id="{FFEAA1C0-63D4-4826-8BC8-5E6563400A3F}"/>
                </a:ext>
              </a:extLst>
            </p:cNvPr>
            <p:cNvSpPr/>
            <p:nvPr/>
          </p:nvSpPr>
          <p:spPr>
            <a:xfrm>
              <a:off x="7545782" y="5078813"/>
              <a:ext cx="1803633" cy="3265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id</a:t>
              </a:r>
            </a:p>
          </p:txBody>
        </p:sp>
      </p:grpSp>
      <p:cxnSp>
        <p:nvCxnSpPr>
          <p:cNvPr id="43" name="Straight Arrow Connector 42">
            <a:extLst>
              <a:ext uri="{FF2B5EF4-FFF2-40B4-BE49-F238E27FC236}">
                <a16:creationId xmlns:a16="http://schemas.microsoft.com/office/drawing/2014/main" id="{A82CD247-BFFC-4D59-9B2F-5C60904E33FE}"/>
              </a:ext>
            </a:extLst>
          </p:cNvPr>
          <p:cNvCxnSpPr>
            <a:stCxn id="40" idx="0"/>
            <a:endCxn id="52" idx="2"/>
          </p:cNvCxnSpPr>
          <p:nvPr/>
        </p:nvCxnSpPr>
        <p:spPr>
          <a:xfrm flipV="1">
            <a:off x="8447600" y="4219289"/>
            <a:ext cx="1" cy="51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E17584BB-F373-4AA8-A618-17A27EA4CB12}"/>
              </a:ext>
            </a:extLst>
          </p:cNvPr>
          <p:cNvGrpSpPr/>
          <p:nvPr/>
        </p:nvGrpSpPr>
        <p:grpSpPr>
          <a:xfrm>
            <a:off x="2936143" y="777378"/>
            <a:ext cx="1803637" cy="3189537"/>
            <a:chOff x="2936143" y="777378"/>
            <a:chExt cx="1803637" cy="3189537"/>
          </a:xfrm>
        </p:grpSpPr>
        <p:sp>
          <p:nvSpPr>
            <p:cNvPr id="3" name="Rectangle 2">
              <a:extLst>
                <a:ext uri="{FF2B5EF4-FFF2-40B4-BE49-F238E27FC236}">
                  <a16:creationId xmlns:a16="http://schemas.microsoft.com/office/drawing/2014/main" id="{D9CDD065-C42B-4167-94FB-F7F65CCA364B}"/>
                </a:ext>
              </a:extLst>
            </p:cNvPr>
            <p:cNvSpPr/>
            <p:nvPr/>
          </p:nvSpPr>
          <p:spPr>
            <a:xfrm>
              <a:off x="2936147" y="777378"/>
              <a:ext cx="1803633" cy="3607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variants</a:t>
              </a:r>
            </a:p>
          </p:txBody>
        </p:sp>
        <p:sp>
          <p:nvSpPr>
            <p:cNvPr id="5" name="Rectangle 4">
              <a:extLst>
                <a:ext uri="{FF2B5EF4-FFF2-40B4-BE49-F238E27FC236}">
                  <a16:creationId xmlns:a16="http://schemas.microsoft.com/office/drawing/2014/main" id="{654EA945-5AAC-441F-9D6B-36F1B6967189}"/>
                </a:ext>
              </a:extLst>
            </p:cNvPr>
            <p:cNvSpPr/>
            <p:nvPr/>
          </p:nvSpPr>
          <p:spPr>
            <a:xfrm>
              <a:off x="2936145" y="1846974"/>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sku</a:t>
              </a:r>
            </a:p>
          </p:txBody>
        </p:sp>
        <p:sp>
          <p:nvSpPr>
            <p:cNvPr id="6" name="Rectangle 5">
              <a:extLst>
                <a:ext uri="{FF2B5EF4-FFF2-40B4-BE49-F238E27FC236}">
                  <a16:creationId xmlns:a16="http://schemas.microsoft.com/office/drawing/2014/main" id="{84D24934-FD76-430E-AADF-64E54EDBCFCD}"/>
                </a:ext>
              </a:extLst>
            </p:cNvPr>
            <p:cNvSpPr/>
            <p:nvPr/>
          </p:nvSpPr>
          <p:spPr>
            <a:xfrm>
              <a:off x="2936146" y="1133910"/>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id</a:t>
              </a:r>
            </a:p>
          </p:txBody>
        </p:sp>
        <p:sp>
          <p:nvSpPr>
            <p:cNvPr id="7" name="Rectangle 6">
              <a:extLst>
                <a:ext uri="{FF2B5EF4-FFF2-40B4-BE49-F238E27FC236}">
                  <a16:creationId xmlns:a16="http://schemas.microsoft.com/office/drawing/2014/main" id="{BD3D5C06-6A16-4504-B25E-4B86BC5977DC}"/>
                </a:ext>
              </a:extLst>
            </p:cNvPr>
            <p:cNvSpPr/>
            <p:nvPr/>
          </p:nvSpPr>
          <p:spPr>
            <a:xfrm>
              <a:off x="2936145" y="1490442"/>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product_id</a:t>
              </a:r>
            </a:p>
          </p:txBody>
        </p:sp>
        <p:sp>
          <p:nvSpPr>
            <p:cNvPr id="8" name="Rectangle 7">
              <a:extLst>
                <a:ext uri="{FF2B5EF4-FFF2-40B4-BE49-F238E27FC236}">
                  <a16:creationId xmlns:a16="http://schemas.microsoft.com/office/drawing/2014/main" id="{386D5615-131D-477D-9F23-EE6835DF89B4}"/>
                </a:ext>
              </a:extLst>
            </p:cNvPr>
            <p:cNvSpPr/>
            <p:nvPr/>
          </p:nvSpPr>
          <p:spPr>
            <a:xfrm>
              <a:off x="2936145" y="2203506"/>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price</a:t>
              </a:r>
            </a:p>
          </p:txBody>
        </p:sp>
        <p:sp>
          <p:nvSpPr>
            <p:cNvPr id="9" name="Rectangle 8">
              <a:extLst>
                <a:ext uri="{FF2B5EF4-FFF2-40B4-BE49-F238E27FC236}">
                  <a16:creationId xmlns:a16="http://schemas.microsoft.com/office/drawing/2014/main" id="{DB9AF7F6-0B40-49C7-8B64-9FF7585D4D32}"/>
                </a:ext>
              </a:extLst>
            </p:cNvPr>
            <p:cNvSpPr/>
            <p:nvPr/>
          </p:nvSpPr>
          <p:spPr>
            <a:xfrm>
              <a:off x="2936145" y="2560038"/>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stock</a:t>
              </a:r>
            </a:p>
          </p:txBody>
        </p:sp>
        <p:sp>
          <p:nvSpPr>
            <p:cNvPr id="10" name="Rectangle 9">
              <a:extLst>
                <a:ext uri="{FF2B5EF4-FFF2-40B4-BE49-F238E27FC236}">
                  <a16:creationId xmlns:a16="http://schemas.microsoft.com/office/drawing/2014/main" id="{4E721251-DC13-46CC-BC8F-304222CA3B44}"/>
                </a:ext>
              </a:extLst>
            </p:cNvPr>
            <p:cNvSpPr/>
            <p:nvPr/>
          </p:nvSpPr>
          <p:spPr>
            <a:xfrm>
              <a:off x="2936144" y="2912375"/>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discount</a:t>
              </a:r>
            </a:p>
          </p:txBody>
        </p:sp>
        <p:sp>
          <p:nvSpPr>
            <p:cNvPr id="11" name="Rectangle 10">
              <a:extLst>
                <a:ext uri="{FF2B5EF4-FFF2-40B4-BE49-F238E27FC236}">
                  <a16:creationId xmlns:a16="http://schemas.microsoft.com/office/drawing/2014/main" id="{A24159CF-C8F9-4BA6-B3A7-620ED3D1AFAE}"/>
                </a:ext>
              </a:extLst>
            </p:cNvPr>
            <p:cNvSpPr/>
            <p:nvPr/>
          </p:nvSpPr>
          <p:spPr>
            <a:xfrm>
              <a:off x="2936144" y="3268907"/>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position</a:t>
              </a:r>
            </a:p>
          </p:txBody>
        </p:sp>
        <p:sp>
          <p:nvSpPr>
            <p:cNvPr id="46" name="Rectangle 45">
              <a:extLst>
                <a:ext uri="{FF2B5EF4-FFF2-40B4-BE49-F238E27FC236}">
                  <a16:creationId xmlns:a16="http://schemas.microsoft.com/office/drawing/2014/main" id="{2DC29772-1161-4466-A81C-72619D9C5971}"/>
                </a:ext>
              </a:extLst>
            </p:cNvPr>
            <p:cNvSpPr/>
            <p:nvPr/>
          </p:nvSpPr>
          <p:spPr>
            <a:xfrm>
              <a:off x="2936143" y="3606188"/>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active</a:t>
              </a:r>
            </a:p>
          </p:txBody>
        </p:sp>
      </p:grpSp>
    </p:spTree>
    <p:extLst>
      <p:ext uri="{BB962C8B-B14F-4D97-AF65-F5344CB8AC3E}">
        <p14:creationId xmlns:p14="http://schemas.microsoft.com/office/powerpoint/2010/main" val="503142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2B2BDA-49AE-493B-8FBA-E17F53F18B18}"/>
              </a:ext>
            </a:extLst>
          </p:cNvPr>
          <p:cNvSpPr/>
          <p:nvPr/>
        </p:nvSpPr>
        <p:spPr>
          <a:xfrm>
            <a:off x="4015530" y="8389"/>
            <a:ext cx="4160940" cy="52011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Implementarea atributelor produselor</a:t>
            </a:r>
          </a:p>
        </p:txBody>
      </p:sp>
      <p:sp>
        <p:nvSpPr>
          <p:cNvPr id="4" name="Rectangle 3">
            <a:extLst>
              <a:ext uri="{FF2B5EF4-FFF2-40B4-BE49-F238E27FC236}">
                <a16:creationId xmlns:a16="http://schemas.microsoft.com/office/drawing/2014/main" id="{E9EC9108-BB83-437C-B2F8-55C60D0D9521}"/>
              </a:ext>
            </a:extLst>
          </p:cNvPr>
          <p:cNvSpPr/>
          <p:nvPr/>
        </p:nvSpPr>
        <p:spPr>
          <a:xfrm>
            <a:off x="192947" y="989901"/>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 Crearea modelelor, migratiilor si relatiilor</a:t>
            </a:r>
          </a:p>
        </p:txBody>
      </p:sp>
      <p:sp>
        <p:nvSpPr>
          <p:cNvPr id="5" name="Rectangle 4">
            <a:extLst>
              <a:ext uri="{FF2B5EF4-FFF2-40B4-BE49-F238E27FC236}">
                <a16:creationId xmlns:a16="http://schemas.microsoft.com/office/drawing/2014/main" id="{9C73EE28-BBC4-4498-B02B-58B4C365F224}"/>
              </a:ext>
            </a:extLst>
          </p:cNvPr>
          <p:cNvSpPr/>
          <p:nvPr/>
        </p:nvSpPr>
        <p:spPr>
          <a:xfrm>
            <a:off x="3858936" y="989901"/>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Modele si migratii</a:t>
            </a:r>
            <a:r>
              <a:rPr lang="en-US" sz="1400"/>
              <a:t>: </a:t>
            </a:r>
          </a:p>
          <a:p>
            <a:pPr marL="285750" indent="-285750">
              <a:buFontTx/>
              <a:buChar char="-"/>
            </a:pPr>
            <a:r>
              <a:rPr lang="en-US" sz="1400"/>
              <a:t>Attribute</a:t>
            </a:r>
          </a:p>
          <a:p>
            <a:pPr marL="285750" indent="-285750">
              <a:buFontTx/>
              <a:buChar char="-"/>
            </a:pPr>
            <a:r>
              <a:rPr lang="en-US" sz="1400"/>
              <a:t>AttributeValue</a:t>
            </a:r>
          </a:p>
          <a:p>
            <a:pPr marL="285750" indent="-285750">
              <a:buFontTx/>
              <a:buChar char="-"/>
            </a:pPr>
            <a:r>
              <a:rPr lang="en-US" sz="1400"/>
              <a:t>attribute_section (table intermediar)</a:t>
            </a:r>
          </a:p>
        </p:txBody>
      </p:sp>
      <p:sp>
        <p:nvSpPr>
          <p:cNvPr id="6" name="Rectangle 5">
            <a:extLst>
              <a:ext uri="{FF2B5EF4-FFF2-40B4-BE49-F238E27FC236}">
                <a16:creationId xmlns:a16="http://schemas.microsoft.com/office/drawing/2014/main" id="{63FBD363-6F65-4EE1-B2BA-D9C54E138477}"/>
              </a:ext>
            </a:extLst>
          </p:cNvPr>
          <p:cNvSpPr/>
          <p:nvPr/>
        </p:nvSpPr>
        <p:spPr>
          <a:xfrm>
            <a:off x="8112155" y="989901"/>
            <a:ext cx="3624044" cy="713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relatii</a:t>
            </a:r>
            <a:r>
              <a:rPr lang="en-US" sz="1400"/>
              <a:t>: </a:t>
            </a:r>
          </a:p>
          <a:p>
            <a:pPr marL="285750" indent="-285750">
              <a:buFontTx/>
              <a:buChar char="-"/>
            </a:pPr>
            <a:r>
              <a:rPr lang="en-US" sz="1400"/>
              <a:t>Attribute 1-M AttributesValue</a:t>
            </a:r>
          </a:p>
          <a:p>
            <a:pPr marL="285750" indent="-285750">
              <a:buFontTx/>
              <a:buChar char="-"/>
            </a:pPr>
            <a:r>
              <a:rPr lang="en-US" sz="1400"/>
              <a:t>Attribute M-M Section</a:t>
            </a:r>
          </a:p>
        </p:txBody>
      </p:sp>
      <p:cxnSp>
        <p:nvCxnSpPr>
          <p:cNvPr id="8" name="Straight Arrow Connector 7">
            <a:extLst>
              <a:ext uri="{FF2B5EF4-FFF2-40B4-BE49-F238E27FC236}">
                <a16:creationId xmlns:a16="http://schemas.microsoft.com/office/drawing/2014/main" id="{E5CEB49F-88F2-46F5-BDFD-AEB55F120ADA}"/>
              </a:ext>
            </a:extLst>
          </p:cNvPr>
          <p:cNvCxnSpPr>
            <a:cxnSpLocks/>
            <a:stCxn id="4" idx="3"/>
            <a:endCxn id="5" idx="1"/>
          </p:cNvCxnSpPr>
          <p:nvPr/>
        </p:nvCxnSpPr>
        <p:spPr>
          <a:xfrm>
            <a:off x="3229761" y="1346433"/>
            <a:ext cx="629175" cy="8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4D236A8-4192-4BA3-9FC0-4BB44C93A50A}"/>
              </a:ext>
            </a:extLst>
          </p:cNvPr>
          <p:cNvCxnSpPr>
            <a:cxnSpLocks/>
            <a:stCxn id="5" idx="3"/>
            <a:endCxn id="6" idx="1"/>
          </p:cNvCxnSpPr>
          <p:nvPr/>
        </p:nvCxnSpPr>
        <p:spPr>
          <a:xfrm flipV="1">
            <a:off x="7482980" y="1346433"/>
            <a:ext cx="629175" cy="8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C3BCAB3-8E65-4BA7-B1DE-38193E3D4D5B}"/>
              </a:ext>
            </a:extLst>
          </p:cNvPr>
          <p:cNvSpPr/>
          <p:nvPr/>
        </p:nvSpPr>
        <p:spPr>
          <a:xfrm>
            <a:off x="192947" y="246478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2. Interfata de administrare a atributelor si valorilor acestora</a:t>
            </a:r>
          </a:p>
        </p:txBody>
      </p:sp>
      <p:sp>
        <p:nvSpPr>
          <p:cNvPr id="11" name="Rectangle 10">
            <a:extLst>
              <a:ext uri="{FF2B5EF4-FFF2-40B4-BE49-F238E27FC236}">
                <a16:creationId xmlns:a16="http://schemas.microsoft.com/office/drawing/2014/main" id="{BE0E3619-B59E-4D17-AA2A-56A5D35C638C}"/>
              </a:ext>
            </a:extLst>
          </p:cNvPr>
          <p:cNvSpPr/>
          <p:nvPr/>
        </p:nvSpPr>
        <p:spPr>
          <a:xfrm>
            <a:off x="3858936" y="2459799"/>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Operatii CRUD Attribute</a:t>
            </a:r>
          </a:p>
          <a:p>
            <a:pPr marL="285750" indent="-285750">
              <a:buFontTx/>
              <a:buChar char="-"/>
            </a:pPr>
            <a:r>
              <a:rPr lang="en-US" sz="1400"/>
              <a:t>Ruta din CPanel pentru atribute</a:t>
            </a:r>
          </a:p>
          <a:p>
            <a:pPr marL="285750" indent="-285750">
              <a:buFontTx/>
              <a:buChar char="-"/>
            </a:pPr>
            <a:r>
              <a:rPr lang="en-US" sz="1400"/>
              <a:t>Vederea principala pentru atribute</a:t>
            </a:r>
          </a:p>
          <a:p>
            <a:pPr marL="285750" indent="-285750">
              <a:buFontTx/>
              <a:buChar char="-"/>
            </a:pPr>
            <a:r>
              <a:rPr lang="en-US" sz="1400"/>
              <a:t>Componenta livewire pentru operatii CRUD</a:t>
            </a:r>
          </a:p>
        </p:txBody>
      </p:sp>
      <p:sp>
        <p:nvSpPr>
          <p:cNvPr id="12" name="Rectangle 11">
            <a:extLst>
              <a:ext uri="{FF2B5EF4-FFF2-40B4-BE49-F238E27FC236}">
                <a16:creationId xmlns:a16="http://schemas.microsoft.com/office/drawing/2014/main" id="{9B5AF4CF-1A56-42DE-8EB2-5F2B389FE0B7}"/>
              </a:ext>
            </a:extLst>
          </p:cNvPr>
          <p:cNvSpPr/>
          <p:nvPr/>
        </p:nvSpPr>
        <p:spPr>
          <a:xfrm>
            <a:off x="8112155" y="2384905"/>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Operatii CRUD valori (AttributeValue)</a:t>
            </a:r>
          </a:p>
          <a:p>
            <a:pPr marL="285750" indent="-285750">
              <a:buFontTx/>
              <a:buChar char="-"/>
            </a:pPr>
            <a:r>
              <a:rPr lang="en-US" sz="1400"/>
              <a:t>Afisarea valorilor existente</a:t>
            </a:r>
          </a:p>
          <a:p>
            <a:pPr marL="285750" indent="-285750">
              <a:buFontTx/>
              <a:buChar char="-"/>
            </a:pPr>
            <a:r>
              <a:rPr lang="en-US" sz="1400"/>
              <a:t>Componenta livewire pentru operatii CRUD</a:t>
            </a:r>
          </a:p>
        </p:txBody>
      </p:sp>
      <p:cxnSp>
        <p:nvCxnSpPr>
          <p:cNvPr id="7" name="Straight Arrow Connector 6">
            <a:extLst>
              <a:ext uri="{FF2B5EF4-FFF2-40B4-BE49-F238E27FC236}">
                <a16:creationId xmlns:a16="http://schemas.microsoft.com/office/drawing/2014/main" id="{37DF9C16-DBA9-4039-B7D7-3B384F2949BA}"/>
              </a:ext>
            </a:extLst>
          </p:cNvPr>
          <p:cNvCxnSpPr>
            <a:stCxn id="9" idx="3"/>
            <a:endCxn id="11" idx="1"/>
          </p:cNvCxnSpPr>
          <p:nvPr/>
        </p:nvCxnSpPr>
        <p:spPr>
          <a:xfrm>
            <a:off x="3229761" y="2821312"/>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39BC2A3-B941-441A-82DC-F4CC2A321E17}"/>
              </a:ext>
            </a:extLst>
          </p:cNvPr>
          <p:cNvCxnSpPr>
            <a:stCxn id="11" idx="3"/>
            <a:endCxn id="12" idx="1"/>
          </p:cNvCxnSpPr>
          <p:nvPr/>
        </p:nvCxnSpPr>
        <p:spPr>
          <a:xfrm flipV="1">
            <a:off x="7482980" y="2823247"/>
            <a:ext cx="629175" cy="7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949B1D0-B8E2-40A4-8EB9-86E074FF3752}"/>
              </a:ext>
            </a:extLst>
          </p:cNvPr>
          <p:cNvSpPr/>
          <p:nvPr/>
        </p:nvSpPr>
        <p:spPr>
          <a:xfrm>
            <a:off x="192947" y="385785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3. Atasam atributele de sectiuni</a:t>
            </a:r>
          </a:p>
        </p:txBody>
      </p:sp>
      <p:sp>
        <p:nvSpPr>
          <p:cNvPr id="16" name="Rectangle 15">
            <a:extLst>
              <a:ext uri="{FF2B5EF4-FFF2-40B4-BE49-F238E27FC236}">
                <a16:creationId xmlns:a16="http://schemas.microsoft.com/office/drawing/2014/main" id="{FBF03A3E-EB35-4B30-A6D7-2E7F390F63F5}"/>
              </a:ext>
            </a:extLst>
          </p:cNvPr>
          <p:cNvSpPr/>
          <p:nvPr/>
        </p:nvSpPr>
        <p:spPr>
          <a:xfrm>
            <a:off x="3858936" y="3852868"/>
            <a:ext cx="3624044" cy="1414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sz="1400"/>
              <a:t>Creem relatia in modelele Section si Attribute</a:t>
            </a:r>
          </a:p>
          <a:p>
            <a:pPr marL="285750" indent="-285750">
              <a:buFontTx/>
              <a:buChar char="-"/>
            </a:pPr>
            <a:r>
              <a:rPr lang="en-US" sz="1400"/>
              <a:t>Creeem ruta si vederea pentru afisarea tuturor atributelor</a:t>
            </a:r>
          </a:p>
          <a:p>
            <a:pPr marL="285750" indent="-285750">
              <a:buFontTx/>
              <a:buChar char="-"/>
            </a:pPr>
            <a:r>
              <a:rPr lang="en-US" sz="1400"/>
              <a:t>Atasam atributele de sectiune cu functia sync()</a:t>
            </a:r>
          </a:p>
        </p:txBody>
      </p:sp>
      <p:cxnSp>
        <p:nvCxnSpPr>
          <p:cNvPr id="17" name="Straight Arrow Connector 16">
            <a:extLst>
              <a:ext uri="{FF2B5EF4-FFF2-40B4-BE49-F238E27FC236}">
                <a16:creationId xmlns:a16="http://schemas.microsoft.com/office/drawing/2014/main" id="{2CA1E86A-64F3-49B0-9D61-5E87F748F21D}"/>
              </a:ext>
            </a:extLst>
          </p:cNvPr>
          <p:cNvCxnSpPr/>
          <p:nvPr/>
        </p:nvCxnSpPr>
        <p:spPr>
          <a:xfrm>
            <a:off x="3229760" y="4214381"/>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80A0D84-5C58-47E1-B446-F86FE5A4F1F7}"/>
              </a:ext>
            </a:extLst>
          </p:cNvPr>
          <p:cNvSpPr/>
          <p:nvPr/>
        </p:nvSpPr>
        <p:spPr>
          <a:xfrm>
            <a:off x="192946" y="571058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4. Afisarea atributelor ca filtre in vederile blade publice</a:t>
            </a:r>
          </a:p>
        </p:txBody>
      </p:sp>
      <p:sp>
        <p:nvSpPr>
          <p:cNvPr id="19" name="Rectangle 18">
            <a:extLst>
              <a:ext uri="{FF2B5EF4-FFF2-40B4-BE49-F238E27FC236}">
                <a16:creationId xmlns:a16="http://schemas.microsoft.com/office/drawing/2014/main" id="{180396A1-9434-41C3-B584-83DF2AD329E6}"/>
              </a:ext>
            </a:extLst>
          </p:cNvPr>
          <p:cNvSpPr/>
          <p:nvPr/>
        </p:nvSpPr>
        <p:spPr>
          <a:xfrm>
            <a:off x="3858935" y="5630066"/>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sz="1400"/>
              <a:t>front/content/section-products</a:t>
            </a:r>
          </a:p>
          <a:p>
            <a:pPr marL="285750" indent="-285750">
              <a:buFontTx/>
              <a:buChar char="-"/>
            </a:pPr>
            <a:r>
              <a:rPr lang="en-US" sz="1400"/>
              <a:t>front/content/category-products</a:t>
            </a:r>
          </a:p>
        </p:txBody>
      </p:sp>
      <p:cxnSp>
        <p:nvCxnSpPr>
          <p:cNvPr id="20" name="Straight Arrow Connector 19">
            <a:extLst>
              <a:ext uri="{FF2B5EF4-FFF2-40B4-BE49-F238E27FC236}">
                <a16:creationId xmlns:a16="http://schemas.microsoft.com/office/drawing/2014/main" id="{391C7CDD-B317-4B7C-A6AD-88678B877221}"/>
              </a:ext>
            </a:extLst>
          </p:cNvPr>
          <p:cNvCxnSpPr/>
          <p:nvPr/>
        </p:nvCxnSpPr>
        <p:spPr>
          <a:xfrm>
            <a:off x="3229759" y="6068315"/>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8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arn(inVertical)">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arn(inVertical)">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1" grpId="0" animBg="1"/>
      <p:bldP spid="12" grpId="0" animBg="1"/>
      <p:bldP spid="13" grpId="0" animBg="1"/>
      <p:bldP spid="16"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4567</TotalTime>
  <Words>3441</Words>
  <Application>Microsoft Office PowerPoint</Application>
  <PresentationFormat>Widescreen</PresentationFormat>
  <Paragraphs>621</Paragraphs>
  <Slides>35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35</vt:i4>
      </vt:variant>
    </vt:vector>
  </HeadingPairs>
  <TitlesOfParts>
    <vt:vector size="46"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lpstr>Gestionarea comenzilor – users si staff</vt:lpstr>
      <vt:lpstr>Gestionarea comenzilor – users si staff</vt:lpstr>
      <vt:lpstr>Gestionarea comenzilor – users si staff</vt:lpstr>
      <vt:lpstr>PowerPoint Presentation</vt:lpstr>
      <vt:lpstr>Coupons</vt:lpstr>
      <vt:lpstr>Aplicarea couponului general</vt:lpstr>
      <vt:lpstr>Aplicarea couponului pentru utilizatori</vt:lpstr>
      <vt:lpstr>Aplicarea couponului pentru Branduri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109</cp:revision>
  <dcterms:created xsi:type="dcterms:W3CDTF">2021-07-15T14:24:17Z</dcterms:created>
  <dcterms:modified xsi:type="dcterms:W3CDTF">2022-09-22T16:08:31Z</dcterms:modified>
</cp:coreProperties>
</file>