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3" r:id="rId5"/>
    <p:sldId id="291" r:id="rId6"/>
    <p:sldId id="296" r:id="rId7"/>
    <p:sldId id="295" r:id="rId8"/>
    <p:sldId id="302" r:id="rId9"/>
    <p:sldId id="303" r:id="rId10"/>
    <p:sldId id="311" r:id="rId11"/>
    <p:sldId id="312" r:id="rId12"/>
    <p:sldId id="313" r:id="rId13"/>
    <p:sldId id="309" r:id="rId14"/>
    <p:sldId id="314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7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A23DD-169B-4AC2-A2E5-591C4D9596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0FF4E-A6D2-439E-ABCC-FE36C170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nvergov.org/opendata/dataset/city-and-county-of-denver-real-property-sales-and-transfers" TargetMode="External"/><Relationship Id="rId2" Type="http://schemas.openxmlformats.org/officeDocument/2006/relationships/hyperlink" Target="https://www.census.gov/construction/cha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fin.com/city/5155/CO/Denver/housing-market" TargetMode="External"/><Relationship Id="rId4" Type="http://schemas.openxmlformats.org/officeDocument/2006/relationships/hyperlink" Target="https://www.forbes.com/advisor/mortgages/when-will-the-housing-market-cool-of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city/5155/CO/Denver/housing-market" TargetMode="External"/><Relationship Id="rId2" Type="http://schemas.openxmlformats.org/officeDocument/2006/relationships/hyperlink" Target="https://www.forbes.com/advisor/mortgages/when-will-the-housing-market-cool-of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nvergov.org/opendata/dataset/city-and-county-of-denver-real-property-sales-and-transfers" TargetMode="External"/><Relationship Id="rId2" Type="http://schemas.openxmlformats.org/officeDocument/2006/relationships/hyperlink" Target="https://www.census.gov/construction/char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870" y="1012371"/>
            <a:ext cx="3573338" cy="385381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Real Estate Analysis – Denver, CO and the US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5381668"/>
            <a:ext cx="3573338" cy="975183"/>
          </a:xfrm>
          <a:noFill/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Noah Laraway	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IST 652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9/8/2021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41A66-980E-4A32-B865-C94BBB32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2" y="457199"/>
            <a:ext cx="7525978" cy="58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C69-4580-40A1-828F-CB453F1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778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FB2FD42-427A-4962-BD21-1E750060309E}"/>
              </a:ext>
            </a:extLst>
          </p:cNvPr>
          <p:cNvSpPr txBox="1">
            <a:spLocks/>
          </p:cNvSpPr>
          <p:nvPr/>
        </p:nvSpPr>
        <p:spPr>
          <a:xfrm>
            <a:off x="581191" y="2808675"/>
            <a:ext cx="4191776" cy="262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95284-25B3-4459-943D-61DFA28B3E5F}"/>
              </a:ext>
            </a:extLst>
          </p:cNvPr>
          <p:cNvSpPr txBox="1"/>
          <p:nvPr/>
        </p:nvSpPr>
        <p:spPr>
          <a:xfrm>
            <a:off x="561808" y="2093023"/>
            <a:ext cx="112110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Inspecting and cleaning data is critical 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Don’t want to find data issues during analysis</a:t>
            </a:r>
          </a:p>
          <a:p>
            <a:pPr marL="342900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Analysis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Median home sales prices increased drastically in the US in all regions from 2010-2020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Denver far outpaced the US as a whole at a 116% increase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Affluent neighborhoods in Denver saw the largest increase in overall price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Lower socioeconomic neighborhoods saw the largest percent increase in price. More than likely due to gentrification of those neighborhoods. </a:t>
            </a:r>
          </a:p>
          <a:p>
            <a:pPr marL="342900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Next steps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Continue to add future data to see how prices evolve over time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cs typeface="Arial" panose="020B0604020202020204" pitchFamily="34" charset="0"/>
              </a:rPr>
              <a:t>Incorporate data for other cities to see how it compares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11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B24D3C-98F1-441D-8561-D0F30A5D778D}"/>
              </a:ext>
            </a:extLst>
          </p:cNvPr>
          <p:cNvSpPr txBox="1"/>
          <p:nvPr/>
        </p:nvSpPr>
        <p:spPr>
          <a:xfrm>
            <a:off x="1190791" y="3105834"/>
            <a:ext cx="10182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92000"/>
            </a:pPr>
            <a:r>
              <a:rPr lang="en-US" sz="5400" b="1" dirty="0">
                <a:solidFill>
                  <a:srgbClr val="FF0000"/>
                </a:solidFill>
                <a:cs typeface="Arial" panose="020B0604020202020204" pitchFamily="34" charset="0"/>
              </a:rPr>
              <a:t>Questions?</a:t>
            </a:r>
          </a:p>
          <a:p>
            <a:pPr marL="800100" lvl="1" indent="-342900" algn="ctr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11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2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B6AD-4719-4AF0-9E29-741709D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6DB3-B308-4CB4-A011-5900E07C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  <a:endParaRPr lang="en-US" b="0" i="0" dirty="0">
              <a:solidFill>
                <a:srgbClr val="111111"/>
              </a:solidFill>
              <a:effectLst/>
            </a:endParaRPr>
          </a:p>
          <a:p>
            <a:pPr lvl="1"/>
            <a:r>
              <a:rPr lang="en-US" sz="1600" dirty="0">
                <a:solidFill>
                  <a:srgbClr val="333333"/>
                </a:solidFill>
                <a:hlinkClick r:id="rId2"/>
              </a:rPr>
              <a:t>census.gov</a:t>
            </a:r>
            <a:r>
              <a:rPr lang="en-US" sz="1600" dirty="0">
                <a:solidFill>
                  <a:srgbClr val="333333"/>
                </a:solidFill>
              </a:rPr>
              <a:t>: 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The Census Bureau's mission is to serve as the nation's leading provider of quality data about its people and economy.</a:t>
            </a:r>
          </a:p>
          <a:p>
            <a:pPr lvl="1"/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  <a:hlinkClick r:id="rId3"/>
              </a:rPr>
              <a:t>Denver Open Data</a:t>
            </a: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: The Denver Open Data Catalog provides open access to data managed by the city of Denver.</a:t>
            </a:r>
          </a:p>
          <a:p>
            <a:pPr lvl="1"/>
            <a:r>
              <a:rPr lang="en-US" sz="1600" dirty="0">
                <a:hlinkClick r:id="rId4"/>
              </a:rPr>
              <a:t>Forbes</a:t>
            </a:r>
            <a:r>
              <a:rPr lang="en-US" sz="1600" dirty="0"/>
              <a:t>: Forbes is a global media company, focusing on business, investing, technology, entrepreneurship, leadership, and lifestyle.</a:t>
            </a:r>
          </a:p>
          <a:p>
            <a:pPr lvl="1"/>
            <a:r>
              <a:rPr lang="en-US" sz="1600" dirty="0">
                <a:hlinkClick r:id="rId5"/>
              </a:rPr>
              <a:t>Redfin</a:t>
            </a:r>
            <a:r>
              <a:rPr lang="en-US" sz="1600" dirty="0"/>
              <a:t>: Redfin is a full-service real estate brokerage.</a:t>
            </a:r>
          </a:p>
          <a:p>
            <a:pPr lvl="1"/>
            <a:endParaRPr lang="en-US" b="0" i="0" dirty="0">
              <a:solidFill>
                <a:srgbClr val="111111"/>
              </a:solidFill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C260-0C4D-4B9C-859F-33C2019A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3622-7536-418E-938D-4683B676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4084474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Description of the Program</a:t>
            </a:r>
          </a:p>
          <a:p>
            <a:r>
              <a:rPr lang="en-US" dirty="0"/>
              <a:t>Analysis questions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Appendix A</a:t>
            </a:r>
          </a:p>
          <a:p>
            <a:pPr lvl="1"/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57E02-DE14-406B-84B4-A34307CA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B53756-30E5-4FF0-8A44-B00CA86A3DC9}"/>
              </a:ext>
            </a:extLst>
          </p:cNvPr>
          <p:cNvSpPr txBox="1">
            <a:spLocks/>
          </p:cNvSpPr>
          <p:nvPr/>
        </p:nvSpPr>
        <p:spPr>
          <a:xfrm>
            <a:off x="581192" y="2156214"/>
            <a:ext cx="6978297" cy="449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Why real estate as a topic?</a:t>
            </a:r>
          </a:p>
          <a:p>
            <a:pPr lvl="1"/>
            <a:r>
              <a:rPr lang="en-US" sz="1700" dirty="0"/>
              <a:t>Hot market across US: Home prices nationwide grew by 17.2% in June 2021 compared with June 2020—a record high (source: </a:t>
            </a:r>
            <a:r>
              <a:rPr lang="en-US" sz="1700" dirty="0">
                <a:hlinkClick r:id="rId2"/>
              </a:rPr>
              <a:t>Forbes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In August 2021, Denver home prices were up 19.6% compared to the previous year (source:  </a:t>
            </a:r>
            <a:r>
              <a:rPr lang="en-US" sz="1700" dirty="0">
                <a:hlinkClick r:id="rId3"/>
              </a:rPr>
              <a:t>redfin</a:t>
            </a:r>
            <a:r>
              <a:rPr lang="en-US" sz="1700" dirty="0"/>
              <a:t>)</a:t>
            </a:r>
          </a:p>
          <a:p>
            <a:r>
              <a:rPr lang="en-US" sz="2000" dirty="0"/>
              <a:t>Project scope: To collect and analyze data to look for trends in real estate prices for Denver and the US as a whole.</a:t>
            </a:r>
          </a:p>
          <a:p>
            <a:pPr lvl="1"/>
            <a:endParaRPr lang="en-US" sz="17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C0BF4-7E9A-456A-B2BB-EA8A93281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789" y="2156214"/>
            <a:ext cx="422191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C69-4580-40A1-828F-CB453F1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8502"/>
            <a:ext cx="11029616" cy="988332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4F4BB-127C-42EB-A35D-C18FE253DA78}"/>
              </a:ext>
            </a:extLst>
          </p:cNvPr>
          <p:cNvSpPr txBox="1"/>
          <p:nvPr/>
        </p:nvSpPr>
        <p:spPr>
          <a:xfrm>
            <a:off x="684432" y="2768670"/>
            <a:ext cx="5642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US Median Sales Price Data</a:t>
            </a:r>
          </a:p>
          <a:p>
            <a:pPr marL="742950" lvl="1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Data from the US census website: </a:t>
            </a:r>
            <a:r>
              <a:rPr lang="en-US" sz="1600" dirty="0">
                <a:solidFill>
                  <a:srgbClr val="333333"/>
                </a:solidFill>
                <a:hlinkClick r:id="rId2"/>
              </a:rPr>
              <a:t>census.gov</a:t>
            </a:r>
            <a:endParaRPr lang="en-US" sz="1600" dirty="0">
              <a:solidFill>
                <a:srgbClr val="333333"/>
              </a:solidFill>
            </a:endParaRPr>
          </a:p>
          <a:p>
            <a:pPr marL="742950" lvl="1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Excel file containing 30 rows and 11 columns</a:t>
            </a:r>
          </a:p>
          <a:p>
            <a:pPr marL="742950" lvl="1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Data shows median and average sales prices for:</a:t>
            </a:r>
          </a:p>
          <a:p>
            <a:pPr marL="1200150" lvl="2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Entire US</a:t>
            </a:r>
          </a:p>
          <a:p>
            <a:pPr marL="1200150" lvl="2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Northeast, Midwest, South &amp; West </a:t>
            </a:r>
          </a:p>
          <a:p>
            <a:pPr marL="1200150" lvl="2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1999-2020</a:t>
            </a:r>
            <a:endParaRPr lang="en-US" sz="1600" dirty="0">
              <a:solidFill>
                <a:srgbClr val="111111"/>
              </a:solidFill>
            </a:endParaRPr>
          </a:p>
          <a:p>
            <a:pPr marL="285750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Denver Median Sales Price Data</a:t>
            </a:r>
          </a:p>
          <a:p>
            <a:pPr marL="742950" lvl="1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Data from the Denver open data: </a:t>
            </a: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  <a:hlinkClick r:id="rId3"/>
              </a:rPr>
              <a:t>Denver Open Data</a:t>
            </a:r>
            <a:endParaRPr lang="en-US" sz="1600" dirty="0">
              <a:solidFill>
                <a:srgbClr val="111111"/>
              </a:solidFill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cs typeface="Arial" panose="020B0604020202020204" pitchFamily="34" charset="0"/>
              </a:rPr>
              <a:t>CSV file containing 321k rows and 15 columns</a:t>
            </a:r>
          </a:p>
          <a:p>
            <a:pPr marL="742950" lvl="1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cs typeface="Arial" panose="020B0604020202020204" pitchFamily="34" charset="0"/>
              </a:rPr>
              <a:t>Data shows individual real estate sales</a:t>
            </a:r>
          </a:p>
          <a:p>
            <a:pPr marL="742950" lvl="1" indent="-285750"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cs typeface="Arial" panose="020B0604020202020204" pitchFamily="34" charset="0"/>
              </a:rPr>
              <a:t>2010-2021 YTD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2F25B-1711-4097-8FF9-8E1BDA60A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135" y="3428999"/>
            <a:ext cx="1484256" cy="1232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C84AFE-DFAA-488F-B5BB-D572F6647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879" y="3429000"/>
            <a:ext cx="1484256" cy="12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C69-4580-40A1-828F-CB453F1E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C4871-9BAA-46F7-83D5-B7226A6012E4}"/>
              </a:ext>
            </a:extLst>
          </p:cNvPr>
          <p:cNvSpPr txBox="1"/>
          <p:nvPr/>
        </p:nvSpPr>
        <p:spPr>
          <a:xfrm>
            <a:off x="561808" y="2093023"/>
            <a:ext cx="90393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Importing, inspection &amp; cleaning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Brought in both files using Pandas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Inspected data</a:t>
            </a:r>
          </a:p>
          <a:p>
            <a:pPr marL="1257300" lvl="2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Found unnecessary data columns and rows</a:t>
            </a:r>
          </a:p>
          <a:p>
            <a:pPr marL="1257300" lvl="2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Found incorrect data types 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Cleaned data and created new data frames</a:t>
            </a:r>
          </a:p>
          <a:p>
            <a:pPr marL="342900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Analysis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Merged clean US and Denver data frames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Created updated data frames using aggregates and group by functions to answer questions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Performed time series analysis to forecast housing prices for the US</a:t>
            </a:r>
          </a:p>
          <a:p>
            <a:pPr marL="800100" lvl="1" indent="-342900"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111"/>
                </a:solidFill>
                <a:cs typeface="Arial" panose="020B0604020202020204" pitchFamily="34" charset="0"/>
              </a:rPr>
              <a:t>Created visualizations to support findings</a:t>
            </a:r>
          </a:p>
        </p:txBody>
      </p:sp>
    </p:spTree>
    <p:extLst>
      <p:ext uri="{BB962C8B-B14F-4D97-AF65-F5344CB8AC3E}">
        <p14:creationId xmlns:p14="http://schemas.microsoft.com/office/powerpoint/2010/main" val="195046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C69-4580-40A1-828F-CB453F1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/>
          <a:lstStyle/>
          <a:p>
            <a:r>
              <a:rPr lang="en-US" dirty="0"/>
              <a:t>Analysis Question#1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DC7EE-80BE-464D-A39A-570C8B6AA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87" y="1223823"/>
            <a:ext cx="11029615" cy="553373"/>
          </a:xfrm>
        </p:spPr>
        <p:txBody>
          <a:bodyPr/>
          <a:lstStyle/>
          <a:p>
            <a:r>
              <a:rPr lang="en-US" dirty="0"/>
              <a:t>How have home prices in Denver and the US changed over time (2010-2020)?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8FDFA-DD3E-4245-81D3-C935A1B9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7" y="1777196"/>
            <a:ext cx="6571782" cy="4351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ADE45-EDCE-4513-A259-0389D5C5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802" y="1777196"/>
            <a:ext cx="4191000" cy="4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C69-4580-40A1-828F-CB453F1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/>
          <a:lstStyle/>
          <a:p>
            <a:r>
              <a:rPr lang="en-US" dirty="0"/>
              <a:t>Analysis Question#1 (continued)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DC7EE-80BE-464D-A39A-570C8B6AA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87" y="1223823"/>
            <a:ext cx="11029615" cy="553373"/>
          </a:xfrm>
        </p:spPr>
        <p:txBody>
          <a:bodyPr/>
          <a:lstStyle/>
          <a:p>
            <a:r>
              <a:rPr lang="en-US" dirty="0"/>
              <a:t>How have home prices in Denver and the US changed over time (2010-2020)?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E9DCF-A572-43EC-8032-D4C036E4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0" y="1777196"/>
            <a:ext cx="11029615" cy="385698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095D8A4-B635-447A-8EAC-116422141B96}"/>
              </a:ext>
            </a:extLst>
          </p:cNvPr>
          <p:cNvSpPr txBox="1">
            <a:spLocks/>
          </p:cNvSpPr>
          <p:nvPr/>
        </p:nvSpPr>
        <p:spPr>
          <a:xfrm>
            <a:off x="581180" y="5515897"/>
            <a:ext cx="11029615" cy="1224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regions showed increases of at least 40%. Denver far outpaced the US at an increase of 116% over the time frame.</a:t>
            </a:r>
          </a:p>
        </p:txBody>
      </p:sp>
    </p:spTree>
    <p:extLst>
      <p:ext uri="{BB962C8B-B14F-4D97-AF65-F5344CB8AC3E}">
        <p14:creationId xmlns:p14="http://schemas.microsoft.com/office/powerpoint/2010/main" val="33774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C69-4580-40A1-828F-CB453F1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/>
          <a:lstStyle/>
          <a:p>
            <a:r>
              <a:rPr lang="en-US" dirty="0"/>
              <a:t>Analysis Question#2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DC7EE-80BE-464D-A39A-570C8B6AA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79" y="1283433"/>
            <a:ext cx="11029615" cy="855083"/>
          </a:xfrm>
        </p:spPr>
        <p:txBody>
          <a:bodyPr/>
          <a:lstStyle/>
          <a:p>
            <a:r>
              <a:rPr lang="en-US" dirty="0"/>
              <a:t>What were the top 10 neighborhoods in Denver by change in median sales price over time (2010-2021YTD)?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5D65F-C31D-40DB-90C3-B443AC97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25" y="2138516"/>
            <a:ext cx="4681929" cy="3989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12A0B-1CD7-4EE3-9C8A-FDF6B1C1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4" y="2138516"/>
            <a:ext cx="6040846" cy="39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C69-4580-40A1-828F-CB453F1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/>
          <a:lstStyle/>
          <a:p>
            <a:r>
              <a:rPr lang="en-US" dirty="0"/>
              <a:t>Analysis Question#2 (Continued)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DC7EE-80BE-464D-A39A-570C8B6AA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79" y="1283433"/>
            <a:ext cx="11029615" cy="855083"/>
          </a:xfrm>
        </p:spPr>
        <p:txBody>
          <a:bodyPr/>
          <a:lstStyle/>
          <a:p>
            <a:r>
              <a:rPr lang="en-US" dirty="0"/>
              <a:t>What were the top 10 neighborhoods in Denver by percent change in sales price over time (2010-2021YTD)?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4B624-8FE3-4905-B7A9-A15AEE20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77" y="2138516"/>
            <a:ext cx="6244773" cy="4262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2E778-08DC-4E56-B07B-BB1264FC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48" y="2138516"/>
            <a:ext cx="5010150" cy="42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416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{318B2EFB-5DB6-47D3-BA54-AF048227944F}tf67061901_win32</Template>
  <TotalTime>1474</TotalTime>
  <Words>557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Gill Sans MT</vt:lpstr>
      <vt:lpstr>Wingdings</vt:lpstr>
      <vt:lpstr>Wingdings 2</vt:lpstr>
      <vt:lpstr>DividendVTI</vt:lpstr>
      <vt:lpstr>Real Estate Analysis – Denver, CO and the US </vt:lpstr>
      <vt:lpstr>Contents</vt:lpstr>
      <vt:lpstr>Overview</vt:lpstr>
      <vt:lpstr>Data Sources</vt:lpstr>
      <vt:lpstr>Description of program</vt:lpstr>
      <vt:lpstr>Analysis Question#1</vt:lpstr>
      <vt:lpstr>Analysis Question#1 (continued)</vt:lpstr>
      <vt:lpstr>Analysis Question#2</vt:lpstr>
      <vt:lpstr>Analysis Question#2 (Continued)</vt:lpstr>
      <vt:lpstr>Conclusion</vt:lpstr>
      <vt:lpstr>PowerPoint Presentation</vt:lpstr>
      <vt:lpstr>APPENDIX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: S&amp;P 500 Pharmaceuticals</dc:title>
  <dc:creator>Gabriel Allen</dc:creator>
  <cp:lastModifiedBy>Noah Laraway</cp:lastModifiedBy>
  <cp:revision>88</cp:revision>
  <dcterms:created xsi:type="dcterms:W3CDTF">2021-02-01T20:56:05Z</dcterms:created>
  <dcterms:modified xsi:type="dcterms:W3CDTF">2021-09-09T01:00:03Z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