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T4PxLwWrWp3FrzxXMfzBLe04L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7a04aed71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7a04aed71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p:nvPr/>
        </p:nvSpPr>
        <p:spPr>
          <a:xfrm>
            <a:off x="5224243" y="1096772"/>
            <a:ext cx="6503180" cy="576122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0"/>
          <p:cNvSpPr/>
          <p:nvPr/>
        </p:nvSpPr>
        <p:spPr>
          <a:xfrm>
            <a:off x="5016811" y="5624450"/>
            <a:ext cx="524933" cy="524933"/>
          </a:xfrm>
          <a:prstGeom prst="plus">
            <a:avLst>
              <a:gd name="adj" fmla="val 39516"/>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20"/>
          <p:cNvSpPr/>
          <p:nvPr/>
        </p:nvSpPr>
        <p:spPr>
          <a:xfrm>
            <a:off x="9881559" y="976630"/>
            <a:ext cx="1336774" cy="1201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20"/>
          <p:cNvSpPr txBox="1">
            <a:spLocks noGrp="1"/>
          </p:cNvSpPr>
          <p:nvPr>
            <p:ph type="ctrTitle"/>
          </p:nvPr>
        </p:nvSpPr>
        <p:spPr>
          <a:xfrm>
            <a:off x="797106" y="1625608"/>
            <a:ext cx="8035342" cy="27221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8000"/>
              <a:buFont typeface="Play"/>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0"/>
          <p:cNvSpPr txBox="1">
            <a:spLocks noGrp="1"/>
          </p:cNvSpPr>
          <p:nvPr>
            <p:ph type="subTitle" idx="1"/>
          </p:nvPr>
        </p:nvSpPr>
        <p:spPr>
          <a:xfrm>
            <a:off x="797106" y="4466845"/>
            <a:ext cx="8035342" cy="8829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2400"/>
              <a:buNone/>
              <a:defRPr sz="2400"/>
            </a:lvl1pPr>
            <a:lvl2pPr lvl="1" algn="ctr">
              <a:lnSpc>
                <a:spcPct val="100000"/>
              </a:lnSpc>
              <a:spcBef>
                <a:spcPts val="500"/>
              </a:spcBef>
              <a:spcAft>
                <a:spcPts val="0"/>
              </a:spcAft>
              <a:buClr>
                <a:schemeClr val="lt1"/>
              </a:buClr>
              <a:buSzPts val="2000"/>
              <a:buNone/>
              <a:defRPr sz="2000"/>
            </a:lvl2pPr>
            <a:lvl3pPr lvl="2" algn="ctr">
              <a:lnSpc>
                <a:spcPct val="100000"/>
              </a:lnSpc>
              <a:spcBef>
                <a:spcPts val="500"/>
              </a:spcBef>
              <a:spcAft>
                <a:spcPts val="0"/>
              </a:spcAft>
              <a:buClr>
                <a:schemeClr val="lt1"/>
              </a:buClr>
              <a:buSzPts val="1800"/>
              <a:buNone/>
              <a:defRPr sz="1800"/>
            </a:lvl3pPr>
            <a:lvl4pPr lvl="3" algn="ctr">
              <a:lnSpc>
                <a:spcPct val="100000"/>
              </a:lnSpc>
              <a:spcBef>
                <a:spcPts val="500"/>
              </a:spcBef>
              <a:spcAft>
                <a:spcPts val="0"/>
              </a:spcAft>
              <a:buClr>
                <a:schemeClr val="lt1"/>
              </a:buClr>
              <a:buSzPts val="1600"/>
              <a:buNone/>
              <a:defRPr sz="1600"/>
            </a:lvl4pPr>
            <a:lvl5pPr lvl="4" algn="ctr">
              <a:lnSpc>
                <a:spcPct val="10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0"/>
          <p:cNvSpPr txBox="1">
            <a:spLocks noGrp="1"/>
          </p:cNvSpPr>
          <p:nvPr>
            <p:ph type="dt" idx="10"/>
          </p:nvPr>
        </p:nvSpPr>
        <p:spPr>
          <a:xfrm>
            <a:off x="797105" y="5708747"/>
            <a:ext cx="38828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a:off x="565149" y="1203800"/>
            <a:ext cx="4114800" cy="107721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8"/>
          <p:cNvSpPr>
            <a:spLocks noGrp="1"/>
          </p:cNvSpPr>
          <p:nvPr>
            <p:ph type="pic" idx="2"/>
          </p:nvPr>
        </p:nvSpPr>
        <p:spPr>
          <a:xfrm>
            <a:off x="5631151" y="1096772"/>
            <a:ext cx="6096270" cy="5761228"/>
          </a:xfrm>
          <a:prstGeom prst="rect">
            <a:avLst/>
          </a:prstGeom>
          <a:solidFill>
            <a:schemeClr val="lt2"/>
          </a:solidFill>
          <a:ln>
            <a:noFill/>
          </a:ln>
        </p:spPr>
      </p:sp>
      <p:sp>
        <p:nvSpPr>
          <p:cNvPr id="103" name="Google Shape;103;p28"/>
          <p:cNvSpPr txBox="1">
            <a:spLocks noGrp="1"/>
          </p:cNvSpPr>
          <p:nvPr>
            <p:ph type="body" idx="1"/>
          </p:nvPr>
        </p:nvSpPr>
        <p:spPr>
          <a:xfrm>
            <a:off x="565149" y="2370666"/>
            <a:ext cx="4114800" cy="31834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 name="Google Shape;104;p28"/>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8"/>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8"/>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28"/>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28"/>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29"/>
          <p:cNvSpPr/>
          <p:nvPr/>
        </p:nvSpPr>
        <p:spPr>
          <a:xfrm>
            <a:off x="7087169" y="1096772"/>
            <a:ext cx="4652226"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29"/>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9"/>
          <p:cNvSpPr txBox="1">
            <a:spLocks noGrp="1"/>
          </p:cNvSpPr>
          <p:nvPr>
            <p:ph type="body" idx="1"/>
          </p:nvPr>
        </p:nvSpPr>
        <p:spPr>
          <a:xfrm rot="5400000">
            <a:off x="3104505" y="152283"/>
            <a:ext cx="3188586" cy="8267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9"/>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9"/>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29"/>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29"/>
          <p:cNvSpPr/>
          <p:nvPr/>
        </p:nvSpPr>
        <p:spPr>
          <a:xfrm>
            <a:off x="11415183"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rot="5400000">
            <a:off x="7944023" y="2616366"/>
            <a:ext cx="4676648" cy="18533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rot="5400000">
            <a:off x="2762224" y="-583835"/>
            <a:ext cx="4696934" cy="827404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0"/>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0"/>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0"/>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30"/>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30"/>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30"/>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1"/>
          <p:cNvSpPr/>
          <p:nvPr/>
        </p:nvSpPr>
        <p:spPr>
          <a:xfrm>
            <a:off x="6163735" y="1096772"/>
            <a:ext cx="5571066"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21"/>
          <p:cNvSpPr/>
          <p:nvPr/>
        </p:nvSpPr>
        <p:spPr>
          <a:xfrm>
            <a:off x="11529484"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21"/>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21"/>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65150" y="2691638"/>
            <a:ext cx="8267296" cy="318858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19"/>
          <p:cNvSpPr/>
          <p:nvPr/>
        </p:nvSpPr>
        <p:spPr>
          <a:xfrm>
            <a:off x="5224243" y="1096772"/>
            <a:ext cx="6503180"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19"/>
          <p:cNvSpPr/>
          <p:nvPr/>
        </p:nvSpPr>
        <p:spPr>
          <a:xfrm>
            <a:off x="5016811"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8;p19"/>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19"/>
          <p:cNvSpPr txBox="1">
            <a:spLocks noGrp="1"/>
          </p:cNvSpPr>
          <p:nvPr>
            <p:ph type="ctrTitle"/>
          </p:nvPr>
        </p:nvSpPr>
        <p:spPr>
          <a:xfrm>
            <a:off x="797106" y="1625608"/>
            <a:ext cx="8035342" cy="27221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8000"/>
              <a:buFont typeface="Play"/>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subTitle" idx="1"/>
          </p:nvPr>
        </p:nvSpPr>
        <p:spPr>
          <a:xfrm>
            <a:off x="797106" y="4466845"/>
            <a:ext cx="8035342" cy="8829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19"/>
          <p:cNvSpPr txBox="1">
            <a:spLocks noGrp="1"/>
          </p:cNvSpPr>
          <p:nvPr>
            <p:ph type="dt" idx="10"/>
          </p:nvPr>
        </p:nvSpPr>
        <p:spPr>
          <a:xfrm>
            <a:off x="797105" y="5708747"/>
            <a:ext cx="388284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22"/>
          <p:cNvSpPr/>
          <p:nvPr/>
        </p:nvSpPr>
        <p:spPr>
          <a:xfrm>
            <a:off x="4291015" y="1096772"/>
            <a:ext cx="7436404"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22"/>
          <p:cNvSpPr/>
          <p:nvPr/>
        </p:nvSpPr>
        <p:spPr>
          <a:xfrm>
            <a:off x="4086371"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22"/>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Google Shape;48;p22"/>
          <p:cNvSpPr txBox="1">
            <a:spLocks noGrp="1"/>
          </p:cNvSpPr>
          <p:nvPr>
            <p:ph type="title"/>
          </p:nvPr>
        </p:nvSpPr>
        <p:spPr>
          <a:xfrm>
            <a:off x="565150" y="1881951"/>
            <a:ext cx="7335836" cy="198770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565149" y="3869661"/>
            <a:ext cx="7335836" cy="94846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22"/>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txBox="1">
            <a:spLocks noGrp="1"/>
          </p:cNvSpPr>
          <p:nvPr>
            <p:ph type="body" idx="1"/>
          </p:nvPr>
        </p:nvSpPr>
        <p:spPr>
          <a:xfrm>
            <a:off x="565111" y="2691637"/>
            <a:ext cx="4946643" cy="318973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3"/>
          <p:cNvSpPr txBox="1">
            <a:spLocks noGrp="1"/>
          </p:cNvSpPr>
          <p:nvPr>
            <p:ph type="body" idx="2"/>
          </p:nvPr>
        </p:nvSpPr>
        <p:spPr>
          <a:xfrm>
            <a:off x="6076903" y="2691637"/>
            <a:ext cx="4946639" cy="318973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3"/>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3"/>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2"/>
              </a:solidFill>
              <a:latin typeface="Arial"/>
              <a:ea typeface="Arial"/>
              <a:cs typeface="Arial"/>
              <a:sym typeface="Arial"/>
            </a:endParaRPr>
          </a:p>
        </p:txBody>
      </p:sp>
      <p:sp>
        <p:nvSpPr>
          <p:cNvPr id="61" name="Google Shape;61;p23"/>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23"/>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565110" y="1204721"/>
            <a:ext cx="8266175" cy="14447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4"/>
          <p:cNvSpPr txBox="1">
            <a:spLocks noGrp="1"/>
          </p:cNvSpPr>
          <p:nvPr>
            <p:ph type="body" idx="1"/>
          </p:nvPr>
        </p:nvSpPr>
        <p:spPr>
          <a:xfrm>
            <a:off x="565111" y="2691638"/>
            <a:ext cx="494664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4"/>
          <p:cNvSpPr txBox="1">
            <a:spLocks noGrp="1"/>
          </p:cNvSpPr>
          <p:nvPr>
            <p:ph type="body" idx="2"/>
          </p:nvPr>
        </p:nvSpPr>
        <p:spPr>
          <a:xfrm>
            <a:off x="565111" y="3515550"/>
            <a:ext cx="4946644" cy="2366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4"/>
          <p:cNvSpPr txBox="1">
            <a:spLocks noGrp="1"/>
          </p:cNvSpPr>
          <p:nvPr>
            <p:ph type="body" idx="3"/>
          </p:nvPr>
        </p:nvSpPr>
        <p:spPr>
          <a:xfrm>
            <a:off x="6076866" y="2691162"/>
            <a:ext cx="494664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24"/>
          <p:cNvSpPr txBox="1">
            <a:spLocks noGrp="1"/>
          </p:cNvSpPr>
          <p:nvPr>
            <p:ph type="body" idx="4"/>
          </p:nvPr>
        </p:nvSpPr>
        <p:spPr>
          <a:xfrm>
            <a:off x="6076866" y="3515074"/>
            <a:ext cx="4946644" cy="2366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4"/>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24"/>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2"/>
              </a:solidFill>
              <a:latin typeface="Arial"/>
              <a:ea typeface="Arial"/>
              <a:cs typeface="Arial"/>
              <a:sym typeface="Arial"/>
            </a:endParaRPr>
          </a:p>
        </p:txBody>
      </p:sp>
      <p:sp>
        <p:nvSpPr>
          <p:cNvPr id="73" name="Google Shape;73;p24"/>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24"/>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5"/>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5"/>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25"/>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2"/>
              </a:solidFill>
              <a:latin typeface="Arial"/>
              <a:ea typeface="Arial"/>
              <a:cs typeface="Arial"/>
              <a:sym typeface="Arial"/>
            </a:endParaRPr>
          </a:p>
        </p:txBody>
      </p:sp>
      <p:sp>
        <p:nvSpPr>
          <p:cNvPr id="82" name="Google Shape;82;p25"/>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6"/>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6"/>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26"/>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26"/>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565149" y="1203800"/>
            <a:ext cx="4114800" cy="107721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body" idx="1"/>
          </p:nvPr>
        </p:nvSpPr>
        <p:spPr>
          <a:xfrm>
            <a:off x="5611813" y="1508252"/>
            <a:ext cx="5606518" cy="404588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500"/>
              </a:spcBef>
              <a:spcAft>
                <a:spcPts val="0"/>
              </a:spcAft>
              <a:buClr>
                <a:schemeClr val="dk1"/>
              </a:buClr>
              <a:buSzPts val="2000"/>
              <a:buChar char="–"/>
              <a:defRPr sz="2000"/>
            </a:lvl3pPr>
            <a:lvl4pPr marL="1828800" lvl="3" indent="-342900" algn="l">
              <a:lnSpc>
                <a:spcPct val="100000"/>
              </a:lnSpc>
              <a:spcBef>
                <a:spcPts val="500"/>
              </a:spcBef>
              <a:spcAft>
                <a:spcPts val="0"/>
              </a:spcAft>
              <a:buClr>
                <a:schemeClr val="dk1"/>
              </a:buClr>
              <a:buSzPts val="1800"/>
              <a:buChar char="–"/>
              <a:defRPr sz="1800"/>
            </a:lvl4pPr>
            <a:lvl5pPr marL="2286000" lvl="4" indent="-330200" algn="l">
              <a:lnSpc>
                <a:spcPct val="100000"/>
              </a:lnSpc>
              <a:spcBef>
                <a:spcPts val="500"/>
              </a:spcBef>
              <a:spcAft>
                <a:spcPts val="0"/>
              </a:spcAft>
              <a:buClr>
                <a:schemeClr val="dk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3" name="Google Shape;93;p27"/>
          <p:cNvSpPr txBox="1">
            <a:spLocks noGrp="1"/>
          </p:cNvSpPr>
          <p:nvPr>
            <p:ph type="body" idx="2"/>
          </p:nvPr>
        </p:nvSpPr>
        <p:spPr>
          <a:xfrm>
            <a:off x="565149" y="2368295"/>
            <a:ext cx="4114800" cy="31858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27"/>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27"/>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7"/>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lt1"/>
              </a:buClr>
              <a:buSzPts val="4400"/>
              <a:buFont typeface="Play"/>
              <a:buNone/>
              <a:defRPr sz="440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565150" y="2691638"/>
            <a:ext cx="8267296" cy="318858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000"/>
              </a:spcBef>
              <a:spcAft>
                <a:spcPts val="0"/>
              </a:spcAft>
              <a:buClr>
                <a:schemeClr val="lt1"/>
              </a:buClr>
              <a:buSzPts val="2400"/>
              <a:buFont typeface="NTR"/>
              <a:buChar char="–"/>
              <a:defRPr sz="2400" b="0" i="0" u="none" strike="noStrike" cap="none">
                <a:solidFill>
                  <a:schemeClr val="lt1"/>
                </a:solidFill>
                <a:latin typeface="Arial"/>
                <a:ea typeface="Arial"/>
                <a:cs typeface="Arial"/>
                <a:sym typeface="Arial"/>
              </a:defRPr>
            </a:lvl1pPr>
            <a:lvl2pPr marL="914400" marR="0" lvl="1" indent="-355600" algn="l" rtl="0">
              <a:lnSpc>
                <a:spcPct val="100000"/>
              </a:lnSpc>
              <a:spcBef>
                <a:spcPts val="500"/>
              </a:spcBef>
              <a:spcAft>
                <a:spcPts val="0"/>
              </a:spcAft>
              <a:buClr>
                <a:schemeClr val="lt1"/>
              </a:buClr>
              <a:buSzPts val="2000"/>
              <a:buFont typeface="NTR"/>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500"/>
              </a:spcBef>
              <a:spcAft>
                <a:spcPts val="0"/>
              </a:spcAft>
              <a:buClr>
                <a:schemeClr val="lt1"/>
              </a:buClr>
              <a:buSzPts val="1800"/>
              <a:buFont typeface="NTR"/>
              <a:buChar char="–"/>
              <a:defRPr sz="1800" b="0" i="0" u="none" strike="noStrike" cap="none">
                <a:solidFill>
                  <a:schemeClr val="lt1"/>
                </a:solidFill>
                <a:latin typeface="Arial"/>
                <a:ea typeface="Arial"/>
                <a:cs typeface="Arial"/>
                <a:sym typeface="Arial"/>
              </a:defRPr>
            </a:lvl3pPr>
            <a:lvl4pPr marL="1828800" marR="0" lvl="3" indent="-330200" algn="l" rtl="0">
              <a:lnSpc>
                <a:spcPct val="100000"/>
              </a:lnSpc>
              <a:spcBef>
                <a:spcPts val="500"/>
              </a:spcBef>
              <a:spcAft>
                <a:spcPts val="0"/>
              </a:spcAft>
              <a:buClr>
                <a:schemeClr val="lt1"/>
              </a:buClr>
              <a:buSzPts val="1600"/>
              <a:buFont typeface="NTR"/>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500"/>
              </a:spcBef>
              <a:spcAft>
                <a:spcPts val="0"/>
              </a:spcAft>
              <a:buClr>
                <a:schemeClr val="lt1"/>
              </a:buClr>
              <a:buSzPts val="1600"/>
              <a:buFont typeface="NTR"/>
              <a:buChar char="–"/>
              <a:defRPr sz="16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8" name="Google Shape;8;p18"/>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18"/>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7"/>
          <p:cNvSpPr txBox="1">
            <a:spLocks noGrp="1"/>
          </p:cNvSpPr>
          <p:nvPr>
            <p:ph type="body" idx="1"/>
          </p:nvPr>
        </p:nvSpPr>
        <p:spPr>
          <a:xfrm>
            <a:off x="565150" y="2691638"/>
            <a:ext cx="8267296" cy="318858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000"/>
              </a:spcBef>
              <a:spcAft>
                <a:spcPts val="0"/>
              </a:spcAft>
              <a:buClr>
                <a:schemeClr val="dk1"/>
              </a:buClr>
              <a:buSzPts val="2400"/>
              <a:buFont typeface="NTR"/>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500"/>
              </a:spcBef>
              <a:spcAft>
                <a:spcPts val="0"/>
              </a:spcAft>
              <a:buClr>
                <a:schemeClr val="dk1"/>
              </a:buClr>
              <a:buSzPts val="2000"/>
              <a:buFont typeface="NTR"/>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500"/>
              </a:spcBef>
              <a:spcAft>
                <a:spcPts val="0"/>
              </a:spcAft>
              <a:buClr>
                <a:schemeClr val="dk1"/>
              </a:buClr>
              <a:buSzPts val="1800"/>
              <a:buFont typeface="NTR"/>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500"/>
              </a:spcBef>
              <a:spcAft>
                <a:spcPts val="0"/>
              </a:spcAft>
              <a:buClr>
                <a:schemeClr val="dk1"/>
              </a:buClr>
              <a:buSzPts val="1600"/>
              <a:buFont typeface="NTR"/>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500"/>
              </a:spcBef>
              <a:spcAft>
                <a:spcPts val="0"/>
              </a:spcAft>
              <a:buClr>
                <a:schemeClr val="dk1"/>
              </a:buClr>
              <a:buSzPts val="1600"/>
              <a:buFont typeface="NTR"/>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17"/>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17"/>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17"/>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1"/>
                </a:solidFill>
                <a:latin typeface="Arial"/>
                <a:ea typeface="Arial"/>
                <a:cs typeface="Arial"/>
                <a:sym typeface="Arial"/>
              </a:defRPr>
            </a:lvl1pPr>
            <a:lvl2pPr marL="0" marR="0" lvl="1" indent="0" algn="r" rtl="0">
              <a:spcBef>
                <a:spcPts val="0"/>
              </a:spcBef>
              <a:buNone/>
              <a:defRPr sz="1400" b="0" i="0" u="none" strike="noStrike" cap="none">
                <a:solidFill>
                  <a:schemeClr val="dk1"/>
                </a:solidFill>
                <a:latin typeface="Arial"/>
                <a:ea typeface="Arial"/>
                <a:cs typeface="Arial"/>
                <a:sym typeface="Arial"/>
              </a:defRPr>
            </a:lvl2pPr>
            <a:lvl3pPr marL="0" marR="0" lvl="2" indent="0" algn="r" rtl="0">
              <a:spcBef>
                <a:spcPts val="0"/>
              </a:spcBef>
              <a:buNone/>
              <a:defRPr sz="1400" b="0" i="0" u="none" strike="noStrike" cap="none">
                <a:solidFill>
                  <a:schemeClr val="dk1"/>
                </a:solidFill>
                <a:latin typeface="Arial"/>
                <a:ea typeface="Arial"/>
                <a:cs typeface="Arial"/>
                <a:sym typeface="Arial"/>
              </a:defRPr>
            </a:lvl3pPr>
            <a:lvl4pPr marL="0" marR="0" lvl="3" indent="0" algn="r" rtl="0">
              <a:spcBef>
                <a:spcPts val="0"/>
              </a:spcBef>
              <a:buNone/>
              <a:defRPr sz="1400" b="0" i="0" u="none" strike="noStrike" cap="none">
                <a:solidFill>
                  <a:schemeClr val="dk1"/>
                </a:solidFill>
                <a:latin typeface="Arial"/>
                <a:ea typeface="Arial"/>
                <a:cs typeface="Arial"/>
                <a:sym typeface="Arial"/>
              </a:defRPr>
            </a:lvl4pPr>
            <a:lvl5pPr marL="0" marR="0" lvl="4" indent="0" algn="r" rtl="0">
              <a:spcBef>
                <a:spcPts val="0"/>
              </a:spcBef>
              <a:buNone/>
              <a:defRPr sz="1400" b="0" i="0" u="none" strike="noStrike" cap="none">
                <a:solidFill>
                  <a:schemeClr val="dk1"/>
                </a:solidFill>
                <a:latin typeface="Arial"/>
                <a:ea typeface="Arial"/>
                <a:cs typeface="Arial"/>
                <a:sym typeface="Arial"/>
              </a:defRPr>
            </a:lvl5pPr>
            <a:lvl6pPr marL="0" marR="0" lvl="5" indent="0" algn="r" rtl="0">
              <a:spcBef>
                <a:spcPts val="0"/>
              </a:spcBef>
              <a:buNone/>
              <a:defRPr sz="1400" b="0" i="0" u="none" strike="noStrike" cap="none">
                <a:solidFill>
                  <a:schemeClr val="dk1"/>
                </a:solidFill>
                <a:latin typeface="Arial"/>
                <a:ea typeface="Arial"/>
                <a:cs typeface="Arial"/>
                <a:sym typeface="Arial"/>
              </a:defRPr>
            </a:lvl6pPr>
            <a:lvl7pPr marL="0" marR="0" lvl="6" indent="0" algn="r" rtl="0">
              <a:spcBef>
                <a:spcPts val="0"/>
              </a:spcBef>
              <a:buNone/>
              <a:defRPr sz="1400" b="0" i="0" u="none" strike="noStrike" cap="none">
                <a:solidFill>
                  <a:schemeClr val="dk1"/>
                </a:solidFill>
                <a:latin typeface="Arial"/>
                <a:ea typeface="Arial"/>
                <a:cs typeface="Arial"/>
                <a:sym typeface="Arial"/>
              </a:defRPr>
            </a:lvl7pPr>
            <a:lvl8pPr marL="0" marR="0" lvl="7" indent="0" algn="r" rtl="0">
              <a:spcBef>
                <a:spcPts val="0"/>
              </a:spcBef>
              <a:buNone/>
              <a:defRPr sz="1400" b="0" i="0" u="none" strike="noStrike" cap="none">
                <a:solidFill>
                  <a:schemeClr val="dk1"/>
                </a:solidFill>
                <a:latin typeface="Arial"/>
                <a:ea typeface="Arial"/>
                <a:cs typeface="Arial"/>
                <a:sym typeface="Arial"/>
              </a:defRPr>
            </a:lvl8pPr>
            <a:lvl9pPr marL="0" marR="0" lvl="8" indent="0" algn="r" rtl="0">
              <a:spcBef>
                <a:spcPts val="0"/>
              </a:spcBef>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owardsdatascience.com/make-knn-300-times-faster-than-scikit-learns-in-20-lines-5e29d74e76bb" TargetMode="External"/><Relationship Id="rId3" Type="http://schemas.openxmlformats.org/officeDocument/2006/relationships/hyperlink" Target="https://github.com/zalandoresearch/fashion-mnist" TargetMode="External"/><Relationship Id="rId7" Type="http://schemas.openxmlformats.org/officeDocument/2006/relationships/hyperlink" Target="https://www.kaggle.com/subhayan2018/exploring-xgboost-with-fashion-mnis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zalandoresearch/fashion-mnist/blob/master/utils/mnist_reader.py" TargetMode="External"/><Relationship Id="rId5" Type="http://schemas.openxmlformats.org/officeDocument/2006/relationships/hyperlink" Target="https://www.kaggle.com/zalando-research/fashionmnist" TargetMode="External"/><Relationship Id="rId4" Type="http://schemas.openxmlformats.org/officeDocument/2006/relationships/hyperlink" Target="https://www.tensorflow.org/tutorials/keras/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33" name="Google Shape;133;p1"/>
          <p:cNvPicPr preferRelativeResize="0"/>
          <p:nvPr/>
        </p:nvPicPr>
        <p:blipFill rotWithShape="1">
          <a:blip r:embed="rId3">
            <a:alphaModFix/>
          </a:blip>
          <a:srcRect t="25000" r="-2" b="-2"/>
          <a:stretch/>
        </p:blipFill>
        <p:spPr>
          <a:xfrm>
            <a:off x="20" y="10"/>
            <a:ext cx="12191980" cy="6857990"/>
          </a:xfrm>
          <a:prstGeom prst="rect">
            <a:avLst/>
          </a:prstGeom>
          <a:noFill/>
          <a:ln>
            <a:noFill/>
          </a:ln>
        </p:spPr>
      </p:pic>
      <p:sp>
        <p:nvSpPr>
          <p:cNvPr id="134" name="Google Shape;134;p1"/>
          <p:cNvSpPr/>
          <p:nvPr/>
        </p:nvSpPr>
        <p:spPr>
          <a:xfrm>
            <a:off x="0" y="-1"/>
            <a:ext cx="10549940" cy="6858000"/>
          </a:xfrm>
          <a:prstGeom prst="rect">
            <a:avLst/>
          </a:prstGeom>
          <a:gradFill>
            <a:gsLst>
              <a:gs pos="0">
                <a:srgbClr val="000000">
                  <a:alpha val="54901"/>
                </a:srgbClr>
              </a:gs>
              <a:gs pos="32000">
                <a:srgbClr val="000000">
                  <a:alpha val="66666"/>
                </a:srgbClr>
              </a:gs>
              <a:gs pos="99000">
                <a:srgbClr val="000000">
                  <a:alpha val="54901"/>
                </a:srgbClr>
              </a:gs>
              <a:gs pos="100000">
                <a:srgbClr val="000000">
                  <a:alpha val="54901"/>
                </a:srgbClr>
              </a:gs>
            </a:gsLst>
            <a:path path="circle">
              <a:fillToRect r="100000" b="100000"/>
            </a:path>
            <a:tileRect l="-100000" t="-100000"/>
          </a:grad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endParaRPr sz="2600" b="0" i="0" u="none" strike="noStrike" cap="none">
              <a:solidFill>
                <a:srgbClr val="FFFFFF"/>
              </a:solidFill>
              <a:latin typeface="Arial"/>
              <a:ea typeface="Arial"/>
              <a:cs typeface="Arial"/>
              <a:sym typeface="Arial"/>
            </a:endParaRPr>
          </a:p>
        </p:txBody>
      </p:sp>
      <p:sp>
        <p:nvSpPr>
          <p:cNvPr id="135" name="Google Shape;135;p1"/>
          <p:cNvSpPr/>
          <p:nvPr/>
        </p:nvSpPr>
        <p:spPr>
          <a:xfrm>
            <a:off x="10342508" y="5618903"/>
            <a:ext cx="524933" cy="524933"/>
          </a:xfrm>
          <a:prstGeom prst="plus">
            <a:avLst>
              <a:gd name="adj" fmla="val 39516"/>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6" name="Google Shape;136;p1"/>
          <p:cNvSpPr/>
          <p:nvPr/>
        </p:nvSpPr>
        <p:spPr>
          <a:xfrm>
            <a:off x="9881559" y="976630"/>
            <a:ext cx="1336774" cy="1201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7" name="Google Shape;137;p1"/>
          <p:cNvSpPr txBox="1">
            <a:spLocks noGrp="1"/>
          </p:cNvSpPr>
          <p:nvPr>
            <p:ph type="ctrTitle"/>
          </p:nvPr>
        </p:nvSpPr>
        <p:spPr>
          <a:xfrm>
            <a:off x="797105" y="1625608"/>
            <a:ext cx="6696951" cy="27221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ct val="100000"/>
              <a:buFont typeface="Play"/>
              <a:buNone/>
            </a:pPr>
            <a:r>
              <a:rPr lang="en-US" sz="6600" dirty="0">
                <a:latin typeface="Arial"/>
                <a:ea typeface="Arial"/>
                <a:cs typeface="Arial"/>
                <a:sym typeface="Arial"/>
              </a:rPr>
              <a:t>Fashion Image Recognition Project</a:t>
            </a:r>
            <a:endParaRPr sz="6600" dirty="0">
              <a:latin typeface="Arial"/>
              <a:ea typeface="Arial"/>
              <a:cs typeface="Arial"/>
              <a:sym typeface="Arial"/>
            </a:endParaRPr>
          </a:p>
        </p:txBody>
      </p:sp>
      <p:sp>
        <p:nvSpPr>
          <p:cNvPr id="138" name="Google Shape;138;p1"/>
          <p:cNvSpPr txBox="1">
            <a:spLocks noGrp="1"/>
          </p:cNvSpPr>
          <p:nvPr>
            <p:ph type="subTitle" idx="1"/>
          </p:nvPr>
        </p:nvSpPr>
        <p:spPr>
          <a:xfrm>
            <a:off x="797105" y="4466845"/>
            <a:ext cx="6696951" cy="882904"/>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100000"/>
              </a:lnSpc>
              <a:spcBef>
                <a:spcPts val="0"/>
              </a:spcBef>
              <a:spcAft>
                <a:spcPts val="0"/>
              </a:spcAft>
              <a:buClr>
                <a:schemeClr val="lt1"/>
              </a:buClr>
              <a:buSzPct val="100000"/>
              <a:buNone/>
            </a:pPr>
            <a:r>
              <a:rPr lang="en-US" sz="7200" b="1" dirty="0"/>
              <a:t>IST 707</a:t>
            </a:r>
            <a:endParaRPr dirty="0"/>
          </a:p>
          <a:p>
            <a:pPr marL="0" lvl="0" indent="0" algn="ctr" rtl="0">
              <a:lnSpc>
                <a:spcPct val="100000"/>
              </a:lnSpc>
              <a:spcBef>
                <a:spcPts val="1000"/>
              </a:spcBef>
              <a:spcAft>
                <a:spcPts val="0"/>
              </a:spcAft>
              <a:buClr>
                <a:schemeClr val="lt1"/>
              </a:buClr>
              <a:buSzPct val="100000"/>
              <a:buNone/>
            </a:pPr>
            <a:r>
              <a:rPr lang="en-US" sz="7200" b="1" dirty="0"/>
              <a:t>Ross Conway, Noah </a:t>
            </a:r>
            <a:r>
              <a:rPr lang="en-US" sz="7200" b="1" dirty="0" err="1"/>
              <a:t>Laraway</a:t>
            </a:r>
            <a:r>
              <a:rPr lang="en-US" sz="7200" b="1" dirty="0"/>
              <a:t>, Anya Patel</a:t>
            </a:r>
            <a:endParaRPr sz="7200" dirty="0"/>
          </a:p>
          <a:p>
            <a:pPr marL="0" lvl="0" indent="0" algn="ctr" rtl="0">
              <a:lnSpc>
                <a:spcPct val="100000"/>
              </a:lnSpc>
              <a:spcBef>
                <a:spcPts val="1000"/>
              </a:spcBef>
              <a:spcAft>
                <a:spcPts val="0"/>
              </a:spcAft>
              <a:buClr>
                <a:schemeClr val="lt1"/>
              </a:buClr>
              <a:buSzPct val="100000"/>
              <a:buNone/>
            </a:pPr>
            <a:br>
              <a:rPr lang="en-US" dirty="0"/>
            </a:br>
            <a:endParaRPr dirty="0"/>
          </a:p>
          <a:p>
            <a:pPr marL="0" lvl="0" indent="0" algn="l" rtl="0">
              <a:lnSpc>
                <a:spcPct val="100000"/>
              </a:lnSpc>
              <a:spcBef>
                <a:spcPts val="1000"/>
              </a:spcBef>
              <a:spcAft>
                <a:spcPts val="0"/>
              </a:spcAft>
              <a:buClr>
                <a:schemeClr val="lt1"/>
              </a:buClr>
              <a:buSzPct val="100000"/>
              <a:buNone/>
            </a:pP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4" name="Google Shape;224;p9"/>
          <p:cNvSpPr txBox="1">
            <a:spLocks noGrp="1"/>
          </p:cNvSpPr>
          <p:nvPr>
            <p:ph type="title"/>
          </p:nvPr>
        </p:nvSpPr>
        <p:spPr>
          <a:xfrm>
            <a:off x="8016856" y="1204721"/>
            <a:ext cx="3609983" cy="14465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n-US" sz="4100">
                <a:latin typeface="Arial"/>
                <a:ea typeface="Arial"/>
                <a:cs typeface="Arial"/>
                <a:sym typeface="Arial"/>
              </a:rPr>
              <a:t>Models: Logistic Regression</a:t>
            </a:r>
            <a:endParaRPr sz="4100">
              <a:latin typeface="Arial"/>
              <a:ea typeface="Arial"/>
              <a:cs typeface="Arial"/>
              <a:sym typeface="Arial"/>
            </a:endParaRPr>
          </a:p>
        </p:txBody>
      </p:sp>
      <p:sp>
        <p:nvSpPr>
          <p:cNvPr id="225" name="Google Shape;225;p9"/>
          <p:cNvSpPr txBox="1">
            <a:spLocks noGrp="1"/>
          </p:cNvSpPr>
          <p:nvPr>
            <p:ph type="body" idx="1"/>
          </p:nvPr>
        </p:nvSpPr>
        <p:spPr>
          <a:xfrm>
            <a:off x="8016857" y="2691638"/>
            <a:ext cx="3609983"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1</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0.84</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147.96s</a:t>
            </a:r>
            <a:br>
              <a:rPr lang="en-US" dirty="0"/>
            </a:br>
            <a:br>
              <a:rPr lang="en-US" dirty="0"/>
            </a:br>
            <a:endParaRPr dirty="0"/>
          </a:p>
        </p:txBody>
      </p:sp>
      <p:pic>
        <p:nvPicPr>
          <p:cNvPr id="226" name="Google Shape;226;p9" descr="Graphical user interface, text&#10;&#10;Description automatically generated"/>
          <p:cNvPicPr preferRelativeResize="0"/>
          <p:nvPr/>
        </p:nvPicPr>
        <p:blipFill rotWithShape="1">
          <a:blip r:embed="rId3">
            <a:alphaModFix/>
          </a:blip>
          <a:srcRect/>
          <a:stretch/>
        </p:blipFill>
        <p:spPr>
          <a:xfrm>
            <a:off x="973667" y="1512352"/>
            <a:ext cx="6254910" cy="4096965"/>
          </a:xfrm>
          <a:prstGeom prst="rect">
            <a:avLst/>
          </a:prstGeom>
          <a:noFill/>
          <a:ln>
            <a:noFill/>
          </a:ln>
        </p:spPr>
      </p:pic>
      <p:sp>
        <p:nvSpPr>
          <p:cNvPr id="227" name="Google Shape;227;p9"/>
          <p:cNvSpPr/>
          <p:nvPr/>
        </p:nvSpPr>
        <p:spPr>
          <a:xfrm>
            <a:off x="722857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p9"/>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sp>
        <p:nvSpPr>
          <p:cNvPr id="233" name="Google Shape;233;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4" name="Google Shape;234;p10"/>
          <p:cNvSpPr txBox="1">
            <a:spLocks noGrp="1"/>
          </p:cNvSpPr>
          <p:nvPr>
            <p:ph type="title"/>
          </p:nvPr>
        </p:nvSpPr>
        <p:spPr>
          <a:xfrm>
            <a:off x="565149" y="1204721"/>
            <a:ext cx="6002798"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Models: Gaussian Naive Bayes</a:t>
            </a:r>
            <a:endParaRPr>
              <a:latin typeface="Arial"/>
              <a:ea typeface="Arial"/>
              <a:cs typeface="Arial"/>
              <a:sym typeface="Arial"/>
            </a:endParaRPr>
          </a:p>
        </p:txBody>
      </p:sp>
      <p:sp>
        <p:nvSpPr>
          <p:cNvPr id="235" name="Google Shape;235;p10"/>
          <p:cNvSpPr txBox="1">
            <a:spLocks noGrp="1"/>
          </p:cNvSpPr>
          <p:nvPr>
            <p:ph type="body" idx="1"/>
          </p:nvPr>
        </p:nvSpPr>
        <p:spPr>
          <a:xfrm>
            <a:off x="565150" y="2691638"/>
            <a:ext cx="6002798"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1</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0.59</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0.54s</a:t>
            </a:r>
            <a:br>
              <a:rPr lang="en-US" dirty="0"/>
            </a:br>
            <a:br>
              <a:rPr lang="en-US" dirty="0"/>
            </a:br>
            <a:endParaRPr dirty="0"/>
          </a:p>
        </p:txBody>
      </p:sp>
      <p:pic>
        <p:nvPicPr>
          <p:cNvPr id="236" name="Google Shape;236;p10" descr="Text, chat or text message&#10;&#10;Description automatically generated"/>
          <p:cNvPicPr preferRelativeResize="0"/>
          <p:nvPr/>
        </p:nvPicPr>
        <p:blipFill rotWithShape="1">
          <a:blip r:embed="rId3">
            <a:alphaModFix/>
          </a:blip>
          <a:srcRect r="1856"/>
          <a:stretch/>
        </p:blipFill>
        <p:spPr>
          <a:xfrm>
            <a:off x="7584390" y="1204017"/>
            <a:ext cx="3631122" cy="4937139"/>
          </a:xfrm>
          <a:prstGeom prst="rect">
            <a:avLst/>
          </a:prstGeom>
          <a:noFill/>
          <a:ln>
            <a:noFill/>
          </a:ln>
        </p:spPr>
      </p:pic>
      <p:sp>
        <p:nvSpPr>
          <p:cNvPr id="237" name="Google Shape;237;p10"/>
          <p:cNvSpPr/>
          <p:nvPr/>
        </p:nvSpPr>
        <p:spPr>
          <a:xfrm>
            <a:off x="1152736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8" name="Google Shape;238;p10"/>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1"/>
          <p:cNvSpPr/>
          <p:nvPr/>
        </p:nvSpPr>
        <p:spPr>
          <a:xfrm>
            <a:off x="-71022"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11"/>
          <p:cNvSpPr txBox="1">
            <a:spLocks noGrp="1"/>
          </p:cNvSpPr>
          <p:nvPr>
            <p:ph type="title"/>
          </p:nvPr>
        </p:nvSpPr>
        <p:spPr>
          <a:xfrm>
            <a:off x="565149" y="1204721"/>
            <a:ext cx="3609983"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Models: Decision Tree</a:t>
            </a:r>
            <a:endParaRPr>
              <a:latin typeface="Arial"/>
              <a:ea typeface="Arial"/>
              <a:cs typeface="Arial"/>
              <a:sym typeface="Arial"/>
            </a:endParaRPr>
          </a:p>
        </p:txBody>
      </p:sp>
      <p:sp>
        <p:nvSpPr>
          <p:cNvPr id="245" name="Google Shape;245;p11"/>
          <p:cNvSpPr txBox="1">
            <a:spLocks noGrp="1"/>
          </p:cNvSpPr>
          <p:nvPr>
            <p:ph type="body" idx="1"/>
          </p:nvPr>
        </p:nvSpPr>
        <p:spPr>
          <a:xfrm>
            <a:off x="565150" y="3346882"/>
            <a:ext cx="3609983" cy="2533342"/>
          </a:xfrm>
          <a:prstGeom prst="rect">
            <a:avLst/>
          </a:prstGeom>
          <a:noFill/>
          <a:ln>
            <a:noFill/>
          </a:ln>
        </p:spPr>
        <p:txBody>
          <a:bodyPr spcFirstLastPara="1" wrap="square" lIns="91425" tIns="45700" rIns="91425" bIns="45700" anchor="t" anchorCtr="0">
            <a:normAutofit lnSpcReduction="10000"/>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7</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0.81</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27s</a:t>
            </a:r>
            <a:br>
              <a:rPr lang="en-US" dirty="0"/>
            </a:br>
            <a:br>
              <a:rPr lang="en-US" dirty="0"/>
            </a:br>
            <a:endParaRPr dirty="0"/>
          </a:p>
        </p:txBody>
      </p:sp>
      <p:sp>
        <p:nvSpPr>
          <p:cNvPr id="247" name="Google Shape;247;p11"/>
          <p:cNvSpPr/>
          <p:nvPr/>
        </p:nvSpPr>
        <p:spPr>
          <a:xfrm>
            <a:off x="11217667"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8" name="Google Shape;248;p11"/>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35E12C9B-75CD-46B0-9CB3-A0C8DCEBF99E}"/>
              </a:ext>
            </a:extLst>
          </p:cNvPr>
          <p:cNvPicPr>
            <a:picLocks noChangeAspect="1"/>
          </p:cNvPicPr>
          <p:nvPr/>
        </p:nvPicPr>
        <p:blipFill>
          <a:blip r:embed="rId3"/>
          <a:stretch>
            <a:fillRect/>
          </a:stretch>
        </p:blipFill>
        <p:spPr>
          <a:xfrm>
            <a:off x="4376092" y="1746259"/>
            <a:ext cx="6640614" cy="33654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12"/>
          <p:cNvSpPr txBox="1">
            <a:spLocks noGrp="1"/>
          </p:cNvSpPr>
          <p:nvPr>
            <p:ph type="title"/>
          </p:nvPr>
        </p:nvSpPr>
        <p:spPr>
          <a:xfrm>
            <a:off x="8016856" y="1204721"/>
            <a:ext cx="3609983" cy="14465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n-US">
                <a:latin typeface="Arial"/>
                <a:ea typeface="Arial"/>
                <a:cs typeface="Arial"/>
                <a:sym typeface="Arial"/>
              </a:rPr>
              <a:t>Models: Keras Tensor Flow</a:t>
            </a:r>
            <a:endParaRPr>
              <a:latin typeface="Arial"/>
              <a:ea typeface="Arial"/>
              <a:cs typeface="Arial"/>
              <a:sym typeface="Arial"/>
            </a:endParaRPr>
          </a:p>
        </p:txBody>
      </p:sp>
      <p:sp>
        <p:nvSpPr>
          <p:cNvPr id="255" name="Google Shape;255;p12"/>
          <p:cNvSpPr txBox="1">
            <a:spLocks noGrp="1"/>
          </p:cNvSpPr>
          <p:nvPr>
            <p:ph type="body" idx="1"/>
          </p:nvPr>
        </p:nvSpPr>
        <p:spPr>
          <a:xfrm>
            <a:off x="8016857" y="2691638"/>
            <a:ext cx="3609983"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24</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0.89</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8s</a:t>
            </a:r>
            <a:br>
              <a:rPr lang="en-US" dirty="0"/>
            </a:br>
            <a:br>
              <a:rPr lang="en-US" dirty="0"/>
            </a:br>
            <a:br>
              <a:rPr lang="en-US" dirty="0"/>
            </a:br>
            <a:endParaRPr dirty="0"/>
          </a:p>
        </p:txBody>
      </p:sp>
      <p:pic>
        <p:nvPicPr>
          <p:cNvPr id="256" name="Google Shape;256;p12"/>
          <p:cNvPicPr preferRelativeResize="0"/>
          <p:nvPr/>
        </p:nvPicPr>
        <p:blipFill rotWithShape="1">
          <a:blip r:embed="rId3">
            <a:alphaModFix/>
          </a:blip>
          <a:srcRect/>
          <a:stretch/>
        </p:blipFill>
        <p:spPr>
          <a:xfrm>
            <a:off x="973667" y="1676544"/>
            <a:ext cx="6254910" cy="3768582"/>
          </a:xfrm>
          <a:prstGeom prst="rect">
            <a:avLst/>
          </a:prstGeom>
          <a:noFill/>
          <a:ln>
            <a:noFill/>
          </a:ln>
        </p:spPr>
      </p:pic>
      <p:sp>
        <p:nvSpPr>
          <p:cNvPr id="257" name="Google Shape;257;p12"/>
          <p:cNvSpPr/>
          <p:nvPr/>
        </p:nvSpPr>
        <p:spPr>
          <a:xfrm>
            <a:off x="722857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12"/>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13"/>
          <p:cNvSpPr txBox="1">
            <a:spLocks noGrp="1"/>
          </p:cNvSpPr>
          <p:nvPr>
            <p:ph type="title"/>
          </p:nvPr>
        </p:nvSpPr>
        <p:spPr>
          <a:xfrm>
            <a:off x="565149" y="1204721"/>
            <a:ext cx="3609983"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Models: XGBoost</a:t>
            </a:r>
            <a:endParaRPr>
              <a:latin typeface="Arial"/>
              <a:ea typeface="Arial"/>
              <a:cs typeface="Arial"/>
              <a:sym typeface="Arial"/>
            </a:endParaRPr>
          </a:p>
        </p:txBody>
      </p:sp>
      <p:sp>
        <p:nvSpPr>
          <p:cNvPr id="265" name="Google Shape;265;p13"/>
          <p:cNvSpPr txBox="1">
            <a:spLocks noGrp="1"/>
          </p:cNvSpPr>
          <p:nvPr>
            <p:ph type="body" idx="1"/>
          </p:nvPr>
        </p:nvSpPr>
        <p:spPr>
          <a:xfrm>
            <a:off x="565150" y="2691638"/>
            <a:ext cx="3609983"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6</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0.91</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864.88s</a:t>
            </a:r>
            <a:br>
              <a:rPr lang="en-US" dirty="0"/>
            </a:br>
            <a:br>
              <a:rPr lang="en-US" dirty="0"/>
            </a:br>
            <a:br>
              <a:rPr lang="en-US" dirty="0"/>
            </a:br>
            <a:endParaRPr dirty="0"/>
          </a:p>
        </p:txBody>
      </p:sp>
      <p:pic>
        <p:nvPicPr>
          <p:cNvPr id="266" name="Google Shape;266;p13" descr="Text&#10;&#10;Description automatically generated"/>
          <p:cNvPicPr preferRelativeResize="0"/>
          <p:nvPr/>
        </p:nvPicPr>
        <p:blipFill rotWithShape="1">
          <a:blip r:embed="rId3">
            <a:alphaModFix/>
          </a:blip>
          <a:srcRect/>
          <a:stretch/>
        </p:blipFill>
        <p:spPr>
          <a:xfrm>
            <a:off x="4180400" y="1894547"/>
            <a:ext cx="7681400" cy="2824577"/>
          </a:xfrm>
          <a:prstGeom prst="rect">
            <a:avLst/>
          </a:prstGeom>
          <a:noFill/>
          <a:ln>
            <a:noFill/>
          </a:ln>
        </p:spPr>
      </p:pic>
      <p:sp>
        <p:nvSpPr>
          <p:cNvPr id="267" name="Google Shape;267;p13"/>
          <p:cNvSpPr/>
          <p:nvPr/>
        </p:nvSpPr>
        <p:spPr>
          <a:xfrm>
            <a:off x="11217667"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8" name="Google Shape;268;p13"/>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14"/>
          <p:cNvSpPr/>
          <p:nvPr/>
        </p:nvSpPr>
        <p:spPr>
          <a:xfrm>
            <a:off x="5224243" y="1096772"/>
            <a:ext cx="6503180"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14"/>
          <p:cNvSpPr/>
          <p:nvPr/>
        </p:nvSpPr>
        <p:spPr>
          <a:xfrm>
            <a:off x="5016811"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14"/>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14"/>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14"/>
          <p:cNvSpPr txBox="1">
            <a:spLocks noGrp="1"/>
          </p:cNvSpPr>
          <p:nvPr>
            <p:ph type="title"/>
          </p:nvPr>
        </p:nvSpPr>
        <p:spPr>
          <a:xfrm>
            <a:off x="1039816" y="-1563503"/>
            <a:ext cx="7317465" cy="27221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800"/>
              <a:buFont typeface="Play"/>
              <a:buNone/>
            </a:pPr>
            <a:r>
              <a:rPr lang="en-US" sz="4800">
                <a:latin typeface="Arial"/>
                <a:ea typeface="Arial"/>
                <a:cs typeface="Arial"/>
                <a:sym typeface="Arial"/>
              </a:rPr>
              <a:t>Model Evaluation</a:t>
            </a:r>
            <a:endParaRPr>
              <a:latin typeface="Arial"/>
              <a:ea typeface="Arial"/>
              <a:cs typeface="Arial"/>
              <a:sym typeface="Arial"/>
            </a:endParaRPr>
          </a:p>
        </p:txBody>
      </p:sp>
      <p:pic>
        <p:nvPicPr>
          <p:cNvPr id="279" name="Google Shape;279;p14" descr="Chart, scatter chart&#10;&#10;Description automatically generated"/>
          <p:cNvPicPr preferRelativeResize="0"/>
          <p:nvPr/>
        </p:nvPicPr>
        <p:blipFill rotWithShape="1">
          <a:blip r:embed="rId3">
            <a:alphaModFix/>
          </a:blip>
          <a:srcRect/>
          <a:stretch/>
        </p:blipFill>
        <p:spPr>
          <a:xfrm>
            <a:off x="4725118" y="3597167"/>
            <a:ext cx="5635259" cy="3082989"/>
          </a:xfrm>
          <a:prstGeom prst="rect">
            <a:avLst/>
          </a:prstGeom>
          <a:noFill/>
          <a:ln>
            <a:noFill/>
          </a:ln>
        </p:spPr>
      </p:pic>
      <p:pic>
        <p:nvPicPr>
          <p:cNvPr id="280" name="Google Shape;280;p14" descr="Table&#10;&#10;Description automatically generated"/>
          <p:cNvPicPr preferRelativeResize="0">
            <a:picLocks noGrp="1"/>
          </p:cNvPicPr>
          <p:nvPr>
            <p:ph type="body" idx="1"/>
          </p:nvPr>
        </p:nvPicPr>
        <p:blipFill rotWithShape="1">
          <a:blip r:embed="rId4">
            <a:alphaModFix/>
          </a:blip>
          <a:srcRect/>
          <a:stretch/>
        </p:blipFill>
        <p:spPr>
          <a:xfrm>
            <a:off x="983364" y="1259143"/>
            <a:ext cx="3388039" cy="3699258"/>
          </a:xfrm>
          <a:prstGeom prst="rect">
            <a:avLst/>
          </a:prstGeom>
          <a:noFill/>
          <a:ln>
            <a:noFill/>
          </a:ln>
        </p:spPr>
      </p:pic>
      <p:pic>
        <p:nvPicPr>
          <p:cNvPr id="281" name="Google Shape;281;p14" descr="Chart, line chart&#10;&#10;Description automatically generated"/>
          <p:cNvPicPr preferRelativeResize="0"/>
          <p:nvPr/>
        </p:nvPicPr>
        <p:blipFill rotWithShape="1">
          <a:blip r:embed="rId5">
            <a:alphaModFix/>
          </a:blip>
          <a:srcRect/>
          <a:stretch/>
        </p:blipFill>
        <p:spPr>
          <a:xfrm>
            <a:off x="4883160" y="1146724"/>
            <a:ext cx="5759437" cy="2579294"/>
          </a:xfrm>
          <a:prstGeom prst="rect">
            <a:avLst/>
          </a:prstGeom>
          <a:noFill/>
          <a:ln>
            <a:noFill/>
          </a:ln>
        </p:spPr>
      </p:pic>
      <p:sp>
        <p:nvSpPr>
          <p:cNvPr id="282" name="Google Shape;282;p14"/>
          <p:cNvSpPr/>
          <p:nvPr/>
        </p:nvSpPr>
        <p:spPr>
          <a:xfrm>
            <a:off x="4174749"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14"/>
          <p:cNvSpPr txBox="1"/>
          <p:nvPr/>
        </p:nvSpPr>
        <p:spPr>
          <a:xfrm>
            <a:off x="925689" y="5012266"/>
            <a:ext cx="34431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Model score and run time table sorted by score</a:t>
            </a:r>
            <a:endParaRPr sz="1600">
              <a:solidFill>
                <a:schemeClr val="dk1"/>
              </a:solidFill>
              <a:latin typeface="Arial"/>
              <a:ea typeface="Arial"/>
              <a:cs typeface="Arial"/>
              <a:sym typeface="Arial"/>
            </a:endParaRPr>
          </a:p>
        </p:txBody>
      </p:sp>
      <p:sp>
        <p:nvSpPr>
          <p:cNvPr id="284" name="Google Shape;284;p14"/>
          <p:cNvSpPr txBox="1"/>
          <p:nvPr/>
        </p:nvSpPr>
        <p:spPr>
          <a:xfrm>
            <a:off x="10639777" y="1258711"/>
            <a:ext cx="128693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Bar chart for scores with overlaying line plot for run times</a:t>
            </a:r>
            <a:endParaRPr sz="2400">
              <a:solidFill>
                <a:schemeClr val="dk1"/>
              </a:solidFill>
              <a:latin typeface="Arial"/>
              <a:ea typeface="Arial"/>
              <a:cs typeface="Arial"/>
              <a:sym typeface="Arial"/>
            </a:endParaRPr>
          </a:p>
        </p:txBody>
      </p:sp>
      <p:sp>
        <p:nvSpPr>
          <p:cNvPr id="285" name="Google Shape;285;p14"/>
          <p:cNvSpPr txBox="1"/>
          <p:nvPr/>
        </p:nvSpPr>
        <p:spPr>
          <a:xfrm>
            <a:off x="10549466" y="3725333"/>
            <a:ext cx="128693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Scatter plot of Score vs. Run Time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15"/>
          <p:cNvSpPr/>
          <p:nvPr/>
        </p:nvSpPr>
        <p:spPr>
          <a:xfrm>
            <a:off x="-398248" y="-23082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15"/>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15"/>
          <p:cNvSpPr txBox="1">
            <a:spLocks noGrp="1"/>
          </p:cNvSpPr>
          <p:nvPr>
            <p:ph type="title"/>
          </p:nvPr>
        </p:nvSpPr>
        <p:spPr>
          <a:xfrm>
            <a:off x="565148" y="1204721"/>
            <a:ext cx="8267299"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Results</a:t>
            </a:r>
            <a:endParaRPr>
              <a:latin typeface="Arial"/>
              <a:ea typeface="Arial"/>
              <a:cs typeface="Arial"/>
              <a:sym typeface="Arial"/>
            </a:endParaRPr>
          </a:p>
        </p:txBody>
      </p:sp>
      <p:sp>
        <p:nvSpPr>
          <p:cNvPr id="293" name="Google Shape;293;p15"/>
          <p:cNvSpPr txBox="1">
            <a:spLocks noGrp="1"/>
          </p:cNvSpPr>
          <p:nvPr>
            <p:ph type="body" idx="1"/>
          </p:nvPr>
        </p:nvSpPr>
        <p:spPr>
          <a:xfrm>
            <a:off x="565149" y="2375354"/>
            <a:ext cx="8267299" cy="2979707"/>
          </a:xfrm>
          <a:prstGeom prst="rect">
            <a:avLst/>
          </a:prstGeom>
          <a:noFill/>
          <a:ln>
            <a:noFill/>
          </a:ln>
        </p:spPr>
        <p:txBody>
          <a:bodyPr spcFirstLastPara="1" wrap="square" lIns="91425" tIns="45700" rIns="91425" bIns="45700" anchor="t" anchorCtr="0">
            <a:normAutofit fontScale="92500"/>
          </a:bodyPr>
          <a:lstStyle/>
          <a:p>
            <a:pPr marL="342900" lvl="0" algn="l" rtl="0">
              <a:lnSpc>
                <a:spcPct val="90000"/>
              </a:lnSpc>
              <a:spcBef>
                <a:spcPts val="0"/>
              </a:spcBef>
              <a:spcAft>
                <a:spcPts val="0"/>
              </a:spcAft>
              <a:buClr>
                <a:schemeClr val="dk1"/>
              </a:buClr>
              <a:buSzPts val="2200"/>
              <a:buFont typeface="Arial" panose="020B0604020202020204" pitchFamily="34" charset="0"/>
              <a:buChar char="•"/>
            </a:pPr>
            <a:r>
              <a:rPr lang="en-US" sz="2200" dirty="0"/>
              <a:t>Majority of the models used were able to predict each image at an accuracy over 80%</a:t>
            </a:r>
            <a:endParaRPr dirty="0"/>
          </a:p>
          <a:p>
            <a:pPr marL="342900" lvl="0" algn="l" rtl="0">
              <a:lnSpc>
                <a:spcPct val="90000"/>
              </a:lnSpc>
              <a:spcBef>
                <a:spcPts val="1000"/>
              </a:spcBef>
              <a:spcAft>
                <a:spcPts val="0"/>
              </a:spcAft>
              <a:buClr>
                <a:schemeClr val="dk1"/>
              </a:buClr>
              <a:buSzPts val="2200"/>
              <a:buFont typeface="Arial" panose="020B0604020202020204" pitchFamily="34" charset="0"/>
              <a:buChar char="•"/>
            </a:pPr>
            <a:r>
              <a:rPr lang="en-US" sz="2200" dirty="0"/>
              <a:t>Best performing model by prediction score: 1) </a:t>
            </a:r>
            <a:r>
              <a:rPr lang="en-US" sz="2200" dirty="0" err="1"/>
              <a:t>XGBoost</a:t>
            </a:r>
            <a:r>
              <a:rPr lang="en-US" sz="2200" dirty="0"/>
              <a:t>: 91% accuracy, 2) </a:t>
            </a:r>
            <a:r>
              <a:rPr lang="en-US" sz="2200" dirty="0" err="1"/>
              <a:t>Keras</a:t>
            </a:r>
            <a:r>
              <a:rPr lang="en-US" sz="2200" dirty="0"/>
              <a:t> </a:t>
            </a:r>
            <a:r>
              <a:rPr lang="en-US" sz="2200" dirty="0" err="1"/>
              <a:t>Tensorflow</a:t>
            </a:r>
            <a:r>
              <a:rPr lang="en-US" sz="2200" dirty="0"/>
              <a:t>: 89% accuracy</a:t>
            </a:r>
            <a:endParaRPr dirty="0"/>
          </a:p>
          <a:p>
            <a:pPr marL="342900" lvl="0" algn="l" rtl="0">
              <a:lnSpc>
                <a:spcPct val="90000"/>
              </a:lnSpc>
              <a:spcBef>
                <a:spcPts val="1000"/>
              </a:spcBef>
              <a:spcAft>
                <a:spcPts val="0"/>
              </a:spcAft>
              <a:buClr>
                <a:schemeClr val="dk1"/>
              </a:buClr>
              <a:buSzPts val="2200"/>
              <a:buFont typeface="Arial" panose="020B0604020202020204" pitchFamily="34" charset="0"/>
              <a:buChar char="•"/>
            </a:pPr>
            <a:r>
              <a:rPr lang="en-US" sz="2200" dirty="0"/>
              <a:t>Best run time: 1) Naïve Bayes model: 0.54s, 2) </a:t>
            </a:r>
            <a:r>
              <a:rPr lang="en-US" sz="2200" dirty="0" err="1"/>
              <a:t>Keras</a:t>
            </a:r>
            <a:r>
              <a:rPr lang="en-US" sz="2200" dirty="0"/>
              <a:t> </a:t>
            </a:r>
            <a:r>
              <a:rPr lang="en-US" sz="2200" dirty="0" err="1"/>
              <a:t>Tensorflow</a:t>
            </a:r>
            <a:r>
              <a:rPr lang="en-US" sz="2200" dirty="0"/>
              <a:t>: 8s</a:t>
            </a:r>
            <a:endParaRPr dirty="0"/>
          </a:p>
          <a:p>
            <a:pPr marL="342900" lvl="0" algn="l" rtl="0">
              <a:lnSpc>
                <a:spcPct val="90000"/>
              </a:lnSpc>
              <a:spcBef>
                <a:spcPts val="1000"/>
              </a:spcBef>
              <a:spcAft>
                <a:spcPts val="0"/>
              </a:spcAft>
              <a:buClr>
                <a:schemeClr val="dk1"/>
              </a:buClr>
              <a:buSzPts val="2200"/>
              <a:buFont typeface="Arial" panose="020B0604020202020204" pitchFamily="34" charset="0"/>
              <a:buChar char="•"/>
            </a:pPr>
            <a:r>
              <a:rPr lang="en-US" sz="2200" dirty="0"/>
              <a:t>Overall, </a:t>
            </a:r>
            <a:r>
              <a:rPr lang="en-US" sz="2200" dirty="0" err="1"/>
              <a:t>Keras</a:t>
            </a:r>
            <a:r>
              <a:rPr lang="en-US" sz="2200" dirty="0"/>
              <a:t> </a:t>
            </a:r>
            <a:r>
              <a:rPr lang="en-US" sz="2200" dirty="0" err="1"/>
              <a:t>Tensorflow</a:t>
            </a:r>
            <a:r>
              <a:rPr lang="en-US" sz="2200" dirty="0"/>
              <a:t> produced the best combination of computational time and accuracy but this does not mean that it is inherently the best model, </a:t>
            </a:r>
            <a:r>
              <a:rPr lang="en-US" sz="2200" dirty="0" err="1"/>
              <a:t>XGBoost</a:t>
            </a:r>
            <a:r>
              <a:rPr lang="en-US" sz="2200" dirty="0"/>
              <a:t> produced the most accurate models by a significant margin.</a:t>
            </a:r>
            <a:endParaRPr dirty="0"/>
          </a:p>
        </p:txBody>
      </p:sp>
      <p:sp>
        <p:nvSpPr>
          <p:cNvPr id="294" name="Google Shape;294;p15"/>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2"/>
              </a:solidFill>
              <a:latin typeface="Arial"/>
              <a:ea typeface="Arial"/>
              <a:cs typeface="Arial"/>
              <a:sym typeface="Arial"/>
            </a:endParaRPr>
          </a:p>
        </p:txBody>
      </p:sp>
      <p:sp>
        <p:nvSpPr>
          <p:cNvPr id="295" name="Google Shape;295;p15"/>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1" name="Google Shape;301;p16"/>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16"/>
          <p:cNvSpPr txBox="1">
            <a:spLocks noGrp="1"/>
          </p:cNvSpPr>
          <p:nvPr>
            <p:ph type="title"/>
          </p:nvPr>
        </p:nvSpPr>
        <p:spPr>
          <a:xfrm>
            <a:off x="3361316" y="1204721"/>
            <a:ext cx="7857015"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References</a:t>
            </a:r>
            <a:endParaRPr>
              <a:latin typeface="Arial"/>
              <a:ea typeface="Arial"/>
              <a:cs typeface="Arial"/>
              <a:sym typeface="Arial"/>
            </a:endParaRPr>
          </a:p>
        </p:txBody>
      </p:sp>
      <p:sp>
        <p:nvSpPr>
          <p:cNvPr id="303" name="Google Shape;303;p16"/>
          <p:cNvSpPr txBox="1">
            <a:spLocks noGrp="1"/>
          </p:cNvSpPr>
          <p:nvPr>
            <p:ph type="body" idx="1"/>
          </p:nvPr>
        </p:nvSpPr>
        <p:spPr>
          <a:xfrm>
            <a:off x="1621792" y="2074549"/>
            <a:ext cx="9211979" cy="3705194"/>
          </a:xfrm>
          <a:prstGeom prst="rect">
            <a:avLst/>
          </a:prstGeom>
          <a:noFill/>
          <a:ln>
            <a:noFill/>
          </a:ln>
        </p:spPr>
        <p:txBody>
          <a:bodyPr spcFirstLastPara="1" wrap="square" lIns="91425" tIns="45700" rIns="91425" bIns="45700" anchor="t" anchorCtr="0">
            <a:normAutofit fontScale="92500" lnSpcReduction="10000"/>
          </a:bodyPr>
          <a:lstStyle/>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rPr>
              <a:t>GitHub - </a:t>
            </a:r>
            <a:r>
              <a:rPr lang="en-US" sz="1800" b="1" u="sng" dirty="0" err="1">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rPr>
              <a:t>zalandoresearch</a:t>
            </a: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rPr>
              <a:t>/fashion-</a:t>
            </a:r>
            <a:r>
              <a:rPr lang="en-US" sz="1800" b="1" u="sng" dirty="0" err="1">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rPr>
              <a:t>mnist</a:t>
            </a: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rPr>
              <a:t>: A MNIST-like fashion product database. Benchmark</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4">
                  <a:extLst>
                    <a:ext uri="{A12FA001-AC4F-418D-AE19-62706E023703}">
                      <ahyp:hlinkClr xmlns:ahyp="http://schemas.microsoft.com/office/drawing/2018/hyperlinkcolor" val="tx"/>
                    </a:ext>
                  </a:extLst>
                </a:hlinkClick>
              </a:rPr>
              <a:t>https://www.tensorflow.org/tutorials/keras/classification</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5">
                  <a:extLst>
                    <a:ext uri="{A12FA001-AC4F-418D-AE19-62706E023703}">
                      <ahyp:hlinkClr xmlns:ahyp="http://schemas.microsoft.com/office/drawing/2018/hyperlinkcolor" val="tx"/>
                    </a:ext>
                  </a:extLst>
                </a:hlinkClick>
              </a:rPr>
              <a:t>Kaggle - Fashion MNIST</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6">
                  <a:extLst>
                    <a:ext uri="{A12FA001-AC4F-418D-AE19-62706E023703}">
                      <ahyp:hlinkClr xmlns:ahyp="http://schemas.microsoft.com/office/drawing/2018/hyperlinkcolor" val="tx"/>
                    </a:ext>
                  </a:extLst>
                </a:hlinkClick>
              </a:rPr>
              <a:t>fashion-mnist/mnist_reader.py at master · </a:t>
            </a:r>
            <a:r>
              <a:rPr lang="en-US" sz="1800" b="1" u="sng" dirty="0" err="1">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6">
                  <a:extLst>
                    <a:ext uri="{A12FA001-AC4F-418D-AE19-62706E023703}">
                      <ahyp:hlinkClr xmlns:ahyp="http://schemas.microsoft.com/office/drawing/2018/hyperlinkcolor" val="tx"/>
                    </a:ext>
                  </a:extLst>
                </a:hlinkClick>
              </a:rPr>
              <a:t>zalandoresearch</a:t>
            </a: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6">
                  <a:extLst>
                    <a:ext uri="{A12FA001-AC4F-418D-AE19-62706E023703}">
                      <ahyp:hlinkClr xmlns:ahyp="http://schemas.microsoft.com/office/drawing/2018/hyperlinkcolor" val="tx"/>
                    </a:ext>
                  </a:extLst>
                </a:hlinkClick>
              </a:rPr>
              <a:t>/fashion-</a:t>
            </a:r>
            <a:r>
              <a:rPr lang="en-US" sz="1800" b="1" u="sng" dirty="0" err="1">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6">
                  <a:extLst>
                    <a:ext uri="{A12FA001-AC4F-418D-AE19-62706E023703}">
                      <ahyp:hlinkClr xmlns:ahyp="http://schemas.microsoft.com/office/drawing/2018/hyperlinkcolor" val="tx"/>
                    </a:ext>
                  </a:extLst>
                </a:hlinkClick>
              </a:rPr>
              <a:t>mnist</a:t>
            </a: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6">
                  <a:extLst>
                    <a:ext uri="{A12FA001-AC4F-418D-AE19-62706E023703}">
                      <ahyp:hlinkClr xmlns:ahyp="http://schemas.microsoft.com/office/drawing/2018/hyperlinkcolor" val="tx"/>
                    </a:ext>
                  </a:extLst>
                </a:hlinkClick>
              </a:rPr>
              <a:t> · GitHub</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rPr>
              <a:t>https://iryndin.dev/post/xgboost_fashion_mnist/</a:t>
            </a: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rPr>
              <a:t>https://github.com/anktplwl91/fashion_mnist/blob/master/fashion_xgboost.ipynb</a:t>
            </a: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7">
                  <a:extLst>
                    <a:ext uri="{A12FA001-AC4F-418D-AE19-62706E023703}">
                      <ahyp:hlinkClr xmlns:ahyp="http://schemas.microsoft.com/office/drawing/2018/hyperlinkcolor" val="tx"/>
                    </a:ext>
                  </a:extLst>
                </a:hlinkClick>
              </a:rPr>
              <a:t>https://www.kaggle.com/subhayan2018/exploring-xgboost-with-fashion-mnist</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rPr>
              <a:t>http://ect.bell-labs.com/who/tkh/publications/papers/odt.pdf</a:t>
            </a: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rPr>
              <a:t>https://github.com/facebookresearch/faiss/blob/master/INSTALL.md</a:t>
            </a:r>
          </a:p>
          <a:p>
            <a:pPr marL="342900">
              <a:lnSpc>
                <a:spcPct val="115000"/>
              </a:lnSpc>
              <a:spcBef>
                <a:spcPts val="0"/>
              </a:spcBef>
              <a:buFont typeface="Symbol" panose="05050102010706020507" pitchFamily="18" charset="2"/>
              <a:buChar char=""/>
            </a:pPr>
            <a:r>
              <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hlinkClick r:id="rId8">
                  <a:extLst>
                    <a:ext uri="{A12FA001-AC4F-418D-AE19-62706E023703}">
                      <ahyp:hlinkClr xmlns:ahyp="http://schemas.microsoft.com/office/drawing/2018/hyperlinkcolor" val="tx"/>
                    </a:ext>
                  </a:extLst>
                </a:hlinkClick>
              </a:rPr>
              <a:t>https://towardsdatascience.com/make-knn-300-times-faster-than-scikit-learns-in-20-lines-5e29d74e76bb</a:t>
            </a:r>
            <a:endParaRPr lang="en-US" sz="1800" b="1" u="sng" dirty="0">
              <a:solidFill>
                <a:srgbClr val="3592CF"/>
              </a:solidFill>
              <a:latin typeface="Arial" panose="020B0604020202020204" pitchFamily="34" charset="0"/>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u="sng" dirty="0">
                <a:solidFill>
                  <a:srgbClr val="3592CF"/>
                </a:solidFill>
                <a:effectLst/>
                <a:latin typeface="Arial" panose="020B0604020202020204" pitchFamily="34" charset="0"/>
                <a:ea typeface="MS Mincho" panose="02020609040205080304" pitchFamily="49" charset="-128"/>
                <a:cs typeface="Times New Roman" panose="02020603050405020304" pitchFamily="18" charset="0"/>
              </a:rPr>
              <a:t>https://www.tensorflow.org/install/gpu</a:t>
            </a:r>
            <a:endParaRPr lang="en-US"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228600" lvl="0" indent="-76200" algn="l" rtl="0">
              <a:lnSpc>
                <a:spcPct val="100000"/>
              </a:lnSpc>
              <a:spcBef>
                <a:spcPts val="1000"/>
              </a:spcBef>
              <a:spcAft>
                <a:spcPts val="0"/>
              </a:spcAft>
              <a:buClr>
                <a:schemeClr val="dk1"/>
              </a:buClr>
              <a:buSzPts val="2400"/>
              <a:buNone/>
            </a:pPr>
            <a:endParaRPr b="1" dirty="0"/>
          </a:p>
        </p:txBody>
      </p:sp>
      <p:sp>
        <p:nvSpPr>
          <p:cNvPr id="304" name="Google Shape;304;p16"/>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5" name="Google Shape;305;p16"/>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2"/>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2"/>
          <p:cNvSpPr txBox="1">
            <a:spLocks noGrp="1"/>
          </p:cNvSpPr>
          <p:nvPr>
            <p:ph type="title"/>
          </p:nvPr>
        </p:nvSpPr>
        <p:spPr>
          <a:xfrm>
            <a:off x="503004" y="609917"/>
            <a:ext cx="8267299"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dirty="0">
                <a:latin typeface="Arial"/>
                <a:ea typeface="Arial"/>
                <a:cs typeface="Arial"/>
                <a:sym typeface="Arial"/>
              </a:rPr>
              <a:t>Context &amp; Overview</a:t>
            </a:r>
            <a:endParaRPr dirty="0">
              <a:latin typeface="Arial"/>
              <a:ea typeface="Arial"/>
              <a:cs typeface="Arial"/>
              <a:sym typeface="Arial"/>
            </a:endParaRPr>
          </a:p>
        </p:txBody>
      </p:sp>
      <p:sp>
        <p:nvSpPr>
          <p:cNvPr id="146" name="Google Shape;146;p2"/>
          <p:cNvSpPr txBox="1">
            <a:spLocks noGrp="1"/>
          </p:cNvSpPr>
          <p:nvPr>
            <p:ph type="body" idx="1"/>
          </p:nvPr>
        </p:nvSpPr>
        <p:spPr>
          <a:xfrm>
            <a:off x="565149" y="1384917"/>
            <a:ext cx="9839480" cy="4758919"/>
          </a:xfrm>
          <a:prstGeom prst="rect">
            <a:avLst/>
          </a:prstGeom>
          <a:noFill/>
          <a:ln>
            <a:noFill/>
          </a:ln>
        </p:spPr>
        <p:txBody>
          <a:bodyPr spcFirstLastPara="1" wrap="square" lIns="91425" tIns="45700" rIns="91425" bIns="45700" anchor="t" anchorCtr="0">
            <a:noAutofit/>
          </a:bodyPr>
          <a:lstStyle/>
          <a:p>
            <a:pPr marL="669290" lvl="0" algn="l" rtl="0">
              <a:lnSpc>
                <a:spcPct val="105000"/>
              </a:lnSpc>
              <a:spcBef>
                <a:spcPts val="0"/>
              </a:spcBef>
              <a:spcAft>
                <a:spcPts val="0"/>
              </a:spcAft>
              <a:buSzPts val="1460"/>
              <a:buFont typeface="Arial" panose="020B0604020202020204" pitchFamily="34" charset="0"/>
              <a:buChar char="•"/>
            </a:pPr>
            <a:r>
              <a:rPr lang="en-US" sz="2000" dirty="0"/>
              <a:t>This project intends to examine the algorithms covered in this course along with some more complicated models to determine which of our available analytical tools can perform best when applied to a large image classification/Identification data set like MNIST.</a:t>
            </a:r>
          </a:p>
          <a:p>
            <a:pPr marL="669290" lvl="0" algn="l" rtl="0">
              <a:lnSpc>
                <a:spcPct val="105000"/>
              </a:lnSpc>
              <a:spcBef>
                <a:spcPts val="0"/>
              </a:spcBef>
              <a:spcAft>
                <a:spcPts val="0"/>
              </a:spcAft>
              <a:buSzPts val="1460"/>
              <a:buFont typeface="Arial" panose="020B0604020202020204" pitchFamily="34" charset="0"/>
              <a:buChar char="•"/>
            </a:pPr>
            <a:r>
              <a:rPr lang="en-US" sz="2000" dirty="0"/>
              <a:t>The original MNIST data set although robust contains simple easily identifiable images and most models have very little trouble achieving nearly perfect accuracy.  The </a:t>
            </a:r>
            <a:r>
              <a:rPr lang="en-US" sz="2000" dirty="0" err="1"/>
              <a:t>FasionMNIST</a:t>
            </a:r>
            <a:r>
              <a:rPr lang="en-US" sz="2000" dirty="0"/>
              <a:t> data set however offers the same robust volume and quality of data but with a fair bit of added image complexity.</a:t>
            </a:r>
          </a:p>
          <a:p>
            <a:pPr marL="669290" lvl="0" algn="l" rtl="0">
              <a:lnSpc>
                <a:spcPct val="105000"/>
              </a:lnSpc>
              <a:spcBef>
                <a:spcPts val="0"/>
              </a:spcBef>
              <a:spcAft>
                <a:spcPts val="0"/>
              </a:spcAft>
              <a:buSzPts val="1460"/>
              <a:buFont typeface="Arial" panose="020B0604020202020204" pitchFamily="34" charset="0"/>
              <a:buChar char="•"/>
            </a:pPr>
            <a:r>
              <a:rPr lang="en-US" sz="2000" dirty="0"/>
              <a:t>The Goal is to take our photo data set of different articles of clothing and use machine learning and image recognition to predict the class label for that image, e.g., dress, sneaker or coat​</a:t>
            </a:r>
          </a:p>
          <a:p>
            <a:pPr marL="669290">
              <a:lnSpc>
                <a:spcPct val="105000"/>
              </a:lnSpc>
              <a:spcBef>
                <a:spcPts val="0"/>
              </a:spcBef>
              <a:buSzPts val="1460"/>
              <a:buFont typeface="Arial" panose="020B0604020202020204" pitchFamily="34" charset="0"/>
              <a:buChar char="•"/>
            </a:pPr>
            <a:r>
              <a:rPr lang="en-US" sz="2000" dirty="0"/>
              <a:t>Real world application</a:t>
            </a:r>
          </a:p>
          <a:p>
            <a:pPr marL="1126490" lvl="1">
              <a:lnSpc>
                <a:spcPct val="105000"/>
              </a:lnSpc>
              <a:spcBef>
                <a:spcPts val="0"/>
              </a:spcBef>
              <a:buSzPts val="1460"/>
              <a:buFont typeface="Arial" panose="020B0604020202020204" pitchFamily="34" charset="0"/>
              <a:buChar char="•"/>
            </a:pPr>
            <a:r>
              <a:rPr lang="en-US" sz="1442" dirty="0"/>
              <a:t>Machine learning algorithms are used to identify objects across many industries​</a:t>
            </a:r>
          </a:p>
          <a:p>
            <a:pPr marL="1583690" lvl="2">
              <a:lnSpc>
                <a:spcPct val="105000"/>
              </a:lnSpc>
              <a:spcBef>
                <a:spcPts val="0"/>
              </a:spcBef>
              <a:buSzPts val="1460"/>
              <a:buFont typeface="Arial" panose="020B0604020202020204" pitchFamily="34" charset="0"/>
              <a:buChar char="•"/>
            </a:pPr>
            <a:r>
              <a:rPr lang="en-US" sz="1242" dirty="0"/>
              <a:t>One of which is the Fashion industry​</a:t>
            </a:r>
          </a:p>
          <a:p>
            <a:pPr marL="1583690" lvl="2">
              <a:lnSpc>
                <a:spcPct val="105000"/>
              </a:lnSpc>
              <a:spcBef>
                <a:spcPts val="0"/>
              </a:spcBef>
              <a:buSzPts val="1460"/>
              <a:buFont typeface="Arial" panose="020B0604020202020204" pitchFamily="34" charset="0"/>
              <a:buChar char="•"/>
            </a:pPr>
            <a:r>
              <a:rPr lang="en-US" sz="1242" dirty="0"/>
              <a:t>Application use cases like searching and tagging clothing and deciding the correct measurement of shoes and attire has led to the adoption of image recognition​</a:t>
            </a:r>
          </a:p>
          <a:p>
            <a:pPr marL="1126490" lvl="1">
              <a:lnSpc>
                <a:spcPct val="105000"/>
              </a:lnSpc>
              <a:spcBef>
                <a:spcPts val="0"/>
              </a:spcBef>
              <a:buSzPts val="1460"/>
              <a:buFont typeface="Arial" panose="020B0604020202020204" pitchFamily="34" charset="0"/>
              <a:buChar char="•"/>
            </a:pPr>
            <a:endParaRPr lang="en-US" sz="1442" dirty="0"/>
          </a:p>
          <a:p>
            <a:pPr marL="228600" lvl="0" indent="-76200" algn="l" rtl="0">
              <a:lnSpc>
                <a:spcPct val="80000"/>
              </a:lnSpc>
              <a:spcBef>
                <a:spcPts val="1000"/>
              </a:spcBef>
              <a:spcAft>
                <a:spcPts val="0"/>
              </a:spcAft>
              <a:buClr>
                <a:schemeClr val="dk1"/>
              </a:buClr>
              <a:buSzPts val="2040"/>
              <a:buNone/>
            </a:pPr>
            <a:endParaRPr sz="2140" dirty="0"/>
          </a:p>
        </p:txBody>
      </p:sp>
      <p:sp>
        <p:nvSpPr>
          <p:cNvPr id="147" name="Google Shape;147;p2"/>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2"/>
              </a:solidFill>
              <a:latin typeface="Arial"/>
              <a:ea typeface="Arial"/>
              <a:cs typeface="Arial"/>
              <a:sym typeface="Arial"/>
            </a:endParaRPr>
          </a:p>
        </p:txBody>
      </p:sp>
      <p:sp>
        <p:nvSpPr>
          <p:cNvPr id="148" name="Google Shape;148;p2"/>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4" name="Google Shape;154;p3"/>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3"/>
          <p:cNvSpPr txBox="1">
            <a:spLocks noGrp="1"/>
          </p:cNvSpPr>
          <p:nvPr>
            <p:ph type="title"/>
          </p:nvPr>
        </p:nvSpPr>
        <p:spPr>
          <a:xfrm>
            <a:off x="565148" y="1204721"/>
            <a:ext cx="8267299"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dirty="0">
                <a:latin typeface="Arial"/>
                <a:ea typeface="Arial"/>
                <a:cs typeface="Arial"/>
                <a:sym typeface="Arial"/>
              </a:rPr>
              <a:t>Data Acquisition &amp; Description</a:t>
            </a:r>
            <a:endParaRPr dirty="0">
              <a:latin typeface="Arial"/>
              <a:ea typeface="Arial"/>
              <a:cs typeface="Arial"/>
              <a:sym typeface="Arial"/>
            </a:endParaRPr>
          </a:p>
        </p:txBody>
      </p:sp>
      <p:sp>
        <p:nvSpPr>
          <p:cNvPr id="156" name="Google Shape;156;p3"/>
          <p:cNvSpPr txBox="1">
            <a:spLocks noGrp="1"/>
          </p:cNvSpPr>
          <p:nvPr>
            <p:ph type="body" idx="1"/>
          </p:nvPr>
        </p:nvSpPr>
        <p:spPr>
          <a:xfrm>
            <a:off x="875868" y="2366138"/>
            <a:ext cx="8267299" cy="2979707"/>
          </a:xfrm>
          <a:prstGeom prst="rect">
            <a:avLst/>
          </a:prstGeom>
          <a:noFill/>
          <a:ln>
            <a:noFill/>
          </a:ln>
        </p:spPr>
        <p:txBody>
          <a:bodyPr spcFirstLastPara="1" wrap="square" lIns="91425" tIns="45700" rIns="91425" bIns="45700" anchor="t" anchorCtr="0">
            <a:normAutofit/>
          </a:bodyPr>
          <a:lstStyle/>
          <a:p>
            <a:pPr indent="-457200">
              <a:lnSpc>
                <a:spcPct val="115000"/>
              </a:lnSpc>
              <a:spcBef>
                <a:spcPts val="0"/>
              </a:spcBef>
              <a:buSzPts val="2000"/>
              <a:buFont typeface="Arial" panose="020B0604020202020204" pitchFamily="34" charset="0"/>
              <a:buChar char="•"/>
            </a:pPr>
            <a:r>
              <a:rPr lang="en-US" sz="2000" dirty="0"/>
              <a:t>The Fashion MNIST dataset was downloaded from Kaggle​</a:t>
            </a:r>
            <a:endParaRPr sz="2000" dirty="0"/>
          </a:p>
          <a:p>
            <a:pPr indent="-457200">
              <a:lnSpc>
                <a:spcPct val="115000"/>
              </a:lnSpc>
              <a:spcBef>
                <a:spcPts val="0"/>
              </a:spcBef>
              <a:buSzPts val="2000"/>
              <a:buFont typeface="Arial" panose="020B0604020202020204" pitchFamily="34" charset="0"/>
              <a:buChar char="•"/>
            </a:pPr>
            <a:r>
              <a:rPr lang="en-US" sz="2000" dirty="0"/>
              <a:t>Contains 2 CSVs: one used for training, one used for testing​</a:t>
            </a:r>
            <a:endParaRPr sz="2000" dirty="0"/>
          </a:p>
          <a:p>
            <a:pPr indent="-457200">
              <a:lnSpc>
                <a:spcPct val="115000"/>
              </a:lnSpc>
              <a:spcBef>
                <a:spcPts val="0"/>
              </a:spcBef>
              <a:buSzPts val="2000"/>
              <a:buFont typeface="Arial" panose="020B0604020202020204" pitchFamily="34" charset="0"/>
              <a:buChar char="•"/>
            </a:pPr>
            <a:r>
              <a:rPr lang="en-US" sz="2000" dirty="0"/>
              <a:t>First column is a class label: a number (0-9) that represents the article of clothing in the image​ e.g., dress, sneaker or coat</a:t>
            </a:r>
            <a:endParaRPr sz="2000" dirty="0"/>
          </a:p>
          <a:p>
            <a:pPr indent="-457200">
              <a:lnSpc>
                <a:spcPct val="115000"/>
              </a:lnSpc>
              <a:spcBef>
                <a:spcPts val="0"/>
              </a:spcBef>
              <a:buSzPts val="2000"/>
              <a:buFont typeface="Arial" panose="020B0604020202020204" pitchFamily="34" charset="0"/>
              <a:buChar char="•"/>
            </a:pPr>
            <a:r>
              <a:rPr lang="en-US" sz="2000" dirty="0"/>
              <a:t>The remaining columns are the pixels in the image read left to right, top to bottom (totaling 784 pixels per 28x28 image)​</a:t>
            </a:r>
            <a:endParaRPr sz="2000" dirty="0"/>
          </a:p>
          <a:p>
            <a:pPr marL="0" lvl="0" indent="0" algn="l" rtl="0">
              <a:lnSpc>
                <a:spcPct val="90000"/>
              </a:lnSpc>
              <a:spcBef>
                <a:spcPts val="1000"/>
              </a:spcBef>
              <a:spcAft>
                <a:spcPts val="0"/>
              </a:spcAft>
              <a:buNone/>
            </a:pPr>
            <a:endParaRPr sz="2000" dirty="0"/>
          </a:p>
        </p:txBody>
      </p:sp>
      <p:sp>
        <p:nvSpPr>
          <p:cNvPr id="157" name="Google Shape;157;p3"/>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2"/>
              </a:solidFill>
              <a:latin typeface="Arial"/>
              <a:ea typeface="Arial"/>
              <a:cs typeface="Arial"/>
              <a:sym typeface="Arial"/>
            </a:endParaRPr>
          </a:p>
        </p:txBody>
      </p:sp>
      <p:sp>
        <p:nvSpPr>
          <p:cNvPr id="158" name="Google Shape;158;p3"/>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07a04aed71_2_2"/>
          <p:cNvSpPr txBox="1">
            <a:spLocks noGrp="1"/>
          </p:cNvSpPr>
          <p:nvPr>
            <p:ph type="title"/>
          </p:nvPr>
        </p:nvSpPr>
        <p:spPr>
          <a:xfrm>
            <a:off x="286831" y="611330"/>
            <a:ext cx="8267400" cy="1446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Data Pre-processing</a:t>
            </a:r>
            <a:endParaRPr dirty="0">
              <a:latin typeface="Arial"/>
              <a:ea typeface="Arial"/>
              <a:cs typeface="Arial"/>
              <a:sym typeface="Arial"/>
            </a:endParaRPr>
          </a:p>
        </p:txBody>
      </p:sp>
      <p:pic>
        <p:nvPicPr>
          <p:cNvPr id="8" name="Picture 7">
            <a:extLst>
              <a:ext uri="{FF2B5EF4-FFF2-40B4-BE49-F238E27FC236}">
                <a16:creationId xmlns:a16="http://schemas.microsoft.com/office/drawing/2014/main" id="{84738538-9D70-4B79-B2B5-371EDB224A60}"/>
              </a:ext>
            </a:extLst>
          </p:cNvPr>
          <p:cNvPicPr>
            <a:picLocks noChangeAspect="1"/>
          </p:cNvPicPr>
          <p:nvPr/>
        </p:nvPicPr>
        <p:blipFill>
          <a:blip r:embed="rId3"/>
          <a:stretch>
            <a:fillRect/>
          </a:stretch>
        </p:blipFill>
        <p:spPr>
          <a:xfrm>
            <a:off x="5308848" y="1546103"/>
            <a:ext cx="6145237" cy="4700567"/>
          </a:xfrm>
          <a:prstGeom prst="rect">
            <a:avLst/>
          </a:prstGeom>
        </p:spPr>
      </p:pic>
      <p:sp>
        <p:nvSpPr>
          <p:cNvPr id="18" name="TextBox 17">
            <a:extLst>
              <a:ext uri="{FF2B5EF4-FFF2-40B4-BE49-F238E27FC236}">
                <a16:creationId xmlns:a16="http://schemas.microsoft.com/office/drawing/2014/main" id="{51D236AB-B151-40F7-AFB8-0472854D81ED}"/>
              </a:ext>
            </a:extLst>
          </p:cNvPr>
          <p:cNvSpPr txBox="1"/>
          <p:nvPr/>
        </p:nvSpPr>
        <p:spPr>
          <a:xfrm>
            <a:off x="523783" y="2533179"/>
            <a:ext cx="4785065" cy="2185919"/>
          </a:xfrm>
          <a:prstGeom prst="rect">
            <a:avLst/>
          </a:prstGeom>
          <a:noFill/>
        </p:spPr>
        <p:txBody>
          <a:bodyPr wrap="square">
            <a:spAutoFit/>
          </a:bodyPr>
          <a:lstStyle/>
          <a:p>
            <a:pPr indent="-457200">
              <a:lnSpc>
                <a:spcPct val="115000"/>
              </a:lnSpc>
              <a:spcBef>
                <a:spcPts val="0"/>
              </a:spcBef>
              <a:buSzPts val="2000"/>
              <a:buFont typeface="Arial" panose="020B0604020202020204" pitchFamily="34" charset="0"/>
              <a:buChar char="•"/>
            </a:pPr>
            <a:r>
              <a:rPr lang="en-US" sz="2000" dirty="0"/>
              <a:t>This code identifies our labels and our image data into their respective columns</a:t>
            </a:r>
          </a:p>
          <a:p>
            <a:pPr indent="-457200">
              <a:lnSpc>
                <a:spcPct val="115000"/>
              </a:lnSpc>
              <a:spcBef>
                <a:spcPts val="0"/>
              </a:spcBef>
              <a:buSzPts val="2000"/>
              <a:buFont typeface="Arial" panose="020B0604020202020204" pitchFamily="34" charset="0"/>
              <a:buChar char="•"/>
            </a:pPr>
            <a:r>
              <a:rPr lang="en-US" sz="2000" dirty="0"/>
              <a:t>This allows us to easily visually explore and load our data into our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Data Exploration &amp; Visualization</a:t>
            </a:r>
            <a:endParaRPr>
              <a:latin typeface="Arial"/>
              <a:ea typeface="Arial"/>
              <a:cs typeface="Arial"/>
              <a:sym typeface="Arial"/>
            </a:endParaRPr>
          </a:p>
        </p:txBody>
      </p:sp>
      <p:pic>
        <p:nvPicPr>
          <p:cNvPr id="173" name="Google Shape;173;p4" descr="A picture containing diagram&#10;&#10;Description automatically generated"/>
          <p:cNvPicPr preferRelativeResize="0">
            <a:picLocks noGrp="1"/>
          </p:cNvPicPr>
          <p:nvPr>
            <p:ph type="body" idx="1"/>
          </p:nvPr>
        </p:nvPicPr>
        <p:blipFill rotWithShape="1">
          <a:blip r:embed="rId3">
            <a:alphaModFix/>
          </a:blip>
          <a:srcRect/>
          <a:stretch/>
        </p:blipFill>
        <p:spPr>
          <a:xfrm>
            <a:off x="739490" y="2138483"/>
            <a:ext cx="3482083" cy="4069119"/>
          </a:xfrm>
          <a:prstGeom prst="rect">
            <a:avLst/>
          </a:prstGeom>
          <a:noFill/>
          <a:ln>
            <a:noFill/>
          </a:ln>
        </p:spPr>
      </p:pic>
      <p:pic>
        <p:nvPicPr>
          <p:cNvPr id="174" name="Google Shape;174;p4" descr="Chart&#10;&#10;Description automatically generated"/>
          <p:cNvPicPr preferRelativeResize="0"/>
          <p:nvPr/>
        </p:nvPicPr>
        <p:blipFill rotWithShape="1">
          <a:blip r:embed="rId4">
            <a:alphaModFix/>
          </a:blip>
          <a:srcRect/>
          <a:stretch/>
        </p:blipFill>
        <p:spPr>
          <a:xfrm>
            <a:off x="4575174" y="2136598"/>
            <a:ext cx="3041650" cy="2426758"/>
          </a:xfrm>
          <a:prstGeom prst="rect">
            <a:avLst/>
          </a:prstGeom>
          <a:noFill/>
          <a:ln>
            <a:noFill/>
          </a:ln>
        </p:spPr>
      </p:pic>
      <p:pic>
        <p:nvPicPr>
          <p:cNvPr id="175" name="Google Shape;175;p4" descr="Chart, treemap chart&#10;&#10;Description automatically generated"/>
          <p:cNvPicPr preferRelativeResize="0"/>
          <p:nvPr/>
        </p:nvPicPr>
        <p:blipFill rotWithShape="1">
          <a:blip r:embed="rId5">
            <a:alphaModFix/>
          </a:blip>
          <a:srcRect/>
          <a:stretch/>
        </p:blipFill>
        <p:spPr>
          <a:xfrm>
            <a:off x="7927799" y="2133953"/>
            <a:ext cx="3262136" cy="2420761"/>
          </a:xfrm>
          <a:prstGeom prst="rect">
            <a:avLst/>
          </a:prstGeom>
          <a:noFill/>
          <a:ln>
            <a:noFill/>
          </a:ln>
        </p:spPr>
      </p:pic>
      <p:sp>
        <p:nvSpPr>
          <p:cNvPr id="176" name="Google Shape;176;p4"/>
          <p:cNvSpPr txBox="1"/>
          <p:nvPr/>
        </p:nvSpPr>
        <p:spPr>
          <a:xfrm>
            <a:off x="4577644" y="4555066"/>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Grid plot of a sneaker</a:t>
            </a:r>
            <a:endParaRPr/>
          </a:p>
        </p:txBody>
      </p:sp>
      <p:sp>
        <p:nvSpPr>
          <p:cNvPr id="177" name="Google Shape;177;p4"/>
          <p:cNvSpPr txBox="1"/>
          <p:nvPr/>
        </p:nvSpPr>
        <p:spPr>
          <a:xfrm>
            <a:off x="7930444" y="4560711"/>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Grid plot of a T-shirt/top</a:t>
            </a:r>
            <a:endParaRPr/>
          </a:p>
        </p:txBody>
      </p:sp>
      <p:sp>
        <p:nvSpPr>
          <p:cNvPr id="178" name="Google Shape;178;p4"/>
          <p:cNvSpPr txBox="1"/>
          <p:nvPr/>
        </p:nvSpPr>
        <p:spPr>
          <a:xfrm>
            <a:off x="739422" y="6208889"/>
            <a:ext cx="380435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Plot showing various images and labels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5"/>
          <p:cNvSpPr txBox="1">
            <a:spLocks noGrp="1"/>
          </p:cNvSpPr>
          <p:nvPr>
            <p:ph type="title"/>
          </p:nvPr>
        </p:nvSpPr>
        <p:spPr>
          <a:xfrm>
            <a:off x="8016856" y="1204721"/>
            <a:ext cx="3609983" cy="14465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n-US" sz="4100">
                <a:latin typeface="Arial"/>
                <a:ea typeface="Arial"/>
                <a:cs typeface="Arial"/>
                <a:sym typeface="Arial"/>
              </a:rPr>
              <a:t>Model: Random Forest </a:t>
            </a:r>
            <a:endParaRPr>
              <a:latin typeface="Arial"/>
              <a:ea typeface="Arial"/>
              <a:cs typeface="Arial"/>
              <a:sym typeface="Arial"/>
            </a:endParaRPr>
          </a:p>
        </p:txBody>
      </p:sp>
      <p:sp>
        <p:nvSpPr>
          <p:cNvPr id="185" name="Google Shape;185;p5"/>
          <p:cNvSpPr txBox="1">
            <a:spLocks noGrp="1"/>
          </p:cNvSpPr>
          <p:nvPr>
            <p:ph type="body" idx="1"/>
          </p:nvPr>
        </p:nvSpPr>
        <p:spPr>
          <a:xfrm>
            <a:off x="8016857" y="2691638"/>
            <a:ext cx="3609900" cy="3188700"/>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3</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0.88</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66.95s</a:t>
            </a:r>
            <a:endParaRPr dirty="0"/>
          </a:p>
        </p:txBody>
      </p:sp>
      <p:pic>
        <p:nvPicPr>
          <p:cNvPr id="186" name="Google Shape;186;p5" descr="Text&#10;&#10;Description automatically generated"/>
          <p:cNvPicPr preferRelativeResize="0"/>
          <p:nvPr/>
        </p:nvPicPr>
        <p:blipFill rotWithShape="1">
          <a:blip r:embed="rId3">
            <a:alphaModFix/>
          </a:blip>
          <a:srcRect/>
          <a:stretch/>
        </p:blipFill>
        <p:spPr>
          <a:xfrm>
            <a:off x="973667" y="1914183"/>
            <a:ext cx="6254910" cy="3293304"/>
          </a:xfrm>
          <a:prstGeom prst="rect">
            <a:avLst/>
          </a:prstGeom>
          <a:noFill/>
          <a:ln>
            <a:noFill/>
          </a:ln>
        </p:spPr>
      </p:pic>
      <p:sp>
        <p:nvSpPr>
          <p:cNvPr id="187" name="Google Shape;187;p5"/>
          <p:cNvSpPr/>
          <p:nvPr/>
        </p:nvSpPr>
        <p:spPr>
          <a:xfrm>
            <a:off x="722857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8" name="Google Shape;188;p5"/>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p6"/>
          <p:cNvSpPr txBox="1">
            <a:spLocks noGrp="1"/>
          </p:cNvSpPr>
          <p:nvPr>
            <p:ph type="title"/>
          </p:nvPr>
        </p:nvSpPr>
        <p:spPr>
          <a:xfrm>
            <a:off x="7493000" y="1204721"/>
            <a:ext cx="4133840" cy="14465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n-US" sz="4100">
                <a:latin typeface="Arial"/>
                <a:ea typeface="Arial"/>
                <a:cs typeface="Arial"/>
                <a:sym typeface="Arial"/>
              </a:rPr>
              <a:t>Models: K-Nearest Neighbors </a:t>
            </a:r>
            <a:endParaRPr>
              <a:latin typeface="Arial"/>
              <a:ea typeface="Arial"/>
              <a:cs typeface="Arial"/>
              <a:sym typeface="Arial"/>
            </a:endParaRPr>
          </a:p>
        </p:txBody>
      </p:sp>
      <p:sp>
        <p:nvSpPr>
          <p:cNvPr id="195" name="Google Shape;195;p6"/>
          <p:cNvSpPr txBox="1">
            <a:spLocks noGrp="1"/>
          </p:cNvSpPr>
          <p:nvPr>
            <p:ph type="body" idx="1"/>
          </p:nvPr>
        </p:nvSpPr>
        <p:spPr>
          <a:xfrm>
            <a:off x="7493001" y="2691638"/>
            <a:ext cx="4133840"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3</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0.85</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1250.92s</a:t>
            </a:r>
            <a:endParaRPr dirty="0"/>
          </a:p>
        </p:txBody>
      </p:sp>
      <p:pic>
        <p:nvPicPr>
          <p:cNvPr id="196" name="Google Shape;196;p6" descr="Text&#10;&#10;Description automatically generated"/>
          <p:cNvPicPr preferRelativeResize="0"/>
          <p:nvPr/>
        </p:nvPicPr>
        <p:blipFill rotWithShape="1">
          <a:blip r:embed="rId3">
            <a:alphaModFix/>
          </a:blip>
          <a:srcRect/>
          <a:stretch/>
        </p:blipFill>
        <p:spPr>
          <a:xfrm>
            <a:off x="973666" y="1501262"/>
            <a:ext cx="5731624" cy="4119146"/>
          </a:xfrm>
          <a:prstGeom prst="rect">
            <a:avLst/>
          </a:prstGeom>
          <a:noFill/>
          <a:ln>
            <a:noFill/>
          </a:ln>
        </p:spPr>
      </p:pic>
      <p:sp>
        <p:nvSpPr>
          <p:cNvPr id="197" name="Google Shape;197;p6"/>
          <p:cNvSpPr/>
          <p:nvPr/>
        </p:nvSpPr>
        <p:spPr>
          <a:xfrm>
            <a:off x="6705290"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8" name="Google Shape;198;p6"/>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7"/>
          <p:cNvSpPr txBox="1">
            <a:spLocks noGrp="1"/>
          </p:cNvSpPr>
          <p:nvPr>
            <p:ph type="title"/>
          </p:nvPr>
        </p:nvSpPr>
        <p:spPr>
          <a:xfrm>
            <a:off x="8016856" y="1204721"/>
            <a:ext cx="3609983" cy="14465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400"/>
              <a:buFont typeface="Play"/>
              <a:buNone/>
            </a:pPr>
            <a:r>
              <a:rPr lang="en-US">
                <a:latin typeface="Arial"/>
                <a:ea typeface="Arial"/>
                <a:cs typeface="Arial"/>
                <a:sym typeface="Arial"/>
              </a:rPr>
              <a:t>Models: Linear </a:t>
            </a:r>
            <a:endParaRPr>
              <a:latin typeface="Arial"/>
              <a:ea typeface="Arial"/>
              <a:cs typeface="Arial"/>
              <a:sym typeface="Arial"/>
            </a:endParaRPr>
          </a:p>
        </p:txBody>
      </p:sp>
      <p:sp>
        <p:nvSpPr>
          <p:cNvPr id="205" name="Google Shape;205;p7"/>
          <p:cNvSpPr txBox="1">
            <a:spLocks noGrp="1"/>
          </p:cNvSpPr>
          <p:nvPr>
            <p:ph type="body" idx="1"/>
          </p:nvPr>
        </p:nvSpPr>
        <p:spPr>
          <a:xfrm>
            <a:off x="8016857" y="2691638"/>
            <a:ext cx="3609983"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186</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0.83</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109.85s</a:t>
            </a:r>
            <a:br>
              <a:rPr lang="en-US" dirty="0"/>
            </a:br>
            <a:endParaRPr dirty="0"/>
          </a:p>
        </p:txBody>
      </p:sp>
      <p:pic>
        <p:nvPicPr>
          <p:cNvPr id="206" name="Google Shape;206;p7" descr="Text&#10;&#10;Description automatically generated"/>
          <p:cNvPicPr preferRelativeResize="0"/>
          <p:nvPr/>
        </p:nvPicPr>
        <p:blipFill rotWithShape="1">
          <a:blip r:embed="rId3">
            <a:alphaModFix/>
          </a:blip>
          <a:srcRect/>
          <a:stretch/>
        </p:blipFill>
        <p:spPr>
          <a:xfrm>
            <a:off x="1043914" y="1497220"/>
            <a:ext cx="6114415" cy="4127230"/>
          </a:xfrm>
          <a:prstGeom prst="rect">
            <a:avLst/>
          </a:prstGeom>
          <a:noFill/>
          <a:ln>
            <a:noFill/>
          </a:ln>
        </p:spPr>
      </p:pic>
      <p:sp>
        <p:nvSpPr>
          <p:cNvPr id="207" name="Google Shape;207;p7"/>
          <p:cNvSpPr/>
          <p:nvPr/>
        </p:nvSpPr>
        <p:spPr>
          <a:xfrm>
            <a:off x="722857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7"/>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8"/>
          <p:cNvSpPr txBox="1">
            <a:spLocks noGrp="1"/>
          </p:cNvSpPr>
          <p:nvPr>
            <p:ph type="title"/>
          </p:nvPr>
        </p:nvSpPr>
        <p:spPr>
          <a:xfrm>
            <a:off x="8016856" y="1204721"/>
            <a:ext cx="3609983" cy="14465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700"/>
              <a:buFont typeface="Play"/>
              <a:buNone/>
            </a:pPr>
            <a:r>
              <a:rPr lang="en-US" sz="3700">
                <a:latin typeface="Arial"/>
                <a:ea typeface="Arial"/>
                <a:cs typeface="Arial"/>
                <a:sym typeface="Arial"/>
              </a:rPr>
              <a:t>Models: Support Vector Machine</a:t>
            </a:r>
            <a:endParaRPr sz="3700">
              <a:latin typeface="Arial"/>
              <a:ea typeface="Arial"/>
              <a:cs typeface="Arial"/>
              <a:sym typeface="Arial"/>
            </a:endParaRPr>
          </a:p>
        </p:txBody>
      </p:sp>
      <p:sp>
        <p:nvSpPr>
          <p:cNvPr id="215" name="Google Shape;215;p8"/>
          <p:cNvSpPr txBox="1">
            <a:spLocks noGrp="1"/>
          </p:cNvSpPr>
          <p:nvPr>
            <p:ph type="body" idx="1"/>
          </p:nvPr>
        </p:nvSpPr>
        <p:spPr>
          <a:xfrm>
            <a:off x="8016857" y="2691638"/>
            <a:ext cx="3609983" cy="3188586"/>
          </a:xfrm>
          <a:prstGeom prst="rect">
            <a:avLst/>
          </a:prstGeom>
          <a:noFill/>
          <a:ln>
            <a:noFill/>
          </a:ln>
        </p:spPr>
        <p:txBody>
          <a:bodyPr spcFirstLastPara="1" wrap="square" lIns="91425" tIns="45700" rIns="91425" bIns="45700" anchor="t" anchorCtr="0">
            <a:normAutofit/>
          </a:bodyPr>
          <a:lstStyle/>
          <a:p>
            <a:pPr marL="342900" lvl="0" algn="l" rtl="0">
              <a:lnSpc>
                <a:spcPct val="100000"/>
              </a:lnSpc>
              <a:spcBef>
                <a:spcPts val="0"/>
              </a:spcBef>
              <a:spcAft>
                <a:spcPts val="0"/>
              </a:spcAft>
              <a:buClr>
                <a:schemeClr val="dk1"/>
              </a:buClr>
              <a:buSzPts val="2400"/>
              <a:buFont typeface="Arial" panose="020B0604020202020204" pitchFamily="34" charset="0"/>
              <a:buChar char="•"/>
            </a:pPr>
            <a:r>
              <a:rPr lang="en-US" dirty="0"/>
              <a:t>Number of Models Ran: 1</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Best Score: 0.88</a:t>
            </a:r>
            <a:endParaRPr dirty="0"/>
          </a:p>
          <a:p>
            <a:pPr marL="342900" lvl="0" algn="l" rtl="0">
              <a:lnSpc>
                <a:spcPct val="100000"/>
              </a:lnSpc>
              <a:spcBef>
                <a:spcPts val="1000"/>
              </a:spcBef>
              <a:spcAft>
                <a:spcPts val="0"/>
              </a:spcAft>
              <a:buClr>
                <a:schemeClr val="dk1"/>
              </a:buClr>
              <a:buSzPts val="2400"/>
              <a:buFont typeface="Arial" panose="020B0604020202020204" pitchFamily="34" charset="0"/>
              <a:buChar char="•"/>
            </a:pPr>
            <a:r>
              <a:rPr lang="en-US" dirty="0"/>
              <a:t>Time: 812.27s</a:t>
            </a:r>
            <a:br>
              <a:rPr lang="en-US" dirty="0"/>
            </a:br>
            <a:br>
              <a:rPr lang="en-US" dirty="0"/>
            </a:br>
            <a:endParaRPr dirty="0"/>
          </a:p>
        </p:txBody>
      </p:sp>
      <p:pic>
        <p:nvPicPr>
          <p:cNvPr id="216" name="Google Shape;216;p8" descr="Text&#10;&#10;Description automatically generated"/>
          <p:cNvPicPr preferRelativeResize="0"/>
          <p:nvPr/>
        </p:nvPicPr>
        <p:blipFill rotWithShape="1">
          <a:blip r:embed="rId3">
            <a:alphaModFix/>
          </a:blip>
          <a:srcRect/>
          <a:stretch/>
        </p:blipFill>
        <p:spPr>
          <a:xfrm>
            <a:off x="1043914" y="1497220"/>
            <a:ext cx="6114415" cy="4127230"/>
          </a:xfrm>
          <a:prstGeom prst="rect">
            <a:avLst/>
          </a:prstGeom>
          <a:noFill/>
          <a:ln>
            <a:noFill/>
          </a:ln>
        </p:spPr>
      </p:pic>
      <p:sp>
        <p:nvSpPr>
          <p:cNvPr id="217" name="Google Shape;217;p8"/>
          <p:cNvSpPr/>
          <p:nvPr/>
        </p:nvSpPr>
        <p:spPr>
          <a:xfrm>
            <a:off x="722857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8"/>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B302C"/>
      </a:dk2>
      <a:lt2>
        <a:srgbClr val="F0F3F2"/>
      </a:lt2>
      <a:accent1>
        <a:srgbClr val="E7295F"/>
      </a:accent1>
      <a:accent2>
        <a:srgbClr val="D5179C"/>
      </a:accent2>
      <a:accent3>
        <a:srgbClr val="D129E7"/>
      </a:accent3>
      <a:accent4>
        <a:srgbClr val="7723D7"/>
      </a:accent4>
      <a:accent5>
        <a:srgbClr val="372DE7"/>
      </a:accent5>
      <a:accent6>
        <a:srgbClr val="175DD5"/>
      </a:accent6>
      <a:hlink>
        <a:srgbClr val="5B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dridVTI">
  <a:themeElements>
    <a:clrScheme name="AnalogousFromDarkSeedLeftStep">
      <a:dk1>
        <a:srgbClr val="000000"/>
      </a:dk1>
      <a:lt1>
        <a:srgbClr val="FFFFFF"/>
      </a:lt1>
      <a:dk2>
        <a:srgbClr val="1B302C"/>
      </a:dk2>
      <a:lt2>
        <a:srgbClr val="F0F3F2"/>
      </a:lt2>
      <a:accent1>
        <a:srgbClr val="E7295F"/>
      </a:accent1>
      <a:accent2>
        <a:srgbClr val="D5179C"/>
      </a:accent2>
      <a:accent3>
        <a:srgbClr val="D129E7"/>
      </a:accent3>
      <a:accent4>
        <a:srgbClr val="7723D7"/>
      </a:accent4>
      <a:accent5>
        <a:srgbClr val="372DE7"/>
      </a:accent5>
      <a:accent6>
        <a:srgbClr val="175DD5"/>
      </a:accent6>
      <a:hlink>
        <a:srgbClr val="5B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774</Words>
  <Application>Microsoft Office PowerPoint</Application>
  <PresentationFormat>Widescreen</PresentationFormat>
  <Paragraphs>82</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NTR</vt:lpstr>
      <vt:lpstr>Arial</vt:lpstr>
      <vt:lpstr>Symbol</vt:lpstr>
      <vt:lpstr>Play</vt:lpstr>
      <vt:lpstr>Calibri</vt:lpstr>
      <vt:lpstr>MadridVTI</vt:lpstr>
      <vt:lpstr>MadridVTI</vt:lpstr>
      <vt:lpstr>Fashion Image Recognition Project</vt:lpstr>
      <vt:lpstr>Context &amp; Overview</vt:lpstr>
      <vt:lpstr>Data Acquisition &amp; Description</vt:lpstr>
      <vt:lpstr>Data Pre-processing</vt:lpstr>
      <vt:lpstr>Data Exploration &amp; Visualization</vt:lpstr>
      <vt:lpstr>Model: Random Forest </vt:lpstr>
      <vt:lpstr>Models: K-Nearest Neighbors </vt:lpstr>
      <vt:lpstr>Models: Linear </vt:lpstr>
      <vt:lpstr>Models: Support Vector Machine</vt:lpstr>
      <vt:lpstr>Models: Logistic Regression</vt:lpstr>
      <vt:lpstr>Models: Gaussian Naive Bayes</vt:lpstr>
      <vt:lpstr>Models: Decision Tree</vt:lpstr>
      <vt:lpstr>Models: Keras Tensor Flow</vt:lpstr>
      <vt:lpstr>Models: XGBoost</vt:lpstr>
      <vt:lpstr>Model Evaluation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Image Recognition Project</dc:title>
  <dc:creator>Wade Wilson</dc:creator>
  <cp:lastModifiedBy>Wade Wilson</cp:lastModifiedBy>
  <cp:revision>3</cp:revision>
  <dcterms:created xsi:type="dcterms:W3CDTF">2021-12-14T23:47:57Z</dcterms:created>
  <dcterms:modified xsi:type="dcterms:W3CDTF">2021-12-15T05:45:49Z</dcterms:modified>
</cp:coreProperties>
</file>