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3" r:id="rId2"/>
    <p:sldId id="288" r:id="rId3"/>
    <p:sldId id="289" r:id="rId4"/>
    <p:sldId id="292" r:id="rId5"/>
    <p:sldId id="290" r:id="rId6"/>
    <p:sldId id="293" r:id="rId7"/>
    <p:sldId id="294" r:id="rId8"/>
    <p:sldId id="295" r:id="rId9"/>
    <p:sldId id="296" r:id="rId10"/>
    <p:sldId id="298" r:id="rId11"/>
    <p:sldId id="291" r:id="rId12"/>
    <p:sldId id="297" r:id="rId13"/>
    <p:sldId id="29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ah Laraway" initials="NL" lastIdx="2" clrIdx="0">
    <p:extLst>
      <p:ext uri="{19B8F6BF-5375-455C-9EA6-DF929625EA0E}">
        <p15:presenceInfo xmlns:p15="http://schemas.microsoft.com/office/powerpoint/2012/main" userId="fabd584b2e1742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Noah\Desktop\Syracuse\MCB%20638\Project\Household_Expenses_Project_Updat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Histogram - Restaurant</a:t>
            </a:r>
            <a:r>
              <a:rPr lang="en-US" sz="1400" baseline="0"/>
              <a:t> Spending</a:t>
            </a:r>
            <a:endParaRPr lang="en-US" sz="140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'Restaurant Histogram'!$G$3:$G$7</c:f>
              <c:strCache>
                <c:ptCount val="5"/>
                <c:pt idx="0">
                  <c:v> $0-$20 </c:v>
                </c:pt>
                <c:pt idx="1">
                  <c:v> $20-$40 </c:v>
                </c:pt>
                <c:pt idx="2">
                  <c:v> $40-60 </c:v>
                </c:pt>
                <c:pt idx="3">
                  <c:v> $60-80 </c:v>
                </c:pt>
                <c:pt idx="4">
                  <c:v> $80-$100 </c:v>
                </c:pt>
              </c:strCache>
            </c:strRef>
          </c:cat>
          <c:val>
            <c:numRef>
              <c:f>'Restaurant Histogram'!$H$3:$H$7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DB-469C-A38E-7CB3E0C9D7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4447567"/>
        <c:axId val="1744448815"/>
      </c:barChart>
      <c:catAx>
        <c:axId val="1744447567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Bin Range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744448815"/>
        <c:crosses val="autoZero"/>
        <c:auto val="1"/>
        <c:lblAlgn val="ctr"/>
        <c:lblOffset val="100"/>
        <c:noMultiLvlLbl val="0"/>
      </c:catAx>
      <c:valAx>
        <c:axId val="1744448815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Frequency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744447567"/>
        <c:crosses val="autoZero"/>
        <c:crossBetween val="between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Histogram - Restaurant Spending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'Restaurant Histogram'!$J$23:$J$27</c:f>
              <c:strCache>
                <c:ptCount val="5"/>
                <c:pt idx="0">
                  <c:v> $0-$20 </c:v>
                </c:pt>
                <c:pt idx="1">
                  <c:v> $20-$40 </c:v>
                </c:pt>
                <c:pt idx="2">
                  <c:v> $40-60 </c:v>
                </c:pt>
                <c:pt idx="3">
                  <c:v> $60-80 </c:v>
                </c:pt>
                <c:pt idx="4">
                  <c:v> $80-$100 </c:v>
                </c:pt>
              </c:strCache>
            </c:strRef>
          </c:cat>
          <c:val>
            <c:numRef>
              <c:f>'Restaurant Histogram'!$K$23:$K$27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DE-4D2A-B97B-B2B02FFEC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9802639"/>
        <c:axId val="1950150495"/>
      </c:barChart>
      <c:catAx>
        <c:axId val="2049802639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Bin Range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950150495"/>
        <c:crosses val="autoZero"/>
        <c:auto val="1"/>
        <c:lblAlgn val="ctr"/>
        <c:lblOffset val="100"/>
        <c:noMultiLvlLbl val="0"/>
      </c:catAx>
      <c:valAx>
        <c:axId val="1950150495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Frequency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49802639"/>
        <c:crosses val="autoZero"/>
        <c:crossBetween val="between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'Pareto Chart'!$C$12:$G$12</cx:f>
        <cx:lvl ptCount="5">
          <cx:pt idx="0">Takeout/Restaurants</cx:pt>
          <cx:pt idx="1">Online Shopping</cx:pt>
          <cx:pt idx="2">Movies/Streaming</cx:pt>
          <cx:pt idx="3">Other Entertainment</cx:pt>
          <cx:pt idx="4">Groceries</cx:pt>
        </cx:lvl>
      </cx:strDim>
      <cx:numDim type="val">
        <cx:f dir="row">'Pareto Chart'!$C$13:$G$13</cx:f>
        <cx:lvl ptCount="5" formatCode="_(&quot;$&quot;* #,##0.00_);_(&quot;$&quot;* \(#,##0.00\);_(&quot;$&quot;* &quot;-&quot;??_);_(@_)">
          <cx:pt idx="0">2994</cx:pt>
          <cx:pt idx="1">1061</cx:pt>
          <cx:pt idx="2">204</cx:pt>
          <cx:pt idx="3">585</cx:pt>
          <cx:pt idx="4">6581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Total Household Discretionary Spending (Prior 6 Months)</a:t>
            </a:r>
          </a:p>
          <a:p>
            <a:pPr algn="ctr" rtl="0">
              <a:defRPr/>
            </a:pPr>
            <a:endPara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rich>
      </cx:tx>
    </cx:title>
    <cx:plotArea>
      <cx:plotAreaRegion>
        <cx:series layoutId="clusteredColumn" uniqueId="{3F0205FE-B10A-4265-A920-88FEA77A03B9}"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>
                    <a:solidFill>
                      <a:schemeClr val="tx1"/>
                    </a:solidFill>
                  </a:defRPr>
                </a:pPr>
                <a:endParaRPr lang="en-US" sz="1600" b="0" i="0" u="none" strike="noStrike" baseline="0">
                  <a:solidFill>
                    <a:schemeClr val="tx1"/>
                  </a:solidFill>
                  <a:latin typeface="Calibri" panose="020F0502020204030204"/>
                </a:endParaRPr>
              </a:p>
            </cx:txPr>
            <cx:visibility seriesName="0" categoryName="0" value="1"/>
            <cx:separator>, </cx:separator>
          </cx:dataLabels>
          <cx:dataId val="0"/>
          <cx:layoutPr>
            <cx:aggregation/>
          </cx:layoutPr>
          <cx:axisId val="1"/>
        </cx:series>
        <cx:series layoutId="paretoLine" ownerIdx="0" uniqueId="{8EB42E25-1048-4884-98E7-FD6B6FF7117B}">
          <cx:axisId val="2"/>
        </cx:series>
      </cx:plotAreaRegion>
      <cx:axis id="0">
        <cx:catScaling gapWidth="0.560000002"/>
        <cx:tickLabels/>
      </cx:axis>
      <cx:axis id="1">
        <cx:valScaling/>
        <cx:majorGridlines/>
        <cx:tickLabels/>
        <cx:numFmt formatCode="_($* #,##0_);_($* (#,##0);_($* &quot;-&quot;_);_(@_)" sourceLinked="0"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endParaRPr lang="en-US" sz="9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4A349-BF62-48EE-B936-E4A2BC670793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BC9C9-456E-4734-823B-68C8FDB8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69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6188E76D-BF6D-481F-A39A-F659998860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997667-B806-4C55-BDA4-39D60EA35C1E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A15AB2C-CAB3-49AC-94B2-6E57BA1EE5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41912" cy="4173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17" tIns="51717" rIns="101817" bIns="51717"/>
          <a:lstStyle/>
          <a:p>
            <a:endParaRPr lang="en-US" altLang="en-US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20EDAD0-73EE-49E5-8FFB-3F6E708613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9613"/>
            <a:ext cx="4605337" cy="34544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2AA6-E3A7-40C2-8BB9-4F2A9CEE32B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5AEA-4A5D-459C-A545-E840F4F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5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2AA6-E3A7-40C2-8BB9-4F2A9CEE32B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5AEA-4A5D-459C-A545-E840F4F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7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2AA6-E3A7-40C2-8BB9-4F2A9CEE32B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5AEA-4A5D-459C-A545-E840F4F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4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2AA6-E3A7-40C2-8BB9-4F2A9CEE32B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5AEA-4A5D-459C-A545-E840F4F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3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2AA6-E3A7-40C2-8BB9-4F2A9CEE32B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5AEA-4A5D-459C-A545-E840F4F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5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2AA6-E3A7-40C2-8BB9-4F2A9CEE32B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5AEA-4A5D-459C-A545-E840F4F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2AA6-E3A7-40C2-8BB9-4F2A9CEE32B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5AEA-4A5D-459C-A545-E840F4F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7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2AA6-E3A7-40C2-8BB9-4F2A9CEE32B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5AEA-4A5D-459C-A545-E840F4F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6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2AA6-E3A7-40C2-8BB9-4F2A9CEE32B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5AEA-4A5D-459C-A545-E840F4F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2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2AA6-E3A7-40C2-8BB9-4F2A9CEE32B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5AEA-4A5D-459C-A545-E840F4F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4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2AA6-E3A7-40C2-8BB9-4F2A9CEE32B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5AEA-4A5D-459C-A545-E840F4F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5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F2AA6-E3A7-40C2-8BB9-4F2A9CEE32B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75AEA-4A5D-459C-A545-E840F4F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3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13" Type="http://schemas.openxmlformats.org/officeDocument/2006/relationships/image" Target="../media/image11.tmp"/><Relationship Id="rId3" Type="http://schemas.openxmlformats.org/officeDocument/2006/relationships/image" Target="../media/image1.tmp"/><Relationship Id="rId7" Type="http://schemas.openxmlformats.org/officeDocument/2006/relationships/image" Target="../media/image5.tmp"/><Relationship Id="rId12" Type="http://schemas.openxmlformats.org/officeDocument/2006/relationships/image" Target="../media/image10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tmp"/><Relationship Id="rId11" Type="http://schemas.openxmlformats.org/officeDocument/2006/relationships/image" Target="../media/image9.tmp"/><Relationship Id="rId5" Type="http://schemas.openxmlformats.org/officeDocument/2006/relationships/image" Target="../media/image3.tmp"/><Relationship Id="rId15" Type="http://schemas.openxmlformats.org/officeDocument/2006/relationships/image" Target="../media/image13.tmp"/><Relationship Id="rId10" Type="http://schemas.openxmlformats.org/officeDocument/2006/relationships/image" Target="../media/image8.tmp"/><Relationship Id="rId4" Type="http://schemas.openxmlformats.org/officeDocument/2006/relationships/image" Target="../media/image2.tmp"/><Relationship Id="rId9" Type="http://schemas.openxmlformats.org/officeDocument/2006/relationships/image" Target="../media/image7.tmp"/><Relationship Id="rId14" Type="http://schemas.openxmlformats.org/officeDocument/2006/relationships/image" Target="../media/image12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tmp"/><Relationship Id="rId5" Type="http://schemas.openxmlformats.org/officeDocument/2006/relationships/image" Target="../media/image28.tmp"/><Relationship Id="rId4" Type="http://schemas.openxmlformats.org/officeDocument/2006/relationships/image" Target="../media/image27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7" Type="http://schemas.openxmlformats.org/officeDocument/2006/relationships/image" Target="../media/image34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mp"/><Relationship Id="rId5" Type="http://schemas.openxmlformats.org/officeDocument/2006/relationships/image" Target="../media/image32.tmp"/><Relationship Id="rId4" Type="http://schemas.openxmlformats.org/officeDocument/2006/relationships/image" Target="../media/image31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hyperlink" Target="https://www.dinkytown.net/java/compound-savings-calculato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7" Type="http://schemas.openxmlformats.org/officeDocument/2006/relationships/image" Target="../media/image24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tmp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EDC0443F-C8F9-4DFD-B64D-D658F21E3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6" y="2775805"/>
            <a:ext cx="629278" cy="255172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FFC07ADE-6EA6-4981-9E17-5CCD25CA0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85" y="1495425"/>
            <a:ext cx="1838795" cy="1354818"/>
          </a:xfrm>
          <a:prstGeom prst="rect">
            <a:avLst/>
          </a:prstGeom>
        </p:spPr>
      </p:pic>
      <p:sp>
        <p:nvSpPr>
          <p:cNvPr id="15390" name="Text Box 46">
            <a:extLst>
              <a:ext uri="{FF2B5EF4-FFF2-40B4-BE49-F238E27FC236}">
                <a16:creationId xmlns:a16="http://schemas.microsoft.com/office/drawing/2014/main" id="{60C7AAE5-F0EA-47F7-A42F-7CECCD87F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744" y="456568"/>
            <a:ext cx="50403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1200" dirty="0">
                <a:solidFill>
                  <a:schemeClr val="tx2"/>
                </a:solidFill>
                <a:latin typeface="Arial" panose="020B0604020202020204" pitchFamily="34" charset="0"/>
              </a:rPr>
              <a:t>Process owner: Noah Laraway</a:t>
            </a:r>
          </a:p>
        </p:txBody>
      </p:sp>
      <p:sp>
        <p:nvSpPr>
          <p:cNvPr id="15370" name="Text Box 16">
            <a:extLst>
              <a:ext uri="{FF2B5EF4-FFF2-40B4-BE49-F238E27FC236}">
                <a16:creationId xmlns:a16="http://schemas.microsoft.com/office/drawing/2014/main" id="{17276364-09EE-449D-88CC-A3231002A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1600"/>
            <a:ext cx="870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Arial" panose="020B0604020202020204" pitchFamily="34" charset="0"/>
              </a:rPr>
              <a:t>Reducing Household Expenses</a:t>
            </a:r>
          </a:p>
        </p:txBody>
      </p:sp>
      <p:sp>
        <p:nvSpPr>
          <p:cNvPr id="6146" name="Rectangle 6">
            <a:extLst>
              <a:ext uri="{FF2B5EF4-FFF2-40B4-BE49-F238E27FC236}">
                <a16:creationId xmlns:a16="http://schemas.microsoft.com/office/drawing/2014/main" id="{7477B27F-21B6-4BC9-A459-5A5811941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52" y="714375"/>
            <a:ext cx="8956786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400" dirty="0"/>
          </a:p>
        </p:txBody>
      </p:sp>
      <p:sp>
        <p:nvSpPr>
          <p:cNvPr id="15363" name="Line 9">
            <a:extLst>
              <a:ext uri="{FF2B5EF4-FFF2-40B4-BE49-F238E27FC236}">
                <a16:creationId xmlns:a16="http://schemas.microsoft.com/office/drawing/2014/main" id="{88EE4707-8EFF-4198-AC74-AB7484B7E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3700" y="1397000"/>
            <a:ext cx="6698" cy="487997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10">
            <a:extLst>
              <a:ext uri="{FF2B5EF4-FFF2-40B4-BE49-F238E27FC236}">
                <a16:creationId xmlns:a16="http://schemas.microsoft.com/office/drawing/2014/main" id="{66121FFB-8023-45F1-8A3F-6620447E7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48400"/>
            <a:ext cx="4216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Rectangle 11">
            <a:extLst>
              <a:ext uri="{FF2B5EF4-FFF2-40B4-BE49-F238E27FC236}">
                <a16:creationId xmlns:a16="http://schemas.microsoft.com/office/drawing/2014/main" id="{52A12F66-045D-4FFB-B820-2EEAE1548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29" y="1061504"/>
            <a:ext cx="14478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ctr" defTabSz="885825">
              <a:defRPr/>
            </a:pPr>
            <a:r>
              <a:rPr lang="en-US" sz="13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DEFINE</a:t>
            </a:r>
          </a:p>
        </p:txBody>
      </p:sp>
      <p:sp>
        <p:nvSpPr>
          <p:cNvPr id="19468" name="Rectangle 12">
            <a:extLst>
              <a:ext uri="{FF2B5EF4-FFF2-40B4-BE49-F238E27FC236}">
                <a16:creationId xmlns:a16="http://schemas.microsoft.com/office/drawing/2014/main" id="{8D25E8B2-8B53-4553-AF43-E50D549DE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251" y="1067758"/>
            <a:ext cx="13716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ctr" defTabSz="885825">
              <a:defRPr/>
            </a:pPr>
            <a:r>
              <a:rPr lang="en-US" sz="13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MEASURE</a:t>
            </a:r>
          </a:p>
        </p:txBody>
      </p:sp>
      <p:sp>
        <p:nvSpPr>
          <p:cNvPr id="15367" name="Rectangle 13">
            <a:extLst>
              <a:ext uri="{FF2B5EF4-FFF2-40B4-BE49-F238E27FC236}">
                <a16:creationId xmlns:a16="http://schemas.microsoft.com/office/drawing/2014/main" id="{6F382337-8941-4C4B-886B-84360B8D0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1430340"/>
            <a:ext cx="985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68" name="Rectangle 14">
            <a:extLst>
              <a:ext uri="{FF2B5EF4-FFF2-40B4-BE49-F238E27FC236}">
                <a16:creationId xmlns:a16="http://schemas.microsoft.com/office/drawing/2014/main" id="{54C16D60-32E4-4617-AA90-8C658D3B3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902" y="1265238"/>
            <a:ext cx="7969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69" name="Rectangle 15">
            <a:extLst>
              <a:ext uri="{FF2B5EF4-FFF2-40B4-BE49-F238E27FC236}">
                <a16:creationId xmlns:a16="http://schemas.microsoft.com/office/drawing/2014/main" id="{2EA28291-8AC8-45E3-98C5-61D76C631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90" y="1252538"/>
            <a:ext cx="7969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71" name="Text Box 17">
            <a:extLst>
              <a:ext uri="{FF2B5EF4-FFF2-40B4-BE49-F238E27FC236}">
                <a16:creationId xmlns:a16="http://schemas.microsoft.com/office/drawing/2014/main" id="{C31A236E-FDA9-4B3F-8750-16D4ABE3D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7046" y="731086"/>
            <a:ext cx="13112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 dirty="0">
                <a:solidFill>
                  <a:schemeClr val="bg1"/>
                </a:solidFill>
                <a:latin typeface="Arial" panose="020B0604020202020204" pitchFamily="34" charset="0"/>
              </a:rPr>
              <a:t>Team Launch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 dirty="0">
                <a:solidFill>
                  <a:schemeClr val="bg1"/>
                </a:solidFill>
                <a:latin typeface="Arial" panose="020B0604020202020204" pitchFamily="34" charset="0"/>
              </a:rPr>
              <a:t>4/12/2021</a:t>
            </a:r>
          </a:p>
        </p:txBody>
      </p:sp>
      <p:sp>
        <p:nvSpPr>
          <p:cNvPr id="15372" name="Rectangle 19">
            <a:extLst>
              <a:ext uri="{FF2B5EF4-FFF2-40B4-BE49-F238E27FC236}">
                <a16:creationId xmlns:a16="http://schemas.microsoft.com/office/drawing/2014/main" id="{90B8FD29-B966-4270-A0A5-5ED0E85C2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102" y="1265238"/>
            <a:ext cx="7969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73" name="Rectangle 20">
            <a:extLst>
              <a:ext uri="{FF2B5EF4-FFF2-40B4-BE49-F238E27FC236}">
                <a16:creationId xmlns:a16="http://schemas.microsoft.com/office/drawing/2014/main" id="{03EA4AA7-A9F6-406C-993C-22D5CE8B7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1865" y="1274763"/>
            <a:ext cx="7969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74" name="Text Box 21">
            <a:extLst>
              <a:ext uri="{FF2B5EF4-FFF2-40B4-BE49-F238E27FC236}">
                <a16:creationId xmlns:a16="http://schemas.microsoft.com/office/drawing/2014/main" id="{04273550-BEB1-4EFD-8898-B0C86E78E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253" y="725421"/>
            <a:ext cx="1081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 dirty="0">
                <a:solidFill>
                  <a:schemeClr val="bg1"/>
                </a:solidFill>
                <a:latin typeface="Arial" panose="020B0604020202020204" pitchFamily="34" charset="0"/>
              </a:rPr>
              <a:t>Define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4/12/2021</a:t>
            </a:r>
          </a:p>
        </p:txBody>
      </p:sp>
      <p:sp>
        <p:nvSpPr>
          <p:cNvPr id="15375" name="Text Box 22">
            <a:extLst>
              <a:ext uri="{FF2B5EF4-FFF2-40B4-BE49-F238E27FC236}">
                <a16:creationId xmlns:a16="http://schemas.microsoft.com/office/drawing/2014/main" id="{EEC86602-3311-47D5-AF20-B0F14AF4E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2" y="712779"/>
            <a:ext cx="7489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 dirty="0">
                <a:solidFill>
                  <a:schemeClr val="bg1"/>
                </a:solidFill>
                <a:latin typeface="Arial" panose="020B0604020202020204" pitchFamily="34" charset="0"/>
              </a:rPr>
              <a:t>Measure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4/19/2021</a:t>
            </a:r>
          </a:p>
        </p:txBody>
      </p:sp>
      <p:sp>
        <p:nvSpPr>
          <p:cNvPr id="15376" name="Text Box 23">
            <a:extLst>
              <a:ext uri="{FF2B5EF4-FFF2-40B4-BE49-F238E27FC236}">
                <a16:creationId xmlns:a16="http://schemas.microsoft.com/office/drawing/2014/main" id="{AFCF0C2F-EFBE-47FB-B802-A594A46B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814" y="694166"/>
            <a:ext cx="6783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 dirty="0">
                <a:solidFill>
                  <a:schemeClr val="bg1"/>
                </a:solidFill>
                <a:latin typeface="Arial" panose="020B0604020202020204" pitchFamily="34" charset="0"/>
              </a:rPr>
              <a:t>Analyze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5/3/2021</a:t>
            </a:r>
          </a:p>
        </p:txBody>
      </p:sp>
      <p:sp>
        <p:nvSpPr>
          <p:cNvPr id="15377" name="Text Box 24">
            <a:extLst>
              <a:ext uri="{FF2B5EF4-FFF2-40B4-BE49-F238E27FC236}">
                <a16:creationId xmlns:a16="http://schemas.microsoft.com/office/drawing/2014/main" id="{B4ACBC24-A57C-4479-9C3D-D2518913C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216" y="711394"/>
            <a:ext cx="7377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 dirty="0">
                <a:solidFill>
                  <a:schemeClr val="bg1"/>
                </a:solidFill>
                <a:latin typeface="Arial" panose="020B0604020202020204" pitchFamily="34" charset="0"/>
              </a:rPr>
              <a:t>Control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On-Going</a:t>
            </a:r>
          </a:p>
        </p:txBody>
      </p:sp>
      <p:sp>
        <p:nvSpPr>
          <p:cNvPr id="15378" name="Text Box 25">
            <a:extLst>
              <a:ext uri="{FF2B5EF4-FFF2-40B4-BE49-F238E27FC236}">
                <a16:creationId xmlns:a16="http://schemas.microsoft.com/office/drawing/2014/main" id="{D6BDDC00-8D19-433C-814E-43EE1D971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2500" y="698246"/>
            <a:ext cx="7489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 dirty="0">
                <a:solidFill>
                  <a:schemeClr val="bg1"/>
                </a:solidFill>
                <a:latin typeface="Arial" panose="020B0604020202020204" pitchFamily="34" charset="0"/>
              </a:rPr>
              <a:t>Improve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5/10/2021</a:t>
            </a:r>
          </a:p>
        </p:txBody>
      </p:sp>
      <p:sp>
        <p:nvSpPr>
          <p:cNvPr id="15379" name="Text Box 31">
            <a:extLst>
              <a:ext uri="{FF2B5EF4-FFF2-40B4-BE49-F238E27FC236}">
                <a16:creationId xmlns:a16="http://schemas.microsoft.com/office/drawing/2014/main" id="{8E11ACF6-9626-4AC5-8024-6E8E6D314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333" y="781050"/>
            <a:ext cx="1033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 dirty="0">
                <a:solidFill>
                  <a:schemeClr val="bg1"/>
                </a:solidFill>
                <a:latin typeface="Arial" panose="020B0604020202020204" pitchFamily="34" charset="0"/>
              </a:rPr>
              <a:t>Key Dates ---&gt;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15380" name="Line 32">
            <a:extLst>
              <a:ext uri="{FF2B5EF4-FFF2-40B4-BE49-F238E27FC236}">
                <a16:creationId xmlns:a16="http://schemas.microsoft.com/office/drawing/2014/main" id="{AB973F28-ABE8-412E-ADEB-F5CFB2CDC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4065" y="712787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33">
            <a:extLst>
              <a:ext uri="{FF2B5EF4-FFF2-40B4-BE49-F238E27FC236}">
                <a16:creationId xmlns:a16="http://schemas.microsoft.com/office/drawing/2014/main" id="{ABAB12F2-34E5-4224-95A4-97103C731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9273" y="7254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Line 34">
            <a:extLst>
              <a:ext uri="{FF2B5EF4-FFF2-40B4-BE49-F238E27FC236}">
                <a16:creationId xmlns:a16="http://schemas.microsoft.com/office/drawing/2014/main" id="{B1BE57F3-458C-4236-B142-FA792A10D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5399" y="7254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Line 35">
            <a:extLst>
              <a:ext uri="{FF2B5EF4-FFF2-40B4-BE49-F238E27FC236}">
                <a16:creationId xmlns:a16="http://schemas.microsoft.com/office/drawing/2014/main" id="{27E5222A-6FE8-426F-ACBE-DE03CBBB2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5268" y="7254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36">
            <a:extLst>
              <a:ext uri="{FF2B5EF4-FFF2-40B4-BE49-F238E27FC236}">
                <a16:creationId xmlns:a16="http://schemas.microsoft.com/office/drawing/2014/main" id="{910862EA-64F0-425E-A4BB-CDFE97856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9196" y="7254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Rectangle 39">
            <a:extLst>
              <a:ext uri="{FF2B5EF4-FFF2-40B4-BE49-F238E27FC236}">
                <a16:creationId xmlns:a16="http://schemas.microsoft.com/office/drawing/2014/main" id="{213476A8-84CD-400E-8E54-BCA53FCF4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687" y="1076751"/>
            <a:ext cx="13716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ctr" defTabSz="885825">
              <a:defRPr/>
            </a:pPr>
            <a:r>
              <a:rPr lang="en-US" sz="13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ANALYZE</a:t>
            </a:r>
          </a:p>
        </p:txBody>
      </p:sp>
      <p:sp>
        <p:nvSpPr>
          <p:cNvPr id="19496" name="Rectangle 40">
            <a:extLst>
              <a:ext uri="{FF2B5EF4-FFF2-40B4-BE49-F238E27FC236}">
                <a16:creationId xmlns:a16="http://schemas.microsoft.com/office/drawing/2014/main" id="{FE25D6BC-5933-4833-B148-B8B05384B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18436"/>
            <a:ext cx="13716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ctr" defTabSz="885825">
              <a:defRPr/>
            </a:pPr>
            <a:r>
              <a:rPr lang="en-US" sz="13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IMPROVE</a:t>
            </a:r>
          </a:p>
        </p:txBody>
      </p:sp>
      <p:sp>
        <p:nvSpPr>
          <p:cNvPr id="15388" name="Line 43">
            <a:extLst>
              <a:ext uri="{FF2B5EF4-FFF2-40B4-BE49-F238E27FC236}">
                <a16:creationId xmlns:a16="http://schemas.microsoft.com/office/drawing/2014/main" id="{9ECED70A-F772-43D1-B06B-599D013EE1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4254" y="1447800"/>
            <a:ext cx="32746" cy="482917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Line 54">
            <a:extLst>
              <a:ext uri="{FF2B5EF4-FFF2-40B4-BE49-F238E27FC236}">
                <a16:creationId xmlns:a16="http://schemas.microsoft.com/office/drawing/2014/main" id="{DBF55293-9427-43FD-9627-A0368A6C9F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8200" y="1346202"/>
            <a:ext cx="0" cy="48942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Line 77">
            <a:extLst>
              <a:ext uri="{FF2B5EF4-FFF2-40B4-BE49-F238E27FC236}">
                <a16:creationId xmlns:a16="http://schemas.microsoft.com/office/drawing/2014/main" id="{36EDDCBB-6B68-4250-9FEF-B4409926B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594258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4" name="Rectangle 78">
            <a:extLst>
              <a:ext uri="{FF2B5EF4-FFF2-40B4-BE49-F238E27FC236}">
                <a16:creationId xmlns:a16="http://schemas.microsoft.com/office/drawing/2014/main" id="{733286B1-593E-45FE-8575-9DF837DA4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473" y="3571519"/>
            <a:ext cx="13716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ctr" defTabSz="885825">
              <a:defRPr/>
            </a:pPr>
            <a:r>
              <a:rPr lang="en-US" sz="13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CONTROL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48D3A0-0341-4AD7-8003-E10902F7A245}"/>
              </a:ext>
            </a:extLst>
          </p:cNvPr>
          <p:cNvSpPr txBox="1"/>
          <p:nvPr/>
        </p:nvSpPr>
        <p:spPr>
          <a:xfrm>
            <a:off x="724694" y="1311835"/>
            <a:ext cx="1412838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Problem Statement</a:t>
            </a:r>
          </a:p>
          <a:p>
            <a:r>
              <a:rPr lang="en-US" sz="1200" dirty="0"/>
              <a:t>Household discretionary spending is too high and estimated to be over $200/month in unnecessary expenses due to minimal processes in place.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81842A-38BD-44A1-945C-34E0BD1D76C3}"/>
              </a:ext>
            </a:extLst>
          </p:cNvPr>
          <p:cNvSpPr txBox="1"/>
          <p:nvPr/>
        </p:nvSpPr>
        <p:spPr>
          <a:xfrm>
            <a:off x="725312" y="3388533"/>
            <a:ext cx="13953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/>
              <a:t>Business Impact</a:t>
            </a:r>
          </a:p>
          <a:p>
            <a:r>
              <a:rPr lang="en-US" sz="1200" dirty="0"/>
              <a:t>Lowering expenses by $200/month would lead to annual savings of $2,400/year. If this money was invested it could lead to $157k over 25 years!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962A6-DD41-4FF2-8987-AD326AD44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00" y="4624024"/>
            <a:ext cx="1141162" cy="564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E19449-2A6E-4F3E-B29D-65982B66D3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57" y="4655966"/>
            <a:ext cx="1127291" cy="4876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4569EE-BA63-4ED7-9A89-679B90D8250A}"/>
              </a:ext>
            </a:extLst>
          </p:cNvPr>
          <p:cNvSpPr/>
          <p:nvPr/>
        </p:nvSpPr>
        <p:spPr>
          <a:xfrm>
            <a:off x="-69786" y="1575475"/>
            <a:ext cx="96064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Current </a:t>
            </a:r>
          </a:p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Process</a:t>
            </a:r>
          </a:p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Is </a:t>
            </a:r>
          </a:p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Broken!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754CBA-0220-4345-B434-5CD64E395D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70" y="5353051"/>
            <a:ext cx="1003324" cy="80301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3254493-D772-4EF7-B1B1-9B80D3E9C187}"/>
              </a:ext>
            </a:extLst>
          </p:cNvPr>
          <p:cNvSpPr/>
          <p:nvPr/>
        </p:nvSpPr>
        <p:spPr>
          <a:xfrm>
            <a:off x="70266" y="5218894"/>
            <a:ext cx="107022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Money</a:t>
            </a:r>
          </a:p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Being</a:t>
            </a:r>
          </a:p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Wasted!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74071F-B06C-4E8D-9BA6-4D226CBE4F56}"/>
              </a:ext>
            </a:extLst>
          </p:cNvPr>
          <p:cNvCxnSpPr>
            <a:cxnSpLocks/>
          </p:cNvCxnSpPr>
          <p:nvPr/>
        </p:nvCxnSpPr>
        <p:spPr>
          <a:xfrm flipH="1">
            <a:off x="351975" y="2701894"/>
            <a:ext cx="16003" cy="599989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2711EDC-E4E0-408C-9374-F12AF33C66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79" y="3338688"/>
            <a:ext cx="1911102" cy="1394697"/>
          </a:xfrm>
          <a:prstGeom prst="rect">
            <a:avLst/>
          </a:prstGeom>
        </p:spPr>
      </p:pic>
      <p:sp>
        <p:nvSpPr>
          <p:cNvPr id="29" name="Explosion: 8 Points 28">
            <a:extLst>
              <a:ext uri="{FF2B5EF4-FFF2-40B4-BE49-F238E27FC236}">
                <a16:creationId xmlns:a16="http://schemas.microsoft.com/office/drawing/2014/main" id="{36F8CF72-EE51-4154-AB18-66C200B1571F}"/>
              </a:ext>
            </a:extLst>
          </p:cNvPr>
          <p:cNvSpPr/>
          <p:nvPr/>
        </p:nvSpPr>
        <p:spPr>
          <a:xfrm>
            <a:off x="2251664" y="1347663"/>
            <a:ext cx="1946135" cy="1185129"/>
          </a:xfrm>
          <a:prstGeom prst="irregularSeal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Identified what/how to measure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9DCAC4D-2882-43B3-9567-711A512BE9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376" y="1875238"/>
            <a:ext cx="1984235" cy="10811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7" name="Speech Bubble: Oval 86">
            <a:extLst>
              <a:ext uri="{FF2B5EF4-FFF2-40B4-BE49-F238E27FC236}">
                <a16:creationId xmlns:a16="http://schemas.microsoft.com/office/drawing/2014/main" id="{EA350EF3-1C5E-4124-A61D-75C3CE8A28DC}"/>
              </a:ext>
            </a:extLst>
          </p:cNvPr>
          <p:cNvSpPr/>
          <p:nvPr/>
        </p:nvSpPr>
        <p:spPr>
          <a:xfrm>
            <a:off x="2425031" y="2586899"/>
            <a:ext cx="1526873" cy="777570"/>
          </a:xfrm>
          <a:prstGeom prst="wedgeEllipseCallout">
            <a:avLst>
              <a:gd name="adj1" fmla="val 16455"/>
              <a:gd name="adj2" fmla="val 64719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$1,900 per month on discretionary spending!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69D22B9-508F-43FF-A284-109C32B3D6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243" y="3095287"/>
            <a:ext cx="2048148" cy="8552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379FF40-2BB8-4564-BFF8-D76232DAA611}"/>
              </a:ext>
            </a:extLst>
          </p:cNvPr>
          <p:cNvSpPr txBox="1"/>
          <p:nvPr/>
        </p:nvSpPr>
        <p:spPr>
          <a:xfrm>
            <a:off x="4184731" y="5178636"/>
            <a:ext cx="2295932" cy="106182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Main Focus for Improvement: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Limit sit down restaurant trips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Limit grocery store trips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Put a cap on grocery store spending</a:t>
            </a:r>
          </a:p>
          <a:p>
            <a:r>
              <a:rPr lang="en-US" sz="1050" dirty="0">
                <a:solidFill>
                  <a:schemeClr val="bg1"/>
                </a:solidFill>
              </a:rPr>
              <a:t>Expected results: $50+ reduction in spending/week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668DF68-4F66-4CDF-A63E-5DA6E87B33F9}"/>
              </a:ext>
            </a:extLst>
          </p:cNvPr>
          <p:cNvSpPr/>
          <p:nvPr/>
        </p:nvSpPr>
        <p:spPr>
          <a:xfrm>
            <a:off x="5658808" y="3345033"/>
            <a:ext cx="559007" cy="5597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D011E0B-504F-429A-828C-7A4FE9DD4989}"/>
              </a:ext>
            </a:extLst>
          </p:cNvPr>
          <p:cNvSpPr/>
          <p:nvPr/>
        </p:nvSpPr>
        <p:spPr>
          <a:xfrm>
            <a:off x="4499829" y="2229147"/>
            <a:ext cx="671250" cy="8099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A5FE2F80-A4AB-4069-8E80-175FD6168667}"/>
              </a:ext>
            </a:extLst>
          </p:cNvPr>
          <p:cNvSpPr/>
          <p:nvPr/>
        </p:nvSpPr>
        <p:spPr>
          <a:xfrm>
            <a:off x="4330597" y="1366543"/>
            <a:ext cx="2171742" cy="848535"/>
          </a:xfrm>
          <a:prstGeom prst="wedgeEllipseCallout">
            <a:avLst>
              <a:gd name="adj1" fmla="val -16066"/>
              <a:gd name="adj2" fmla="val 78989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Pareto showed 83% of spending on groceries &amp; restaurants!</a:t>
            </a:r>
          </a:p>
        </p:txBody>
      </p:sp>
      <p:sp>
        <p:nvSpPr>
          <p:cNvPr id="93" name="AutoShape 154">
            <a:extLst>
              <a:ext uri="{FF2B5EF4-FFF2-40B4-BE49-F238E27FC236}">
                <a16:creationId xmlns:a16="http://schemas.microsoft.com/office/drawing/2014/main" id="{1195F14D-430D-490D-B78D-C6A583C02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751" y="3935557"/>
            <a:ext cx="2125258" cy="720409"/>
          </a:xfrm>
          <a:prstGeom prst="wedgeRectCallout">
            <a:avLst>
              <a:gd name="adj1" fmla="val 30180"/>
              <a:gd name="adj2" fmla="val -748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050" dirty="0">
                <a:solidFill>
                  <a:schemeClr val="bg1"/>
                </a:solidFill>
                <a:latin typeface="Arial" panose="020B0604020202020204" pitchFamily="34" charset="0"/>
              </a:rPr>
              <a:t>55% of restaurant spending coming from only one third of restaurant trips! Sit down restaurants are more expensive!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B987C63-0FE1-4840-A089-A8353B7C6D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632" y="1660471"/>
            <a:ext cx="1267270" cy="716963"/>
          </a:xfrm>
          <a:prstGeom prst="rect">
            <a:avLst/>
          </a:prstGeom>
        </p:spPr>
      </p:pic>
      <p:sp>
        <p:nvSpPr>
          <p:cNvPr id="98" name="WordArt 49">
            <a:extLst>
              <a:ext uri="{FF2B5EF4-FFF2-40B4-BE49-F238E27FC236}">
                <a16:creationId xmlns:a16="http://schemas.microsoft.com/office/drawing/2014/main" id="{F3F10EA9-7DDF-4FC9-9696-33931DC66DC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63330" y="1353214"/>
            <a:ext cx="558000" cy="29903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10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ustralian Sunrise"/>
              </a:rPr>
              <a:t>Before</a:t>
            </a:r>
          </a:p>
        </p:txBody>
      </p:sp>
      <p:sp>
        <p:nvSpPr>
          <p:cNvPr id="99" name="WordArt 50">
            <a:extLst>
              <a:ext uri="{FF2B5EF4-FFF2-40B4-BE49-F238E27FC236}">
                <a16:creationId xmlns:a16="http://schemas.microsoft.com/office/drawing/2014/main" id="{D070D134-2766-4B19-8AE7-486D16430AC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959048">
            <a:off x="8318502" y="1392634"/>
            <a:ext cx="533612" cy="201497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5681"/>
              </a:avLst>
            </a:prstTxWarp>
          </a:bodyPr>
          <a:lstStyle/>
          <a:p>
            <a:pPr algn="ctr"/>
            <a:r>
              <a:rPr lang="en-US" sz="10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ustralian Sunrise"/>
              </a:rPr>
              <a:t>After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066B498B-C438-448B-92DB-9507304D0C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261" y="1660272"/>
            <a:ext cx="1267270" cy="72928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CC768C8-B0B0-4FD4-B914-12D14C13F2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782" y="4867082"/>
            <a:ext cx="1909791" cy="1381318"/>
          </a:xfrm>
          <a:prstGeom prst="rect">
            <a:avLst/>
          </a:prstGeom>
        </p:spPr>
      </p:pic>
      <p:sp>
        <p:nvSpPr>
          <p:cNvPr id="110" name="AutoShape 154">
            <a:extLst>
              <a:ext uri="{FF2B5EF4-FFF2-40B4-BE49-F238E27FC236}">
                <a16:creationId xmlns:a16="http://schemas.microsoft.com/office/drawing/2014/main" id="{8874F22D-4014-4AF2-8CF6-45A0D439A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779" y="4406550"/>
            <a:ext cx="1943065" cy="568515"/>
          </a:xfrm>
          <a:prstGeom prst="wedgeRectCallout">
            <a:avLst>
              <a:gd name="adj1" fmla="val 18004"/>
              <a:gd name="adj2" fmla="val 2335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050" dirty="0">
                <a:solidFill>
                  <a:schemeClr val="bg1"/>
                </a:solidFill>
                <a:latin typeface="Arial" panose="020B0604020202020204" pitchFamily="34" charset="0"/>
              </a:rPr>
              <a:t>Baseline sample size of 6 months is sufficient for analysis.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B9038EB-ECD6-4EF1-93D6-B8395B193F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805" y="3834096"/>
            <a:ext cx="2558995" cy="890469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DE74206-BACD-43FE-9E66-C15AA58682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880" y="4641683"/>
            <a:ext cx="2490590" cy="951079"/>
          </a:xfrm>
          <a:prstGeom prst="rect">
            <a:avLst/>
          </a:prstGeom>
        </p:spPr>
      </p:pic>
      <p:sp>
        <p:nvSpPr>
          <p:cNvPr id="123" name="Explosion: 8 Points 122">
            <a:extLst>
              <a:ext uri="{FF2B5EF4-FFF2-40B4-BE49-F238E27FC236}">
                <a16:creationId xmlns:a16="http://schemas.microsoft.com/office/drawing/2014/main" id="{06CF327C-F4F3-4AA9-A409-18D8A39799F9}"/>
              </a:ext>
            </a:extLst>
          </p:cNvPr>
          <p:cNvSpPr/>
          <p:nvPr/>
        </p:nvSpPr>
        <p:spPr>
          <a:xfrm>
            <a:off x="6626592" y="4318847"/>
            <a:ext cx="2332463" cy="1008678"/>
          </a:xfrm>
          <a:prstGeom prst="irregularSeal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Process in control &amp; shows reduction in spending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CBC61DC-0D46-43DF-B791-4F53E606C61C}"/>
              </a:ext>
            </a:extLst>
          </p:cNvPr>
          <p:cNvSpPr txBox="1"/>
          <p:nvPr/>
        </p:nvSpPr>
        <p:spPr>
          <a:xfrm>
            <a:off x="6492892" y="3178760"/>
            <a:ext cx="2590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**Improved process reduced spending by $101/week! Exceeded goal of $50/week!**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120D1AC-C01F-4BD1-8033-B2BB3C740C49}"/>
              </a:ext>
            </a:extLst>
          </p:cNvPr>
          <p:cNvSpPr txBox="1"/>
          <p:nvPr/>
        </p:nvSpPr>
        <p:spPr>
          <a:xfrm>
            <a:off x="168622" y="6415919"/>
            <a:ext cx="8790433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Team Members: Noah &amp; Katie</a:t>
            </a:r>
          </a:p>
        </p:txBody>
      </p:sp>
      <p:sp>
        <p:nvSpPr>
          <p:cNvPr id="129" name="AutoShape 154">
            <a:extLst>
              <a:ext uri="{FF2B5EF4-FFF2-40B4-BE49-F238E27FC236}">
                <a16:creationId xmlns:a16="http://schemas.microsoft.com/office/drawing/2014/main" id="{F90A751F-EB3E-4F41-8E3C-1DD0539E1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394" y="2397181"/>
            <a:ext cx="2565130" cy="822979"/>
          </a:xfrm>
          <a:prstGeom prst="wedgeRectCallout">
            <a:avLst>
              <a:gd name="adj1" fmla="val -7886"/>
              <a:gd name="adj2" fmla="val -686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Sigma Quality Level shows too many grocery store trips and too much spent on groceries!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for groceries increased from 0.8 to 2.5 after improved process! 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105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1C73BC2-E032-4464-AC7B-67BF6A16C3A9}"/>
              </a:ext>
            </a:extLst>
          </p:cNvPr>
          <p:cNvSpPr txBox="1"/>
          <p:nvPr/>
        </p:nvSpPr>
        <p:spPr>
          <a:xfrm>
            <a:off x="6419526" y="5521896"/>
            <a:ext cx="275783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Next Steps: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Continue to gather data for control charts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Address any outliers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Look at improving processes for other spending categories (Online shopping/etc.)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9CEE61-6BE9-4D27-BECE-4FFCC5274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3" y="882411"/>
            <a:ext cx="6288655" cy="57638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07" y="211757"/>
            <a:ext cx="8738558" cy="81350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Process Map - Improved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AEDEE-39F7-4D9E-9C25-19C529B98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" y="104994"/>
            <a:ext cx="8945593" cy="37001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70A34-8558-4941-AB58-05CE46DB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509" y="919240"/>
            <a:ext cx="2411084" cy="5654088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/>
              <a:t>Added checks for restaurant spending</a:t>
            </a:r>
          </a:p>
          <a:p>
            <a:pPr lvl="1"/>
            <a:r>
              <a:rPr lang="en-US" sz="1400" dirty="0"/>
              <a:t>Is it a take out or sit down restaurant?</a:t>
            </a:r>
          </a:p>
          <a:p>
            <a:pPr lvl="1"/>
            <a:r>
              <a:rPr lang="en-US" sz="1400" dirty="0"/>
              <a:t>If sit down it HAS to be a special occasion.</a:t>
            </a:r>
          </a:p>
          <a:p>
            <a:pPr lvl="1"/>
            <a:r>
              <a:rPr lang="en-US" sz="1400" dirty="0"/>
              <a:t>Operational Definition for special occasion: Birthday or Anniversary</a:t>
            </a:r>
          </a:p>
          <a:p>
            <a:r>
              <a:rPr lang="en-US" sz="1800" dirty="0"/>
              <a:t>Added checks for grocery spending</a:t>
            </a:r>
          </a:p>
          <a:p>
            <a:pPr lvl="1"/>
            <a:r>
              <a:rPr lang="en-US" sz="1400" dirty="0"/>
              <a:t>No more than 2 grocery trips/week. </a:t>
            </a:r>
          </a:p>
          <a:p>
            <a:pPr lvl="1"/>
            <a:r>
              <a:rPr lang="en-US" sz="1400" dirty="0"/>
              <a:t>Need grocery list made before going.</a:t>
            </a:r>
          </a:p>
          <a:p>
            <a:pPr lvl="1"/>
            <a:r>
              <a:rPr lang="en-US" sz="1400" dirty="0"/>
              <a:t>Operational Definition for grocery list: Made before leaving house and no veering from list.</a:t>
            </a:r>
          </a:p>
          <a:p>
            <a:r>
              <a:rPr lang="en-US" sz="1800" dirty="0"/>
              <a:t>Additional checks</a:t>
            </a:r>
          </a:p>
          <a:p>
            <a:pPr lvl="1"/>
            <a:r>
              <a:rPr lang="en-US" sz="1400" dirty="0"/>
              <a:t>All expenses reviewed every Sunday for prior week.</a:t>
            </a:r>
          </a:p>
          <a:p>
            <a:pPr lvl="1"/>
            <a:r>
              <a:rPr lang="en-US" sz="1400" dirty="0"/>
              <a:t>Check controls for any outliers.</a:t>
            </a:r>
          </a:p>
          <a:p>
            <a:r>
              <a:rPr lang="en-US" sz="1800" dirty="0"/>
              <a:t>Future improvements</a:t>
            </a:r>
          </a:p>
          <a:p>
            <a:pPr lvl="1"/>
            <a:r>
              <a:rPr lang="en-US" sz="1400" dirty="0"/>
              <a:t>Process for spending on entertainment, online purchases and streaming/movies was not changed. Need to look at these categories for possible reduction in spending.</a:t>
            </a:r>
          </a:p>
          <a:p>
            <a:pPr lvl="1"/>
            <a:endParaRPr lang="en-US" sz="1400" dirty="0"/>
          </a:p>
          <a:p>
            <a:endParaRPr lang="en-US" sz="1800" dirty="0"/>
          </a:p>
          <a:p>
            <a:pPr lvl="1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DD7657-3DCA-4F61-BDE9-E062B39777D4}"/>
              </a:ext>
            </a:extLst>
          </p:cNvPr>
          <p:cNvCxnSpPr>
            <a:cxnSpLocks/>
          </p:cNvCxnSpPr>
          <p:nvPr/>
        </p:nvCxnSpPr>
        <p:spPr>
          <a:xfrm flipH="1">
            <a:off x="5167224" y="1025261"/>
            <a:ext cx="1500996" cy="5074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0D9997-8AE2-475C-9BD7-892F4E8B1903}"/>
              </a:ext>
            </a:extLst>
          </p:cNvPr>
          <p:cNvCxnSpPr>
            <a:cxnSpLocks/>
          </p:cNvCxnSpPr>
          <p:nvPr/>
        </p:nvCxnSpPr>
        <p:spPr>
          <a:xfrm flipH="1">
            <a:off x="3187460" y="2538022"/>
            <a:ext cx="34807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69993A-A7E1-4BC2-B811-045AA1AADD55}"/>
              </a:ext>
            </a:extLst>
          </p:cNvPr>
          <p:cNvCxnSpPr>
            <a:cxnSpLocks/>
          </p:cNvCxnSpPr>
          <p:nvPr/>
        </p:nvCxnSpPr>
        <p:spPr>
          <a:xfrm flipH="1">
            <a:off x="5917722" y="4244196"/>
            <a:ext cx="750498" cy="22342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82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07" y="211757"/>
            <a:ext cx="8738558" cy="93855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Sample Size – Improved Process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AEDEE-39F7-4D9E-9C25-19C529B98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" y="104994"/>
            <a:ext cx="8945593" cy="3700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2407DA-10D9-44A9-AC4E-8BFA6287981F}"/>
              </a:ext>
            </a:extLst>
          </p:cNvPr>
          <p:cNvSpPr txBox="1"/>
          <p:nvPr/>
        </p:nvSpPr>
        <p:spPr>
          <a:xfrm>
            <a:off x="445959" y="1359057"/>
            <a:ext cx="3573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Improved process spending 5/10 to 5/30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7F8DE9-51C8-478B-862E-B6186B92FDA8}"/>
              </a:ext>
            </a:extLst>
          </p:cNvPr>
          <p:cNvSpPr txBox="1"/>
          <p:nvPr/>
        </p:nvSpPr>
        <p:spPr>
          <a:xfrm>
            <a:off x="445959" y="2784349"/>
            <a:ext cx="357395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Do we have enough data to determine process has improved?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Ha: mu improved &lt; 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95% Confidence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Alpha =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1 sided, Z = 1.645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Baseline spending/week = $441.85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Improved spending/week = $340.67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E = baseline – improved = $101.18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s = 26.69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n = 0.188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n is small add 1.93 = 2.12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Round up = 3 weeks of data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Have 3 weeks of data</a:t>
            </a:r>
          </a:p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Conclusion: data is sufficient to say process has improved with 95% confidence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A33EE-E347-4647-A751-76EEFB2D587A}"/>
              </a:ext>
            </a:extLst>
          </p:cNvPr>
          <p:cNvSpPr txBox="1"/>
          <p:nvPr/>
        </p:nvSpPr>
        <p:spPr>
          <a:xfrm>
            <a:off x="4980577" y="2784348"/>
            <a:ext cx="3717463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Do we have enough data to determine goal  has been met? (goal is $50 or more reduction)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Ha: mu improved =&lt; baseline - $50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95% Confidence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Alpha =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1 sided, Z = 1.645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Baseline spending/week = $441.85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Improved spending/week = $340.67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Goal = (baseline - $50) = $391.85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E =  goal - improved = $51.18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s = 26.69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n = 0.74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n is small add 1.93 = 2.67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Round up = 3 weeks of data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Have 3 weeks of data</a:t>
            </a:r>
          </a:p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Conclusion: data is sufficient to say goal has been met with 95% confidence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8D4004-E51F-4D80-8D24-67F6C2AD9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501" y="1629369"/>
            <a:ext cx="2467319" cy="10193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EFBC77-22BA-4D6B-99A5-AACF60791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429" y="1681692"/>
            <a:ext cx="1133633" cy="8383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87F5ED-7843-47B4-9F71-BAB0917B7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53" y="1684589"/>
            <a:ext cx="1381318" cy="6477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496C249-7727-4636-A6D6-FA204679B1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29" y="1684589"/>
            <a:ext cx="2476846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1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07" y="211757"/>
            <a:ext cx="8738558" cy="93855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Control Charts IMR (continuous data, n=1)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AEDEE-39F7-4D9E-9C25-19C529B98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" y="104994"/>
            <a:ext cx="8945593" cy="370015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881AAA5-9988-428E-AB28-3A1D338D7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701" y="6195539"/>
            <a:ext cx="8689263" cy="4697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Conclusions: Individuals chart shows reduction in spending, need more data points. The charts do not show the process being out of control.</a:t>
            </a:r>
          </a:p>
          <a:p>
            <a:pPr marL="457200" lvl="1" indent="0">
              <a:buNone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lvl="2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46BB8CB5-72FE-4374-9DA7-6AEEDA9986EE}"/>
              </a:ext>
            </a:extLst>
          </p:cNvPr>
          <p:cNvSpPr txBox="1">
            <a:spLocks/>
          </p:cNvSpPr>
          <p:nvPr/>
        </p:nvSpPr>
        <p:spPr>
          <a:xfrm>
            <a:off x="247702" y="921440"/>
            <a:ext cx="8689263" cy="639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Overview: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The control charts are for total discretionary spending over six weeks taking one sample/week. The previous three weeks before improvement plan (4/19/21 to 5/9/21) were used for baseline. Three weeks with improvement plan (5/10/21 to 5/30/21) were used to check if process was in control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33A11524-B496-4B0B-8796-CC1F1C05F6C8}"/>
              </a:ext>
            </a:extLst>
          </p:cNvPr>
          <p:cNvSpPr txBox="1">
            <a:spLocks/>
          </p:cNvSpPr>
          <p:nvPr/>
        </p:nvSpPr>
        <p:spPr>
          <a:xfrm>
            <a:off x="247702" y="2779841"/>
            <a:ext cx="5185559" cy="13384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Calculations</a:t>
            </a:r>
          </a:p>
          <a:p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xbar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 = average(first 3 weeks of spending) = $466.00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mbar = average(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mR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 from weeks 2 &amp; 3) = $75.00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Use n=2 for constants (D</a:t>
            </a:r>
            <a:r>
              <a:rPr lang="en-US" sz="12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3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, D</a:t>
            </a:r>
            <a:r>
              <a:rPr lang="en-US" sz="12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4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, E</a:t>
            </a:r>
            <a:r>
              <a:rPr lang="en-US" sz="12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2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)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LCL =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xbar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  - (2.66*mbar) = $266.50, UCL =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xbar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 + (2.66*mbar) = $665.50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URL = 3.27*mbar = $245.25</a:t>
            </a:r>
          </a:p>
          <a:p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lvl="2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CD2B3F-0D6A-4B03-8D18-E0B5BC8D8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8" y="1734893"/>
            <a:ext cx="4780118" cy="100480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C805893-38AE-472E-B108-C34F5ACA7060}"/>
              </a:ext>
            </a:extLst>
          </p:cNvPr>
          <p:cNvSpPr txBox="1"/>
          <p:nvPr/>
        </p:nvSpPr>
        <p:spPr>
          <a:xfrm>
            <a:off x="247702" y="1534695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F10AD0-F37A-49B6-9189-B53AEF429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647" y="3676859"/>
            <a:ext cx="1534184" cy="3986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B0F960-B6D3-466A-AC10-33FD63EF4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646" y="2755198"/>
            <a:ext cx="4648319" cy="9216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D2E7D6-493F-47A6-9F4A-DE031EB582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8" y="4219337"/>
            <a:ext cx="4061734" cy="1832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B690B5-9261-407C-8783-784CBF3A0E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149" y="4219337"/>
            <a:ext cx="4420816" cy="18324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1318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07" y="211757"/>
            <a:ext cx="8738558" cy="93855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Conclusions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AEDEE-39F7-4D9E-9C25-19C529B98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" y="104994"/>
            <a:ext cx="8945593" cy="3700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7F8DE9-51C8-478B-862E-B6186B92FDA8}"/>
              </a:ext>
            </a:extLst>
          </p:cNvPr>
          <p:cNvSpPr txBox="1"/>
          <p:nvPr/>
        </p:nvSpPr>
        <p:spPr>
          <a:xfrm>
            <a:off x="463212" y="1257078"/>
            <a:ext cx="847375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Baseline Conclusions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The baseline process was broken and did not have any checks in place to control spending.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The largest discretionary expenses were for groceries and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Restaurant spending was too high and sit down restaurants were the main reason.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Grocery trips were too frequent and grocery spending was more than what was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Improved Process 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Adding checks and asking questions before making purchases at restaurants reduced the number of sit down restaurant purchases and also the overall spending at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Putting a limit on the number of grocery store trips per week and requiring a grocery list be made improved the SQL for grocery trips.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Control charts show that the process is in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With a 95% confidence level the improved process has met the goal of reducing expenses by $50/week!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Going 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Need to continue to keep track of weekly data and check with controls.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Other purchase categories (other entertainment and movies/streaming) need to be reviewed for the possibility of reducing discretionary expenses further.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00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07" y="211757"/>
            <a:ext cx="8738558" cy="93855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What’s the goal and what do we need to achieve it?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2F724-F8B5-43D5-9385-D4F61098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7079"/>
            <a:ext cx="7886700" cy="4919884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Goal</a:t>
            </a:r>
          </a:p>
          <a:p>
            <a:pPr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Reduce household expenses by $200/month. $50/week with improvement plan due to time constraint for project.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Inputs</a:t>
            </a:r>
          </a:p>
          <a:p>
            <a:pPr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Discretionary expenses including previous 6 months (April 2020-present)</a:t>
            </a:r>
          </a:p>
          <a:p>
            <a:pPr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Includes: restaurant expenses, online purchases, movies/streaming, other entertainment &amp; groceries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Outputs</a:t>
            </a:r>
          </a:p>
          <a:p>
            <a:pPr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Comparison of weekly expenses before/after improvement plan.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Business impact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$200/month, $2,400/year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Used </a:t>
            </a:r>
            <a:r>
              <a:rPr lang="en-US" sz="16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financial calculator</a:t>
            </a:r>
            <a:r>
              <a:rPr lang="en-US" sz="16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to estimate $157k in savings over 25 years 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Data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Continuous: expenses in dollars, time 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Discrete: trips to grocery store and restaurants, answers to questions about spending habits and following processes (y/n)</a:t>
            </a:r>
          </a:p>
          <a:p>
            <a:pPr lvl="2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AEDEE-39F7-4D9E-9C25-19C529B98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" y="104994"/>
            <a:ext cx="8945593" cy="37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9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75" y="211757"/>
            <a:ext cx="8738558" cy="81350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Process Map - Baseline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AEDEE-39F7-4D9E-9C25-19C529B98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" y="104994"/>
            <a:ext cx="8945593" cy="370015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BE2AFED-43E3-4202-B30E-0C3C7FEA5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331" y="843945"/>
            <a:ext cx="2295705" cy="576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Baseline Process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lvl="2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9731AB8-188E-4486-868B-E0B70AA387FD}"/>
              </a:ext>
            </a:extLst>
          </p:cNvPr>
          <p:cNvSpPr txBox="1">
            <a:spLocks/>
          </p:cNvSpPr>
          <p:nvPr/>
        </p:nvSpPr>
        <p:spPr>
          <a:xfrm>
            <a:off x="5840082" y="1250830"/>
            <a:ext cx="2993367" cy="4347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Conclusions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There’s not much of a process in place.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Purchases are being made without checking if they’re necessary.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No checks in place for spending habits.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No budget or tracking of data is leading to not understanding what the money is being spent on. 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**Need to add checks before making key purchases.**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lvl="2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477EC7-6F98-484C-A0BC-58C9477D2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75" y="1132023"/>
            <a:ext cx="5603007" cy="538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07" y="211757"/>
            <a:ext cx="8738558" cy="93855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Data Measurement Plan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AEDEE-39F7-4D9E-9C25-19C529B98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" y="104994"/>
            <a:ext cx="8945593" cy="370015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881AAA5-9988-428E-AB28-3A1D338D7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846" y="4321833"/>
            <a:ext cx="3658679" cy="202765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Root causes of overspending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Not one shopping list made in baseline data.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Not reviewing recent grocery store purchases in baseline data.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Many restaurant sit down expenses were random and not a special occasion in baseline data.</a:t>
            </a:r>
          </a:p>
          <a:p>
            <a:pPr marL="457200" lvl="1" indent="0">
              <a:buNone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lvl="2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049ADBD-58B0-4F41-BB97-396D1600C8A0}"/>
              </a:ext>
            </a:extLst>
          </p:cNvPr>
          <p:cNvSpPr txBox="1">
            <a:spLocks/>
          </p:cNvSpPr>
          <p:nvPr/>
        </p:nvSpPr>
        <p:spPr>
          <a:xfrm>
            <a:off x="4796287" y="4321833"/>
            <a:ext cx="3827253" cy="2173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Possible Measurement Error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Only credit card expense data was available. Although cash purchases are very rare for our family they could have had a minor impact that isn’t accounted for.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lvl="1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lvl="1"/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lvl="2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CB2F9C-1163-4FA5-8C27-28E67B9EC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47" y="914282"/>
            <a:ext cx="8636118" cy="326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2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07" y="211757"/>
            <a:ext cx="8721306" cy="74015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Sample Size – Baseline Process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AEDEE-39F7-4D9E-9C25-19C529B98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" y="104994"/>
            <a:ext cx="8945593" cy="37001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F8B41-1FFD-440D-A46E-6CA28B3D0E08}"/>
              </a:ext>
            </a:extLst>
          </p:cNvPr>
          <p:cNvSpPr txBox="1">
            <a:spLocks/>
          </p:cNvSpPr>
          <p:nvPr/>
        </p:nvSpPr>
        <p:spPr>
          <a:xfrm>
            <a:off x="1544129" y="1058671"/>
            <a:ext cx="5589918" cy="3968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Baseline Data (Prior 6 Months Discretionary Spending)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468E5-4DF0-4AD2-B313-09385A63F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07" y="1319841"/>
            <a:ext cx="7962180" cy="1704814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0A22631-CB00-4358-A039-E3FB86D0C75F}"/>
              </a:ext>
            </a:extLst>
          </p:cNvPr>
          <p:cNvSpPr txBox="1">
            <a:spLocks/>
          </p:cNvSpPr>
          <p:nvPr/>
        </p:nvSpPr>
        <p:spPr>
          <a:xfrm>
            <a:off x="247029" y="3285823"/>
            <a:ext cx="5894691" cy="2934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Calculation Data</a:t>
            </a:r>
          </a:p>
          <a:p>
            <a:pPr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Mean total spending = $1,904/month</a:t>
            </a:r>
          </a:p>
          <a:p>
            <a:pPr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Standard deviation = $182</a:t>
            </a:r>
          </a:p>
          <a:p>
            <a:pPr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Error = $190 (10% of mean)</a:t>
            </a:r>
          </a:p>
          <a:p>
            <a:pPr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Z (2-sided 95% confidence) = 1.96</a:t>
            </a:r>
          </a:p>
          <a:p>
            <a:pPr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n = 3.51</a:t>
            </a:r>
          </a:p>
          <a:p>
            <a:pPr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Round up to 4 months of data needed </a:t>
            </a:r>
          </a:p>
          <a:p>
            <a:pPr lvl="1"/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Conclusion: 6 months is sufficient data at 95% confidence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4F050F-8000-4FBF-A0CD-32366E563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282" y="3341024"/>
            <a:ext cx="2013144" cy="1500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B318D7-827C-475D-9AE2-7BEE8B5ACF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282" y="5719538"/>
            <a:ext cx="2543530" cy="7906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16E69E-4BCA-472B-B1EB-B21ED0B2DD6E}"/>
              </a:ext>
            </a:extLst>
          </p:cNvPr>
          <p:cNvSpPr txBox="1"/>
          <p:nvPr/>
        </p:nvSpPr>
        <p:spPr>
          <a:xfrm>
            <a:off x="5725325" y="5217290"/>
            <a:ext cx="30968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Convert mean from monthly to weekly for future analysis</a:t>
            </a:r>
          </a:p>
        </p:txBody>
      </p:sp>
    </p:spTree>
    <p:extLst>
      <p:ext uri="{BB962C8B-B14F-4D97-AF65-F5344CB8AC3E}">
        <p14:creationId xmlns:p14="http://schemas.microsoft.com/office/powerpoint/2010/main" val="97005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07" y="211757"/>
            <a:ext cx="8738558" cy="93855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Descriptive Statistics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AEDEE-39F7-4D9E-9C25-19C529B98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" y="104994"/>
            <a:ext cx="8945593" cy="370015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881AAA5-9988-428E-AB28-3A1D338D7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41" y="4833797"/>
            <a:ext cx="8077378" cy="2027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Key takeaways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Mean spending was reduced from $441 to $340 ($101 reduction).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Variation, standard deviation and range also reduced.</a:t>
            </a:r>
          </a:p>
          <a:p>
            <a:pPr lvl="2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**Although data looks to be improved it should be noted that only 3 weeks of improved data was available. Need to continue to add data points as they come in**.</a:t>
            </a:r>
          </a:p>
          <a:p>
            <a:pPr lvl="1"/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lvl="2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83531F-F8A7-49BC-A5A3-58C627DEC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88" y="1732108"/>
            <a:ext cx="2400635" cy="28864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AA8615-5385-46C8-9D3B-09AC58B1E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95" y="1722582"/>
            <a:ext cx="2314898" cy="2896004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3BF5425-3D8B-41BA-82B4-130994CF0F57}"/>
              </a:ext>
            </a:extLst>
          </p:cNvPr>
          <p:cNvSpPr txBox="1">
            <a:spLocks/>
          </p:cNvSpPr>
          <p:nvPr/>
        </p:nvSpPr>
        <p:spPr>
          <a:xfrm>
            <a:off x="791652" y="1329046"/>
            <a:ext cx="7552067" cy="491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Comparison for weekly discretionary spending before and after process change.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lvl="1"/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lvl="2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1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07" y="211757"/>
            <a:ext cx="8738558" cy="93855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Pareto Chart – What are the main drivers for expenses?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AEDEE-39F7-4D9E-9C25-19C529B98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" y="104994"/>
            <a:ext cx="8945593" cy="370015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881AAA5-9988-428E-AB28-3A1D338D7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41" y="4833797"/>
            <a:ext cx="8077378" cy="2027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Key takeaways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Groceries and restaurants are the bulk of the discretionary expenses at 83.8%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I decided to put the main focus of this project on improving the process for groceries and restaurant spending since reducing them could have a larger impact on total expenses. </a:t>
            </a:r>
          </a:p>
          <a:p>
            <a:pPr lvl="1"/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lvl="2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lvl="1"/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09676A50-E1E3-480B-8B76-B375DD475CC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06329084"/>
                  </p:ext>
                </p:extLst>
              </p:nvPr>
            </p:nvGraphicFramePr>
            <p:xfrm>
              <a:off x="508958" y="1150317"/>
              <a:ext cx="8077378" cy="342527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09676A50-E1E3-480B-8B76-B375DD475C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958" y="1150317"/>
                <a:ext cx="8077378" cy="3425272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488F44D-46A2-447E-97A6-C137B5DF32A5}"/>
              </a:ext>
            </a:extLst>
          </p:cNvPr>
          <p:cNvSpPr/>
          <p:nvPr/>
        </p:nvSpPr>
        <p:spPr>
          <a:xfrm>
            <a:off x="3063525" y="2079502"/>
            <a:ext cx="257645" cy="2372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A34D70-F0D1-48AE-B651-905A8FC35434}"/>
              </a:ext>
            </a:extLst>
          </p:cNvPr>
          <p:cNvSpPr txBox="1"/>
          <p:nvPr/>
        </p:nvSpPr>
        <p:spPr>
          <a:xfrm>
            <a:off x="2915728" y="1762751"/>
            <a:ext cx="111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83.8%</a:t>
            </a:r>
          </a:p>
        </p:txBody>
      </p:sp>
    </p:spTree>
    <p:extLst>
      <p:ext uri="{BB962C8B-B14F-4D97-AF65-F5344CB8AC3E}">
        <p14:creationId xmlns:p14="http://schemas.microsoft.com/office/powerpoint/2010/main" val="148391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07" y="211757"/>
            <a:ext cx="8738558" cy="93855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Restaurant Spending Histogram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AEDEE-39F7-4D9E-9C25-19C529B98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" y="104994"/>
            <a:ext cx="8945593" cy="370015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881AAA5-9988-428E-AB28-3A1D338D7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702" y="4287329"/>
            <a:ext cx="3858472" cy="2358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Conclusions from Baseline</a:t>
            </a:r>
          </a:p>
          <a:p>
            <a:pPr lvl="1"/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Out of the 9 purchases, sit down restaurants were the top 5 most expensive while takeout purchases were the lowest.</a:t>
            </a:r>
          </a:p>
          <a:p>
            <a:pPr lvl="1"/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Out of the 9 restaurant purchases, 3 of them accounted for 55% of the total spending. ($251 out of $456). </a:t>
            </a:r>
          </a:p>
          <a:p>
            <a:pPr lvl="1"/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Process improvement plan will include checks to limit sit down restaurant purchases unless it’s a special occasion.</a:t>
            </a:r>
          </a:p>
          <a:p>
            <a:pPr lvl="1"/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lvl="2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lvl="1"/>
            <a:endParaRPr lang="en-US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26F7D28-46F2-4A40-A598-7C4992A800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934645"/>
              </p:ext>
            </p:extLst>
          </p:nvPr>
        </p:nvGraphicFramePr>
        <p:xfrm>
          <a:off x="94890" y="2087592"/>
          <a:ext cx="4106173" cy="2199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97EEC52-7E56-4C93-A632-080B71B7E171}"/>
              </a:ext>
            </a:extLst>
          </p:cNvPr>
          <p:cNvSpPr txBox="1">
            <a:spLocks/>
          </p:cNvSpPr>
          <p:nvPr/>
        </p:nvSpPr>
        <p:spPr>
          <a:xfrm>
            <a:off x="198408" y="1193471"/>
            <a:ext cx="8574656" cy="7767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Overview: An in depth analysis of every purchase was performed for the 3 weeks prior to implementing the improvement plan (4/19/21 to 5/9/21). This data was compared to the 3 weeks with the improvement plan (5/10/21 to 5/30/21). The below data compares restaurant spending from those time frames.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9180E3-54A8-4453-8534-46E4F0574E93}"/>
              </a:ext>
            </a:extLst>
          </p:cNvPr>
          <p:cNvCxnSpPr>
            <a:cxnSpLocks/>
          </p:cNvCxnSpPr>
          <p:nvPr/>
        </p:nvCxnSpPr>
        <p:spPr>
          <a:xfrm flipH="1">
            <a:off x="3036034" y="3286266"/>
            <a:ext cx="174558" cy="19477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7622C9-D308-48B6-991D-8D2800E59316}"/>
              </a:ext>
            </a:extLst>
          </p:cNvPr>
          <p:cNvCxnSpPr>
            <a:cxnSpLocks/>
          </p:cNvCxnSpPr>
          <p:nvPr/>
        </p:nvCxnSpPr>
        <p:spPr>
          <a:xfrm>
            <a:off x="3502385" y="3253460"/>
            <a:ext cx="203442" cy="22757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5DF0B8E7-02A5-4573-A88A-D9DBC838D5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562397"/>
              </p:ext>
            </p:extLst>
          </p:nvPr>
        </p:nvGraphicFramePr>
        <p:xfrm>
          <a:off x="4743090" y="2087592"/>
          <a:ext cx="4106173" cy="2199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2DDFD18-0190-4AE5-BD35-26243B29DDCE}"/>
              </a:ext>
            </a:extLst>
          </p:cNvPr>
          <p:cNvSpPr txBox="1">
            <a:spLocks/>
          </p:cNvSpPr>
          <p:nvPr/>
        </p:nvSpPr>
        <p:spPr>
          <a:xfrm>
            <a:off x="1265208" y="1936918"/>
            <a:ext cx="2106283" cy="32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Before Improvement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46BB8CB5-72FE-4374-9DA7-6AEEDA9986EE}"/>
              </a:ext>
            </a:extLst>
          </p:cNvPr>
          <p:cNvSpPr txBox="1">
            <a:spLocks/>
          </p:cNvSpPr>
          <p:nvPr/>
        </p:nvSpPr>
        <p:spPr>
          <a:xfrm>
            <a:off x="6028426" y="1915546"/>
            <a:ext cx="2106283" cy="32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After Improvement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80F12A-BF6E-4C2F-89DD-05D80A3686B5}"/>
              </a:ext>
            </a:extLst>
          </p:cNvPr>
          <p:cNvSpPr txBox="1"/>
          <p:nvPr/>
        </p:nvSpPr>
        <p:spPr>
          <a:xfrm>
            <a:off x="2720386" y="2976461"/>
            <a:ext cx="99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55% of total</a:t>
            </a:r>
          </a:p>
        </p:txBody>
      </p:sp>
      <p:sp>
        <p:nvSpPr>
          <p:cNvPr id="29" name="Right Bracket 28">
            <a:extLst>
              <a:ext uri="{FF2B5EF4-FFF2-40B4-BE49-F238E27FC236}">
                <a16:creationId xmlns:a16="http://schemas.microsoft.com/office/drawing/2014/main" id="{EE789991-6CE0-4E2D-B1EC-C7DA33088266}"/>
              </a:ext>
            </a:extLst>
          </p:cNvPr>
          <p:cNvSpPr/>
          <p:nvPr/>
        </p:nvSpPr>
        <p:spPr>
          <a:xfrm rot="16200000">
            <a:off x="1538922" y="1907733"/>
            <a:ext cx="128164" cy="1560163"/>
          </a:xfrm>
          <a:prstGeom prst="rightBracket">
            <a:avLst/>
          </a:prstGeom>
          <a:ln>
            <a:solidFill>
              <a:sysClr val="windowText" lastClr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t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/>
          </a:p>
        </p:txBody>
      </p:sp>
      <p:sp>
        <p:nvSpPr>
          <p:cNvPr id="30" name="Right Bracket 29">
            <a:extLst>
              <a:ext uri="{FF2B5EF4-FFF2-40B4-BE49-F238E27FC236}">
                <a16:creationId xmlns:a16="http://schemas.microsoft.com/office/drawing/2014/main" id="{EE789991-6CE0-4E2D-B1EC-C7DA33088266}"/>
              </a:ext>
            </a:extLst>
          </p:cNvPr>
          <p:cNvSpPr/>
          <p:nvPr/>
        </p:nvSpPr>
        <p:spPr>
          <a:xfrm rot="16200000">
            <a:off x="3146299" y="1907522"/>
            <a:ext cx="128587" cy="1560162"/>
          </a:xfrm>
          <a:prstGeom prst="rightBracket">
            <a:avLst/>
          </a:prstGeom>
          <a:ln>
            <a:solidFill>
              <a:sysClr val="windowText" lastClr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t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/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AEAC376F-E2B7-4D58-B5F3-3CF03B7449E5}"/>
              </a:ext>
            </a:extLst>
          </p:cNvPr>
          <p:cNvSpPr txBox="1"/>
          <p:nvPr/>
        </p:nvSpPr>
        <p:spPr>
          <a:xfrm>
            <a:off x="905117" y="2380170"/>
            <a:ext cx="1600200" cy="19050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Takeout (avg = $26)</a:t>
            </a: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C422E73B-A958-44D4-9693-6399FC4D1E6A}"/>
              </a:ext>
            </a:extLst>
          </p:cNvPr>
          <p:cNvSpPr txBox="1"/>
          <p:nvPr/>
        </p:nvSpPr>
        <p:spPr>
          <a:xfrm>
            <a:off x="2553090" y="2377958"/>
            <a:ext cx="1600200" cy="19050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Sit down (avg = $71)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534713-2859-4AFB-882F-F92A42FAFD0F}"/>
              </a:ext>
            </a:extLst>
          </p:cNvPr>
          <p:cNvCxnSpPr>
            <a:cxnSpLocks/>
          </p:cNvCxnSpPr>
          <p:nvPr/>
        </p:nvCxnSpPr>
        <p:spPr>
          <a:xfrm flipH="1">
            <a:off x="7710279" y="3187460"/>
            <a:ext cx="105253" cy="29817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4B5A29D-88B8-4C12-A27A-0517A934146D}"/>
              </a:ext>
            </a:extLst>
          </p:cNvPr>
          <p:cNvSpPr txBox="1"/>
          <p:nvPr/>
        </p:nvSpPr>
        <p:spPr>
          <a:xfrm>
            <a:off x="7479290" y="2907513"/>
            <a:ext cx="1293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Wife’s Birthday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33A11524-B496-4B0B-8796-CC1F1C05F6C8}"/>
              </a:ext>
            </a:extLst>
          </p:cNvPr>
          <p:cNvSpPr txBox="1">
            <a:spLocks/>
          </p:cNvSpPr>
          <p:nvPr/>
        </p:nvSpPr>
        <p:spPr>
          <a:xfrm>
            <a:off x="4714748" y="4287329"/>
            <a:ext cx="3858472" cy="2358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Conclusions from Improvement</a:t>
            </a:r>
          </a:p>
          <a:p>
            <a:pPr lvl="1"/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Out of the 6 purchases only one was sit down. </a:t>
            </a:r>
          </a:p>
          <a:p>
            <a:pPr lvl="1"/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Restaurant spending was reduced from $152/week to $80/week. </a:t>
            </a:r>
          </a:p>
          <a:p>
            <a:pPr lvl="1"/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lvl="2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38" name="Right Bracket 37">
            <a:extLst>
              <a:ext uri="{FF2B5EF4-FFF2-40B4-BE49-F238E27FC236}">
                <a16:creationId xmlns:a16="http://schemas.microsoft.com/office/drawing/2014/main" id="{A54E6A52-19C3-4F7D-B6C9-8304ADAB2491}"/>
              </a:ext>
            </a:extLst>
          </p:cNvPr>
          <p:cNvSpPr/>
          <p:nvPr/>
        </p:nvSpPr>
        <p:spPr>
          <a:xfrm rot="16200000">
            <a:off x="6558694" y="2168600"/>
            <a:ext cx="170580" cy="1086928"/>
          </a:xfrm>
          <a:prstGeom prst="rightBracket">
            <a:avLst/>
          </a:prstGeom>
          <a:ln>
            <a:solidFill>
              <a:sysClr val="windowText" lastClr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t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/>
          </a:p>
        </p:txBody>
      </p:sp>
      <p:sp>
        <p:nvSpPr>
          <p:cNvPr id="39" name="TextBox 10">
            <a:extLst>
              <a:ext uri="{FF2B5EF4-FFF2-40B4-BE49-F238E27FC236}">
                <a16:creationId xmlns:a16="http://schemas.microsoft.com/office/drawing/2014/main" id="{F8F96F8F-1D50-4D60-8828-2BFE20B20BA6}"/>
              </a:ext>
            </a:extLst>
          </p:cNvPr>
          <p:cNvSpPr txBox="1"/>
          <p:nvPr/>
        </p:nvSpPr>
        <p:spPr>
          <a:xfrm>
            <a:off x="6281467" y="2411414"/>
            <a:ext cx="1600200" cy="19050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Takeout</a:t>
            </a:r>
          </a:p>
        </p:txBody>
      </p:sp>
      <p:sp>
        <p:nvSpPr>
          <p:cNvPr id="40" name="Right Bracket 39">
            <a:extLst>
              <a:ext uri="{FF2B5EF4-FFF2-40B4-BE49-F238E27FC236}">
                <a16:creationId xmlns:a16="http://schemas.microsoft.com/office/drawing/2014/main" id="{C919F444-EB58-4E0D-AB04-5BAADA590135}"/>
              </a:ext>
            </a:extLst>
          </p:cNvPr>
          <p:cNvSpPr/>
          <p:nvPr/>
        </p:nvSpPr>
        <p:spPr>
          <a:xfrm rot="16200000">
            <a:off x="7589817" y="2505503"/>
            <a:ext cx="181324" cy="402378"/>
          </a:xfrm>
          <a:prstGeom prst="rightBracket">
            <a:avLst/>
          </a:prstGeom>
          <a:ln>
            <a:solidFill>
              <a:sysClr val="windowText" lastClr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t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/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82CBBCE4-15AD-4085-B400-DC21D56FB062}"/>
              </a:ext>
            </a:extLst>
          </p:cNvPr>
          <p:cNvSpPr txBox="1"/>
          <p:nvPr/>
        </p:nvSpPr>
        <p:spPr>
          <a:xfrm>
            <a:off x="7349516" y="2385833"/>
            <a:ext cx="1600200" cy="19050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Sit down</a:t>
            </a:r>
          </a:p>
        </p:txBody>
      </p:sp>
    </p:spTree>
    <p:extLst>
      <p:ext uri="{BB962C8B-B14F-4D97-AF65-F5344CB8AC3E}">
        <p14:creationId xmlns:p14="http://schemas.microsoft.com/office/powerpoint/2010/main" val="349502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07" y="211757"/>
            <a:ext cx="8738558" cy="93855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SQL for Grocery Trips and Spending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AEDEE-39F7-4D9E-9C25-19C529B98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" y="104994"/>
            <a:ext cx="8945593" cy="370015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97EEC52-7E56-4C93-A632-080B71B7E171}"/>
              </a:ext>
            </a:extLst>
          </p:cNvPr>
          <p:cNvSpPr txBox="1">
            <a:spLocks/>
          </p:cNvSpPr>
          <p:nvPr/>
        </p:nvSpPr>
        <p:spPr>
          <a:xfrm>
            <a:off x="472684" y="2717948"/>
            <a:ext cx="7942744" cy="77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Defect Definitions</a:t>
            </a:r>
          </a:p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More than 8 grocery store trips/month for baseline or 2 trips/week for improved process. </a:t>
            </a:r>
          </a:p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More than $895/month for baseline or $206/week for improved process.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2DDFD18-0190-4AE5-BD35-26243B29DDCE}"/>
              </a:ext>
            </a:extLst>
          </p:cNvPr>
          <p:cNvSpPr txBox="1">
            <a:spLocks/>
          </p:cNvSpPr>
          <p:nvPr/>
        </p:nvSpPr>
        <p:spPr>
          <a:xfrm>
            <a:off x="349542" y="3573603"/>
            <a:ext cx="5628564" cy="323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Before Improvement -  per month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(6 months of data prior to improvement process)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46BB8CB5-72FE-4374-9DA7-6AEEDA9986EE}"/>
              </a:ext>
            </a:extLst>
          </p:cNvPr>
          <p:cNvSpPr txBox="1">
            <a:spLocks/>
          </p:cNvSpPr>
          <p:nvPr/>
        </p:nvSpPr>
        <p:spPr>
          <a:xfrm>
            <a:off x="5305846" y="3569484"/>
            <a:ext cx="3331565" cy="32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After Improvement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– 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per week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(3 weeks of data)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33A11524-B496-4B0B-8796-CC1F1C05F6C8}"/>
              </a:ext>
            </a:extLst>
          </p:cNvPr>
          <p:cNvSpPr txBox="1">
            <a:spLocks/>
          </p:cNvSpPr>
          <p:nvPr/>
        </p:nvSpPr>
        <p:spPr>
          <a:xfrm>
            <a:off x="94889" y="6102954"/>
            <a:ext cx="8738557" cy="619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Conclusions: Improved process had less grocery store trips and less overall spending on groceries. SQL improved from 0.8 to 2.5!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 </a:t>
            </a:r>
          </a:p>
          <a:p>
            <a:pPr lvl="1"/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lvl="2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B05030201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F9639B20-14E6-4525-8EA3-9568EC60EFC1}"/>
              </a:ext>
            </a:extLst>
          </p:cNvPr>
          <p:cNvSpPr txBox="1">
            <a:spLocks/>
          </p:cNvSpPr>
          <p:nvPr/>
        </p:nvSpPr>
        <p:spPr>
          <a:xfrm>
            <a:off x="1014068" y="1071203"/>
            <a:ext cx="7401360" cy="3236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Defining the defects for grocery store spending and number of required trips per month 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121B577C-F061-4755-AE02-22A309635F30}"/>
              </a:ext>
            </a:extLst>
          </p:cNvPr>
          <p:cNvSpPr txBox="1">
            <a:spLocks/>
          </p:cNvSpPr>
          <p:nvPr/>
        </p:nvSpPr>
        <p:spPr>
          <a:xfrm>
            <a:off x="914399" y="1374300"/>
            <a:ext cx="3125568" cy="32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How much food do we need in $?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76E87B-EECC-4C87-92E5-08F229890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522465"/>
              </p:ext>
            </p:extLst>
          </p:nvPr>
        </p:nvGraphicFramePr>
        <p:xfrm>
          <a:off x="5104034" y="1680549"/>
          <a:ext cx="2824586" cy="885825"/>
        </p:xfrm>
        <a:graphic>
          <a:graphicData uri="http://schemas.openxmlformats.org/drawingml/2006/table">
            <a:tbl>
              <a:tblPr/>
              <a:tblGrid>
                <a:gridCol w="1588830">
                  <a:extLst>
                    <a:ext uri="{9D8B030D-6E8A-4147-A177-3AD203B41FA5}">
                      <a16:colId xmlns:a16="http://schemas.microsoft.com/office/drawing/2014/main" val="1083578345"/>
                    </a:ext>
                  </a:extLst>
                </a:gridCol>
                <a:gridCol w="1235756">
                  <a:extLst>
                    <a:ext uri="{9D8B030D-6E8A-4147-A177-3AD203B41FA5}">
                      <a16:colId xmlns:a16="http://schemas.microsoft.com/office/drawing/2014/main" val="2280587384"/>
                    </a:ext>
                  </a:extLst>
                </a:gridCol>
              </a:tblGrid>
              <a:tr h="176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Grocery Store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 Trips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86628"/>
                  </a:ext>
                </a:extLst>
              </a:tr>
              <a:tr h="167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024204"/>
                  </a:ext>
                </a:extLst>
              </a:tr>
              <a:tr h="167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Grocery Store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833592"/>
                  </a:ext>
                </a:extLst>
              </a:tr>
              <a:tr h="176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Total/Month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568877"/>
                  </a:ext>
                </a:extLst>
              </a:tr>
              <a:tr h="176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Total/Week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845036"/>
                  </a:ext>
                </a:extLst>
              </a:tr>
            </a:tbl>
          </a:graphicData>
        </a:graphic>
      </p:graphicFrame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6D69CD13-B4B2-49BB-9D11-98EEF679E079}"/>
              </a:ext>
            </a:extLst>
          </p:cNvPr>
          <p:cNvSpPr txBox="1">
            <a:spLocks/>
          </p:cNvSpPr>
          <p:nvPr/>
        </p:nvSpPr>
        <p:spPr>
          <a:xfrm>
            <a:off x="5098255" y="1400296"/>
            <a:ext cx="3735191" cy="32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How many grocery store trips do we need?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4197AE-F4D0-4EB5-A84F-29130F4BA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84" y="1644427"/>
            <a:ext cx="3567284" cy="10689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5DB256-3EBA-462A-946A-3D1FB95B7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991" y="3887253"/>
            <a:ext cx="2346385" cy="6192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8C0E25-9E94-423E-A8F5-E8A3124E44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625" y="3845623"/>
            <a:ext cx="2525899" cy="60968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FC0CF5D-0EFC-4C49-BFAF-7B1A9E145B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991" y="4586719"/>
            <a:ext cx="2346384" cy="137179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6AA0165-E18C-46F7-96D9-0148EA77B8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624" y="4585782"/>
            <a:ext cx="2525899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8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14814</TotalTime>
  <Words>1800</Words>
  <Application>Microsoft Office PowerPoint</Application>
  <PresentationFormat>On-screen Show (4:3)</PresentationFormat>
  <Paragraphs>247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Australian Sunrise</vt:lpstr>
      <vt:lpstr>Calibri</vt:lpstr>
      <vt:lpstr>Calibri Light</vt:lpstr>
      <vt:lpstr>Franklin Gothic Book</vt:lpstr>
      <vt:lpstr>Times New Roman</vt:lpstr>
      <vt:lpstr>Office Theme</vt:lpstr>
      <vt:lpstr>PowerPoint Presentation</vt:lpstr>
      <vt:lpstr>What’s the goal and what do we need to achieve it?</vt:lpstr>
      <vt:lpstr>Process Map - Baseline </vt:lpstr>
      <vt:lpstr>Data Measurement Plan</vt:lpstr>
      <vt:lpstr>Sample Size – Baseline Process </vt:lpstr>
      <vt:lpstr>Descriptive Statistics</vt:lpstr>
      <vt:lpstr>Pareto Chart – What are the main drivers for expenses?</vt:lpstr>
      <vt:lpstr>Restaurant Spending Histogram</vt:lpstr>
      <vt:lpstr>SQL for Grocery Trips and Spending</vt:lpstr>
      <vt:lpstr>Process Map - Improved </vt:lpstr>
      <vt:lpstr>Sample Size – Improved Process</vt:lpstr>
      <vt:lpstr>Control Charts IMR (continuous data, n=1)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Laraway</dc:creator>
  <cp:lastModifiedBy>Noah Laraway</cp:lastModifiedBy>
  <cp:revision>127</cp:revision>
  <dcterms:created xsi:type="dcterms:W3CDTF">2021-05-14T16:47:50Z</dcterms:created>
  <dcterms:modified xsi:type="dcterms:W3CDTF">2021-06-16T19:17:35Z</dcterms:modified>
</cp:coreProperties>
</file>