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73" r:id="rId5"/>
    <p:sldId id="291" r:id="rId6"/>
    <p:sldId id="296" r:id="rId7"/>
    <p:sldId id="292" r:id="rId8"/>
    <p:sldId id="299" r:id="rId9"/>
    <p:sldId id="293" r:id="rId10"/>
    <p:sldId id="294" r:id="rId11"/>
    <p:sldId id="295" r:id="rId12"/>
    <p:sldId id="297" r:id="rId13"/>
    <p:sldId id="298" r:id="rId14"/>
    <p:sldId id="300" r:id="rId15"/>
    <p:sldId id="302" r:id="rId16"/>
    <p:sldId id="30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585F1B-4D9A-4C89-9F76-E500BE26A5CA}" v="27" dt="2021-02-02T16:05:41.0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08" d="100"/>
          <a:sy n="108" d="100"/>
        </p:scale>
        <p:origin x="58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Allen" userId="c7c74c84cd207ce6" providerId="LiveId" clId="{BD585F1B-4D9A-4C89-9F76-E500BE26A5CA}"/>
    <pc:docChg chg="undo redo custSel addSld delSld modSld sldOrd">
      <pc:chgData name="Gabriel Allen" userId="c7c74c84cd207ce6" providerId="LiveId" clId="{BD585F1B-4D9A-4C89-9F76-E500BE26A5CA}" dt="2021-02-03T02:48:15.043" v="3429" actId="20577"/>
      <pc:docMkLst>
        <pc:docMk/>
      </pc:docMkLst>
      <pc:sldChg chg="del">
        <pc:chgData name="Gabriel Allen" userId="c7c74c84cd207ce6" providerId="LiveId" clId="{BD585F1B-4D9A-4C89-9F76-E500BE26A5CA}" dt="2021-02-01T21:53:46.219" v="1430" actId="47"/>
        <pc:sldMkLst>
          <pc:docMk/>
          <pc:sldMk cId="3966093881" sldId="288"/>
        </pc:sldMkLst>
      </pc:sldChg>
      <pc:sldChg chg="modSp mod">
        <pc:chgData name="Gabriel Allen" userId="c7c74c84cd207ce6" providerId="LiveId" clId="{BD585F1B-4D9A-4C89-9F76-E500BE26A5CA}" dt="2021-02-01T21:08:05.422" v="253" actId="20577"/>
        <pc:sldMkLst>
          <pc:docMk/>
          <pc:sldMk cId="234923903" sldId="291"/>
        </pc:sldMkLst>
        <pc:spChg chg="mod">
          <ac:chgData name="Gabriel Allen" userId="c7c74c84cd207ce6" providerId="LiveId" clId="{BD585F1B-4D9A-4C89-9F76-E500BE26A5CA}" dt="2021-02-01T21:08:05.422" v="253" actId="20577"/>
          <ac:spMkLst>
            <pc:docMk/>
            <pc:sldMk cId="234923903" sldId="291"/>
            <ac:spMk id="3" creationId="{A9D53622-7536-418E-938D-4683B6767987}"/>
          </ac:spMkLst>
        </pc:spChg>
      </pc:sldChg>
      <pc:sldChg chg="addSp delSp modSp mod">
        <pc:chgData name="Gabriel Allen" userId="c7c74c84cd207ce6" providerId="LiveId" clId="{BD585F1B-4D9A-4C89-9F76-E500BE26A5CA}" dt="2021-02-01T21:47:34.791" v="1316" actId="20577"/>
        <pc:sldMkLst>
          <pc:docMk/>
          <pc:sldMk cId="3753231580" sldId="292"/>
        </pc:sldMkLst>
        <pc:spChg chg="mod">
          <ac:chgData name="Gabriel Allen" userId="c7c74c84cd207ce6" providerId="LiveId" clId="{BD585F1B-4D9A-4C89-9F76-E500BE26A5CA}" dt="2021-02-01T21:33:30.004" v="645" actId="313"/>
          <ac:spMkLst>
            <pc:docMk/>
            <pc:sldMk cId="3753231580" sldId="292"/>
            <ac:spMk id="2" creationId="{73BFF9D5-3445-4D1D-9621-38AE0E33EB5A}"/>
          </ac:spMkLst>
        </pc:spChg>
        <pc:spChg chg="mod">
          <ac:chgData name="Gabriel Allen" userId="c7c74c84cd207ce6" providerId="LiveId" clId="{BD585F1B-4D9A-4C89-9F76-E500BE26A5CA}" dt="2021-02-01T21:33:51.910" v="666" actId="20577"/>
          <ac:spMkLst>
            <pc:docMk/>
            <pc:sldMk cId="3753231580" sldId="292"/>
            <ac:spMk id="3" creationId="{166A2070-34A1-463A-9E94-905BBF07279C}"/>
          </ac:spMkLst>
        </pc:spChg>
        <pc:spChg chg="mod">
          <ac:chgData name="Gabriel Allen" userId="c7c74c84cd207ce6" providerId="LiveId" clId="{BD585F1B-4D9A-4C89-9F76-E500BE26A5CA}" dt="2021-02-01T21:47:34.791" v="1316" actId="20577"/>
          <ac:spMkLst>
            <pc:docMk/>
            <pc:sldMk cId="3753231580" sldId="292"/>
            <ac:spMk id="4" creationId="{F75B4A69-CD1E-47E4-8A14-B5C1F85F5D49}"/>
          </ac:spMkLst>
        </pc:spChg>
        <pc:spChg chg="mod">
          <ac:chgData name="Gabriel Allen" userId="c7c74c84cd207ce6" providerId="LiveId" clId="{BD585F1B-4D9A-4C89-9F76-E500BE26A5CA}" dt="2021-02-01T21:38:39.354" v="862" actId="20577"/>
          <ac:spMkLst>
            <pc:docMk/>
            <pc:sldMk cId="3753231580" sldId="292"/>
            <ac:spMk id="5" creationId="{649EAF1B-2661-4D2A-8501-A09DFB0DFCE2}"/>
          </ac:spMkLst>
        </pc:spChg>
        <pc:spChg chg="del">
          <ac:chgData name="Gabriel Allen" userId="c7c74c84cd207ce6" providerId="LiveId" clId="{BD585F1B-4D9A-4C89-9F76-E500BE26A5CA}" dt="2021-02-01T21:38:44.994" v="863" actId="478"/>
          <ac:spMkLst>
            <pc:docMk/>
            <pc:sldMk cId="3753231580" sldId="292"/>
            <ac:spMk id="6" creationId="{6F0AFA25-DE17-45CA-94B4-88B8ADC4F8A8}"/>
          </ac:spMkLst>
        </pc:spChg>
        <pc:picChg chg="add mod">
          <ac:chgData name="Gabriel Allen" userId="c7c74c84cd207ce6" providerId="LiveId" clId="{BD585F1B-4D9A-4C89-9F76-E500BE26A5CA}" dt="2021-02-01T21:39:16.643" v="868" actId="1076"/>
          <ac:picMkLst>
            <pc:docMk/>
            <pc:sldMk cId="3753231580" sldId="292"/>
            <ac:picMk id="8" creationId="{B59A6C27-BBAA-49AC-8529-25AA4B8697A1}"/>
          </ac:picMkLst>
        </pc:picChg>
      </pc:sldChg>
      <pc:sldChg chg="addSp delSp modSp mod">
        <pc:chgData name="Gabriel Allen" userId="c7c74c84cd207ce6" providerId="LiveId" clId="{BD585F1B-4D9A-4C89-9F76-E500BE26A5CA}" dt="2021-02-02T16:05:55.064" v="2392" actId="1076"/>
        <pc:sldMkLst>
          <pc:docMk/>
          <pc:sldMk cId="2890125927" sldId="293"/>
        </pc:sldMkLst>
        <pc:spChg chg="mod">
          <ac:chgData name="Gabriel Allen" userId="c7c74c84cd207ce6" providerId="LiveId" clId="{BD585F1B-4D9A-4C89-9F76-E500BE26A5CA}" dt="2021-02-01T21:04:50.070" v="49" actId="20577"/>
          <ac:spMkLst>
            <pc:docMk/>
            <pc:sldMk cId="2890125927" sldId="293"/>
            <ac:spMk id="2" creationId="{6439E12C-D158-4336-8C15-E0D3F7B9117F}"/>
          </ac:spMkLst>
        </pc:spChg>
        <pc:spChg chg="mod">
          <ac:chgData name="Gabriel Allen" userId="c7c74c84cd207ce6" providerId="LiveId" clId="{BD585F1B-4D9A-4C89-9F76-E500BE26A5CA}" dt="2021-02-01T21:52:10.264" v="1420" actId="20577"/>
          <ac:spMkLst>
            <pc:docMk/>
            <pc:sldMk cId="2890125927" sldId="293"/>
            <ac:spMk id="3" creationId="{E0B6625B-1FD8-45EB-AA81-02EEDE9EF475}"/>
          </ac:spMkLst>
        </pc:spChg>
        <pc:spChg chg="del">
          <ac:chgData name="Gabriel Allen" userId="c7c74c84cd207ce6" providerId="LiveId" clId="{BD585F1B-4D9A-4C89-9F76-E500BE26A5CA}" dt="2021-02-01T21:49:08.224" v="1367"/>
          <ac:spMkLst>
            <pc:docMk/>
            <pc:sldMk cId="2890125927" sldId="293"/>
            <ac:spMk id="4" creationId="{E8E6D58B-9D8A-438F-B619-194FE9BCB3E2}"/>
          </ac:spMkLst>
        </pc:spChg>
        <pc:spChg chg="mod">
          <ac:chgData name="Gabriel Allen" userId="c7c74c84cd207ce6" providerId="LiveId" clId="{BD585F1B-4D9A-4C89-9F76-E500BE26A5CA}" dt="2021-02-01T21:51:49.756" v="1374" actId="20577"/>
          <ac:spMkLst>
            <pc:docMk/>
            <pc:sldMk cId="2890125927" sldId="293"/>
            <ac:spMk id="5" creationId="{0AC6C313-97A8-44E7-80CA-993167127A8D}"/>
          </ac:spMkLst>
        </pc:spChg>
        <pc:spChg chg="del">
          <ac:chgData name="Gabriel Allen" userId="c7c74c84cd207ce6" providerId="LiveId" clId="{BD585F1B-4D9A-4C89-9F76-E500BE26A5CA}" dt="2021-02-01T21:48:52.719" v="1366" actId="478"/>
          <ac:spMkLst>
            <pc:docMk/>
            <pc:sldMk cId="2890125927" sldId="293"/>
            <ac:spMk id="6" creationId="{E5E44DBC-349B-4F3A-9D61-048D4B249052}"/>
          </ac:spMkLst>
        </pc:spChg>
        <pc:picChg chg="add mod">
          <ac:chgData name="Gabriel Allen" userId="c7c74c84cd207ce6" providerId="LiveId" clId="{BD585F1B-4D9A-4C89-9F76-E500BE26A5CA}" dt="2021-02-02T16:05:55.064" v="2392" actId="1076"/>
          <ac:picMkLst>
            <pc:docMk/>
            <pc:sldMk cId="2890125927" sldId="293"/>
            <ac:picMk id="6" creationId="{5BEC89EF-6A84-48B9-9A12-99444A63933F}"/>
          </ac:picMkLst>
        </pc:picChg>
        <pc:picChg chg="add mod">
          <ac:chgData name="Gabriel Allen" userId="c7c74c84cd207ce6" providerId="LiveId" clId="{BD585F1B-4D9A-4C89-9F76-E500BE26A5CA}" dt="2021-02-01T21:49:27.520" v="1372" actId="1076"/>
          <ac:picMkLst>
            <pc:docMk/>
            <pc:sldMk cId="2890125927" sldId="293"/>
            <ac:picMk id="8" creationId="{A63B1649-E9ED-427B-8258-F8A65F73F5D1}"/>
          </ac:picMkLst>
        </pc:picChg>
        <pc:picChg chg="add del mod">
          <ac:chgData name="Gabriel Allen" userId="c7c74c84cd207ce6" providerId="LiveId" clId="{BD585F1B-4D9A-4C89-9F76-E500BE26A5CA}" dt="2021-02-02T16:05:38.277" v="2385" actId="478"/>
          <ac:picMkLst>
            <pc:docMk/>
            <pc:sldMk cId="2890125927" sldId="293"/>
            <ac:picMk id="10" creationId="{F22AD86E-9A70-4A52-8530-C29954FA2622}"/>
          </ac:picMkLst>
        </pc:picChg>
      </pc:sldChg>
      <pc:sldChg chg="addSp delSp modSp mod">
        <pc:chgData name="Gabriel Allen" userId="c7c74c84cd207ce6" providerId="LiveId" clId="{BD585F1B-4D9A-4C89-9F76-E500BE26A5CA}" dt="2021-02-01T22:20:23.772" v="2169" actId="20577"/>
        <pc:sldMkLst>
          <pc:docMk/>
          <pc:sldMk cId="419171682" sldId="294"/>
        </pc:sldMkLst>
        <pc:spChg chg="mod">
          <ac:chgData name="Gabriel Allen" userId="c7c74c84cd207ce6" providerId="LiveId" clId="{BD585F1B-4D9A-4C89-9F76-E500BE26A5CA}" dt="2021-02-01T21:05:03.262" v="58" actId="20577"/>
          <ac:spMkLst>
            <pc:docMk/>
            <pc:sldMk cId="419171682" sldId="294"/>
            <ac:spMk id="2" creationId="{80F454D3-F7D7-40A7-9869-6A47FF04E28D}"/>
          </ac:spMkLst>
        </pc:spChg>
        <pc:spChg chg="mod">
          <ac:chgData name="Gabriel Allen" userId="c7c74c84cd207ce6" providerId="LiveId" clId="{BD585F1B-4D9A-4C89-9F76-E500BE26A5CA}" dt="2021-02-01T21:54:32.576" v="1449" actId="20577"/>
          <ac:spMkLst>
            <pc:docMk/>
            <pc:sldMk cId="419171682" sldId="294"/>
            <ac:spMk id="3" creationId="{020ECE5F-5C64-4039-AF4E-E50E6D89CD92}"/>
          </ac:spMkLst>
        </pc:spChg>
        <pc:spChg chg="del">
          <ac:chgData name="Gabriel Allen" userId="c7c74c84cd207ce6" providerId="LiveId" clId="{BD585F1B-4D9A-4C89-9F76-E500BE26A5CA}" dt="2021-02-01T21:55:04.262" v="1480"/>
          <ac:spMkLst>
            <pc:docMk/>
            <pc:sldMk cId="419171682" sldId="294"/>
            <ac:spMk id="4" creationId="{6271C0D6-583F-4B0E-80CF-7C503636DF5D}"/>
          </ac:spMkLst>
        </pc:spChg>
        <pc:spChg chg="mod">
          <ac:chgData name="Gabriel Allen" userId="c7c74c84cd207ce6" providerId="LiveId" clId="{BD585F1B-4D9A-4C89-9F76-E500BE26A5CA}" dt="2021-02-01T21:54:44.219" v="1478" actId="20577"/>
          <ac:spMkLst>
            <pc:docMk/>
            <pc:sldMk cId="419171682" sldId="294"/>
            <ac:spMk id="5" creationId="{277BF579-D39A-49A4-A3C0-B44C7964D01C}"/>
          </ac:spMkLst>
        </pc:spChg>
        <pc:spChg chg="del">
          <ac:chgData name="Gabriel Allen" userId="c7c74c84cd207ce6" providerId="LiveId" clId="{BD585F1B-4D9A-4C89-9F76-E500BE26A5CA}" dt="2021-02-01T21:54:47.806" v="1479" actId="478"/>
          <ac:spMkLst>
            <pc:docMk/>
            <pc:sldMk cId="419171682" sldId="294"/>
            <ac:spMk id="6" creationId="{75EEF1F2-14A1-49C4-A2CB-A47803A6F254}"/>
          </ac:spMkLst>
        </pc:spChg>
        <pc:spChg chg="add del mod">
          <ac:chgData name="Gabriel Allen" userId="c7c74c84cd207ce6" providerId="LiveId" clId="{BD585F1B-4D9A-4C89-9F76-E500BE26A5CA}" dt="2021-02-01T21:56:04.929" v="1489"/>
          <ac:spMkLst>
            <pc:docMk/>
            <pc:sldMk cId="419171682" sldId="294"/>
            <ac:spMk id="9" creationId="{04989BC3-22A4-46FC-A723-33E6E9B55EF7}"/>
          </ac:spMkLst>
        </pc:spChg>
        <pc:spChg chg="add mod">
          <ac:chgData name="Gabriel Allen" userId="c7c74c84cd207ce6" providerId="LiveId" clId="{BD585F1B-4D9A-4C89-9F76-E500BE26A5CA}" dt="2021-02-01T22:20:23.772" v="2169" actId="20577"/>
          <ac:spMkLst>
            <pc:docMk/>
            <pc:sldMk cId="419171682" sldId="294"/>
            <ac:spMk id="10" creationId="{86F3628C-BF4C-48E9-A183-2CB4EB92A95D}"/>
          </ac:spMkLst>
        </pc:spChg>
        <pc:picChg chg="add mod">
          <ac:chgData name="Gabriel Allen" userId="c7c74c84cd207ce6" providerId="LiveId" clId="{BD585F1B-4D9A-4C89-9F76-E500BE26A5CA}" dt="2021-02-01T22:13:32.395" v="1952" actId="1076"/>
          <ac:picMkLst>
            <pc:docMk/>
            <pc:sldMk cId="419171682" sldId="294"/>
            <ac:picMk id="8" creationId="{A20A0B50-A200-4321-8C39-A1ECE85FDDF3}"/>
          </ac:picMkLst>
        </pc:picChg>
      </pc:sldChg>
      <pc:sldChg chg="addSp delSp modSp mod">
        <pc:chgData name="Gabriel Allen" userId="c7c74c84cd207ce6" providerId="LiveId" clId="{BD585F1B-4D9A-4C89-9F76-E500BE26A5CA}" dt="2021-02-01T22:11:01.588" v="1906" actId="255"/>
        <pc:sldMkLst>
          <pc:docMk/>
          <pc:sldMk cId="1180807818" sldId="295"/>
        </pc:sldMkLst>
        <pc:spChg chg="mod">
          <ac:chgData name="Gabriel Allen" userId="c7c74c84cd207ce6" providerId="LiveId" clId="{BD585F1B-4D9A-4C89-9F76-E500BE26A5CA}" dt="2021-02-01T21:05:08.758" v="68" actId="20577"/>
          <ac:spMkLst>
            <pc:docMk/>
            <pc:sldMk cId="1180807818" sldId="295"/>
            <ac:spMk id="2" creationId="{7A4BDC69-4580-40A1-828F-CB453F1E883E}"/>
          </ac:spMkLst>
        </pc:spChg>
        <pc:spChg chg="mod">
          <ac:chgData name="Gabriel Allen" userId="c7c74c84cd207ce6" providerId="LiveId" clId="{BD585F1B-4D9A-4C89-9F76-E500BE26A5CA}" dt="2021-02-01T22:07:03.844" v="1755" actId="20577"/>
          <ac:spMkLst>
            <pc:docMk/>
            <pc:sldMk cId="1180807818" sldId="295"/>
            <ac:spMk id="3" creationId="{44E634AD-3F1A-4AF1-9C1D-AD3B01BBAC31}"/>
          </ac:spMkLst>
        </pc:spChg>
        <pc:spChg chg="del">
          <ac:chgData name="Gabriel Allen" userId="c7c74c84cd207ce6" providerId="LiveId" clId="{BD585F1B-4D9A-4C89-9F76-E500BE26A5CA}" dt="2021-02-01T22:07:15.330" v="1756"/>
          <ac:spMkLst>
            <pc:docMk/>
            <pc:sldMk cId="1180807818" sldId="295"/>
            <ac:spMk id="4" creationId="{65540EC8-7348-457B-A082-8AA9D07815E9}"/>
          </ac:spMkLst>
        </pc:spChg>
        <pc:spChg chg="mod">
          <ac:chgData name="Gabriel Allen" userId="c7c74c84cd207ce6" providerId="LiveId" clId="{BD585F1B-4D9A-4C89-9F76-E500BE26A5CA}" dt="2021-02-01T22:06:56.834" v="1737" actId="20577"/>
          <ac:spMkLst>
            <pc:docMk/>
            <pc:sldMk cId="1180807818" sldId="295"/>
            <ac:spMk id="5" creationId="{369DC7EE-80BE-464D-A39A-570C8B6AAC6D}"/>
          </ac:spMkLst>
        </pc:spChg>
        <pc:spChg chg="del">
          <ac:chgData name="Gabriel Allen" userId="c7c74c84cd207ce6" providerId="LiveId" clId="{BD585F1B-4D9A-4C89-9F76-E500BE26A5CA}" dt="2021-02-01T22:06:37.591" v="1703" actId="478"/>
          <ac:spMkLst>
            <pc:docMk/>
            <pc:sldMk cId="1180807818" sldId="295"/>
            <ac:spMk id="6" creationId="{548D5804-F39B-4AB3-9ABD-DE8B16B25688}"/>
          </ac:spMkLst>
        </pc:spChg>
        <pc:spChg chg="add mod">
          <ac:chgData name="Gabriel Allen" userId="c7c74c84cd207ce6" providerId="LiveId" clId="{BD585F1B-4D9A-4C89-9F76-E500BE26A5CA}" dt="2021-02-01T22:11:01.588" v="1906" actId="255"/>
          <ac:spMkLst>
            <pc:docMk/>
            <pc:sldMk cId="1180807818" sldId="295"/>
            <ac:spMk id="9" creationId="{6AE4F4BB-127C-42EB-A35D-C18FE253DA78}"/>
          </ac:spMkLst>
        </pc:spChg>
        <pc:picChg chg="add mod">
          <ac:chgData name="Gabriel Allen" userId="c7c74c84cd207ce6" providerId="LiveId" clId="{BD585F1B-4D9A-4C89-9F76-E500BE26A5CA}" dt="2021-02-01T22:07:27.291" v="1761" actId="1076"/>
          <ac:picMkLst>
            <pc:docMk/>
            <pc:sldMk cId="1180807818" sldId="295"/>
            <ac:picMk id="8" creationId="{B8EFC7A4-B5C4-416B-9A96-92D958CFEB0A}"/>
          </ac:picMkLst>
        </pc:picChg>
      </pc:sldChg>
      <pc:sldChg chg="addSp delSp modSp new mod ord">
        <pc:chgData name="Gabriel Allen" userId="c7c74c84cd207ce6" providerId="LiveId" clId="{BD585F1B-4D9A-4C89-9F76-E500BE26A5CA}" dt="2021-02-03T02:48:15.043" v="3429" actId="20577"/>
        <pc:sldMkLst>
          <pc:docMk/>
          <pc:sldMk cId="1366965708" sldId="296"/>
        </pc:sldMkLst>
        <pc:spChg chg="mod">
          <ac:chgData name="Gabriel Allen" userId="c7c74c84cd207ce6" providerId="LiveId" clId="{BD585F1B-4D9A-4C89-9F76-E500BE26A5CA}" dt="2021-02-01T21:04:27.960" v="21" actId="20577"/>
          <ac:spMkLst>
            <pc:docMk/>
            <pc:sldMk cId="1366965708" sldId="296"/>
            <ac:spMk id="2" creationId="{C1557E02-DE14-406B-84B4-A34307CAE190}"/>
          </ac:spMkLst>
        </pc:spChg>
        <pc:spChg chg="mod">
          <ac:chgData name="Gabriel Allen" userId="c7c74c84cd207ce6" providerId="LiveId" clId="{BD585F1B-4D9A-4C89-9F76-E500BE26A5CA}" dt="2021-02-03T02:48:15.043" v="3429" actId="20577"/>
          <ac:spMkLst>
            <pc:docMk/>
            <pc:sldMk cId="1366965708" sldId="296"/>
            <ac:spMk id="3" creationId="{1475A4BD-6E36-4AB7-838E-6F0C1B40D657}"/>
          </ac:spMkLst>
        </pc:spChg>
        <pc:graphicFrameChg chg="add del mod modGraphic">
          <ac:chgData name="Gabriel Allen" userId="c7c74c84cd207ce6" providerId="LiveId" clId="{BD585F1B-4D9A-4C89-9F76-E500BE26A5CA}" dt="2021-02-01T21:24:20.889" v="625" actId="478"/>
          <ac:graphicFrameMkLst>
            <pc:docMk/>
            <pc:sldMk cId="1366965708" sldId="296"/>
            <ac:graphicFrameMk id="4" creationId="{580BC049-C746-45FF-A776-B7C45EEAD58F}"/>
          </ac:graphicFrameMkLst>
        </pc:graphicFrameChg>
        <pc:graphicFrameChg chg="add del mod modGraphic">
          <ac:chgData name="Gabriel Allen" userId="c7c74c84cd207ce6" providerId="LiveId" clId="{BD585F1B-4D9A-4C89-9F76-E500BE26A5CA}" dt="2021-02-01T21:26:46.710" v="634" actId="478"/>
          <ac:graphicFrameMkLst>
            <pc:docMk/>
            <pc:sldMk cId="1366965708" sldId="296"/>
            <ac:graphicFrameMk id="5" creationId="{8ACC5EEA-87C3-45CD-89F2-31A0B622E095}"/>
          </ac:graphicFrameMkLst>
        </pc:graphicFrameChg>
        <pc:graphicFrameChg chg="add del mod">
          <ac:chgData name="Gabriel Allen" userId="c7c74c84cd207ce6" providerId="LiveId" clId="{BD585F1B-4D9A-4C89-9F76-E500BE26A5CA}" dt="2021-02-01T21:32:13.443" v="642"/>
          <ac:graphicFrameMkLst>
            <pc:docMk/>
            <pc:sldMk cId="1366965708" sldId="296"/>
            <ac:graphicFrameMk id="6" creationId="{DF26A33A-C597-4DB3-8A01-06B70966D1B4}"/>
          </ac:graphicFrameMkLst>
        </pc:graphicFrameChg>
        <pc:graphicFrameChg chg="add mod">
          <ac:chgData name="Gabriel Allen" userId="c7c74c84cd207ce6" providerId="LiveId" clId="{BD585F1B-4D9A-4C89-9F76-E500BE26A5CA}" dt="2021-02-01T21:32:20.416" v="644" actId="1076"/>
          <ac:graphicFrameMkLst>
            <pc:docMk/>
            <pc:sldMk cId="1366965708" sldId="296"/>
            <ac:graphicFrameMk id="7" creationId="{8E5BC255-621C-4EB7-B26D-EDA9EA3E65C6}"/>
          </ac:graphicFrameMkLst>
        </pc:graphicFrameChg>
      </pc:sldChg>
      <pc:sldChg chg="addSp delSp modSp new mod">
        <pc:chgData name="Gabriel Allen" userId="c7c74c84cd207ce6" providerId="LiveId" clId="{BD585F1B-4D9A-4C89-9F76-E500BE26A5CA}" dt="2021-02-02T16:30:22.760" v="2396" actId="20577"/>
        <pc:sldMkLst>
          <pc:docMk/>
          <pc:sldMk cId="1006049575" sldId="297"/>
        </pc:sldMkLst>
        <pc:spChg chg="mod">
          <ac:chgData name="Gabriel Allen" userId="c7c74c84cd207ce6" providerId="LiveId" clId="{BD585F1B-4D9A-4C89-9F76-E500BE26A5CA}" dt="2021-02-01T21:05:21.211" v="80" actId="20577"/>
          <ac:spMkLst>
            <pc:docMk/>
            <pc:sldMk cId="1006049575" sldId="297"/>
            <ac:spMk id="2" creationId="{0E5DCAF0-BDC7-4ABE-973E-EB1BA622A971}"/>
          </ac:spMkLst>
        </pc:spChg>
        <pc:spChg chg="mod">
          <ac:chgData name="Gabriel Allen" userId="c7c74c84cd207ce6" providerId="LiveId" clId="{BD585F1B-4D9A-4C89-9F76-E500BE26A5CA}" dt="2021-02-01T22:13:45.326" v="1971" actId="20577"/>
          <ac:spMkLst>
            <pc:docMk/>
            <pc:sldMk cId="1006049575" sldId="297"/>
            <ac:spMk id="3" creationId="{6B516AF0-63FF-4241-8C51-25F0B721839D}"/>
          </ac:spMkLst>
        </pc:spChg>
        <pc:spChg chg="del">
          <ac:chgData name="Gabriel Allen" userId="c7c74c84cd207ce6" providerId="LiveId" clId="{BD585F1B-4D9A-4C89-9F76-E500BE26A5CA}" dt="2021-02-01T22:12:48.037" v="1946"/>
          <ac:spMkLst>
            <pc:docMk/>
            <pc:sldMk cId="1006049575" sldId="297"/>
            <ac:spMk id="4" creationId="{F427C81B-CFDF-4F23-9DC9-829CDAE6501D}"/>
          </ac:spMkLst>
        </pc:spChg>
        <pc:spChg chg="mod">
          <ac:chgData name="Gabriel Allen" userId="c7c74c84cd207ce6" providerId="LiveId" clId="{BD585F1B-4D9A-4C89-9F76-E500BE26A5CA}" dt="2021-02-01T22:12:32.156" v="1944" actId="20577"/>
          <ac:spMkLst>
            <pc:docMk/>
            <pc:sldMk cId="1006049575" sldId="297"/>
            <ac:spMk id="5" creationId="{3CE03D3B-B9C1-462F-906C-1200DD7DD18E}"/>
          </ac:spMkLst>
        </pc:spChg>
        <pc:spChg chg="del">
          <ac:chgData name="Gabriel Allen" userId="c7c74c84cd207ce6" providerId="LiveId" clId="{BD585F1B-4D9A-4C89-9F76-E500BE26A5CA}" dt="2021-02-01T22:12:35.734" v="1945" actId="478"/>
          <ac:spMkLst>
            <pc:docMk/>
            <pc:sldMk cId="1006049575" sldId="297"/>
            <ac:spMk id="6" creationId="{367013AF-8889-4B81-86EA-9B9E85F9B1D1}"/>
          </ac:spMkLst>
        </pc:spChg>
        <pc:spChg chg="add mod">
          <ac:chgData name="Gabriel Allen" userId="c7c74c84cd207ce6" providerId="LiveId" clId="{BD585F1B-4D9A-4C89-9F76-E500BE26A5CA}" dt="2021-02-02T16:30:22.760" v="2396" actId="20577"/>
          <ac:spMkLst>
            <pc:docMk/>
            <pc:sldMk cId="1006049575" sldId="297"/>
            <ac:spMk id="9" creationId="{F2F0BA63-F8A5-49A9-A29A-487DEE436A36}"/>
          </ac:spMkLst>
        </pc:spChg>
        <pc:picChg chg="add mod">
          <ac:chgData name="Gabriel Allen" userId="c7c74c84cd207ce6" providerId="LiveId" clId="{BD585F1B-4D9A-4C89-9F76-E500BE26A5CA}" dt="2021-02-01T22:16:48.417" v="1979" actId="1076"/>
          <ac:picMkLst>
            <pc:docMk/>
            <pc:sldMk cId="1006049575" sldId="297"/>
            <ac:picMk id="8" creationId="{BD5C0BA4-0270-47E1-9187-4E4D3DDD4554}"/>
          </ac:picMkLst>
        </pc:picChg>
      </pc:sldChg>
      <pc:sldChg chg="addSp delSp modSp new mod">
        <pc:chgData name="Gabriel Allen" userId="c7c74c84cd207ce6" providerId="LiveId" clId="{BD585F1B-4D9A-4C89-9F76-E500BE26A5CA}" dt="2021-02-02T16:39:54.217" v="2429" actId="20577"/>
        <pc:sldMkLst>
          <pc:docMk/>
          <pc:sldMk cId="1046385451" sldId="298"/>
        </pc:sldMkLst>
        <pc:spChg chg="mod">
          <ac:chgData name="Gabriel Allen" userId="c7c74c84cd207ce6" providerId="LiveId" clId="{BD585F1B-4D9A-4C89-9F76-E500BE26A5CA}" dt="2021-02-02T16:39:54.217" v="2429" actId="20577"/>
          <ac:spMkLst>
            <pc:docMk/>
            <pc:sldMk cId="1046385451" sldId="298"/>
            <ac:spMk id="2" creationId="{B4DC4F89-D7AD-45AF-9F68-23446A874539}"/>
          </ac:spMkLst>
        </pc:spChg>
        <pc:spChg chg="del">
          <ac:chgData name="Gabriel Allen" userId="c7c74c84cd207ce6" providerId="LiveId" clId="{BD585F1B-4D9A-4C89-9F76-E500BE26A5CA}" dt="2021-02-01T22:21:16.989" v="2170"/>
          <ac:spMkLst>
            <pc:docMk/>
            <pc:sldMk cId="1046385451" sldId="298"/>
            <ac:spMk id="3" creationId="{026B9E9B-DCE3-4AB6-B060-6D45BF6E6A88}"/>
          </ac:spMkLst>
        </pc:spChg>
        <pc:picChg chg="add mod">
          <ac:chgData name="Gabriel Allen" userId="c7c74c84cd207ce6" providerId="LiveId" clId="{BD585F1B-4D9A-4C89-9F76-E500BE26A5CA}" dt="2021-02-01T22:21:38.256" v="2175" actId="1076"/>
          <ac:picMkLst>
            <pc:docMk/>
            <pc:sldMk cId="1046385451" sldId="298"/>
            <ac:picMk id="5" creationId="{ED8336C6-A111-461A-AE32-AD489EEF4895}"/>
          </ac:picMkLst>
        </pc:picChg>
      </pc:sldChg>
      <pc:sldChg chg="addSp delSp modSp new mod">
        <pc:chgData name="Gabriel Allen" userId="c7c74c84cd207ce6" providerId="LiveId" clId="{BD585F1B-4D9A-4C89-9F76-E500BE26A5CA}" dt="2021-02-03T02:40:17.802" v="3273" actId="20577"/>
        <pc:sldMkLst>
          <pc:docMk/>
          <pc:sldMk cId="3823512350" sldId="299"/>
        </pc:sldMkLst>
        <pc:spChg chg="mod">
          <ac:chgData name="Gabriel Allen" userId="c7c74c84cd207ce6" providerId="LiveId" clId="{BD585F1B-4D9A-4C89-9F76-E500BE26A5CA}" dt="2021-02-01T21:41:09.455" v="1011" actId="20577"/>
          <ac:spMkLst>
            <pc:docMk/>
            <pc:sldMk cId="3823512350" sldId="299"/>
            <ac:spMk id="2" creationId="{4C47E7A2-C146-4BA1-8BAB-0A7B951917E9}"/>
          </ac:spMkLst>
        </pc:spChg>
        <pc:spChg chg="del mod">
          <ac:chgData name="Gabriel Allen" userId="c7c74c84cd207ce6" providerId="LiveId" clId="{BD585F1B-4D9A-4C89-9F76-E500BE26A5CA}" dt="2021-02-01T22:19:22.018" v="2162" actId="478"/>
          <ac:spMkLst>
            <pc:docMk/>
            <pc:sldMk cId="3823512350" sldId="299"/>
            <ac:spMk id="3" creationId="{505B0B22-4708-41A7-8723-C4549253DFE2}"/>
          </ac:spMkLst>
        </pc:spChg>
        <pc:spChg chg="del">
          <ac:chgData name="Gabriel Allen" userId="c7c74c84cd207ce6" providerId="LiveId" clId="{BD585F1B-4D9A-4C89-9F76-E500BE26A5CA}" dt="2021-02-01T21:41:42.686" v="1059"/>
          <ac:spMkLst>
            <pc:docMk/>
            <pc:sldMk cId="3823512350" sldId="299"/>
            <ac:spMk id="4" creationId="{39BDD541-9E30-461F-940B-0570CA79351A}"/>
          </ac:spMkLst>
        </pc:spChg>
        <pc:spChg chg="del mod">
          <ac:chgData name="Gabriel Allen" userId="c7c74c84cd207ce6" providerId="LiveId" clId="{BD585F1B-4D9A-4C89-9F76-E500BE26A5CA}" dt="2021-02-01T21:42:08.570" v="1066" actId="478"/>
          <ac:spMkLst>
            <pc:docMk/>
            <pc:sldMk cId="3823512350" sldId="299"/>
            <ac:spMk id="5" creationId="{72401282-25DA-42CB-8EB2-5000350DEBFE}"/>
          </ac:spMkLst>
        </pc:spChg>
        <pc:spChg chg="del">
          <ac:chgData name="Gabriel Allen" userId="c7c74c84cd207ce6" providerId="LiveId" clId="{BD585F1B-4D9A-4C89-9F76-E500BE26A5CA}" dt="2021-02-01T21:41:30.829" v="1058" actId="478"/>
          <ac:spMkLst>
            <pc:docMk/>
            <pc:sldMk cId="3823512350" sldId="299"/>
            <ac:spMk id="6" creationId="{F80CB752-8AAB-4CFE-8001-D1CBCC7224F3}"/>
          </ac:spMkLst>
        </pc:spChg>
        <pc:spChg chg="add del mod">
          <ac:chgData name="Gabriel Allen" userId="c7c74c84cd207ce6" providerId="LiveId" clId="{BD585F1B-4D9A-4C89-9F76-E500BE26A5CA}" dt="2021-02-01T21:42:12.752" v="1067" actId="478"/>
          <ac:spMkLst>
            <pc:docMk/>
            <pc:sldMk cId="3823512350" sldId="299"/>
            <ac:spMk id="10" creationId="{0A7BA164-61B1-465B-8F03-1F33AEADE56E}"/>
          </ac:spMkLst>
        </pc:spChg>
        <pc:spChg chg="add del mod">
          <ac:chgData name="Gabriel Allen" userId="c7c74c84cd207ce6" providerId="LiveId" clId="{BD585F1B-4D9A-4C89-9F76-E500BE26A5CA}" dt="2021-02-01T22:19:23.933" v="2163" actId="478"/>
          <ac:spMkLst>
            <pc:docMk/>
            <pc:sldMk cId="3823512350" sldId="299"/>
            <ac:spMk id="12" creationId="{C425F88F-93D2-45F4-A454-9721450AFE39}"/>
          </ac:spMkLst>
        </pc:spChg>
        <pc:spChg chg="add mod">
          <ac:chgData name="Gabriel Allen" userId="c7c74c84cd207ce6" providerId="LiveId" clId="{BD585F1B-4D9A-4C89-9F76-E500BE26A5CA}" dt="2021-02-03T02:40:17.802" v="3273" actId="20577"/>
          <ac:spMkLst>
            <pc:docMk/>
            <pc:sldMk cId="3823512350" sldId="299"/>
            <ac:spMk id="13" creationId="{1E1F26E4-F008-4F0C-A221-CD67B78B0C22}"/>
          </ac:spMkLst>
        </pc:spChg>
        <pc:picChg chg="add mod">
          <ac:chgData name="Gabriel Allen" userId="c7c74c84cd207ce6" providerId="LiveId" clId="{BD585F1B-4D9A-4C89-9F76-E500BE26A5CA}" dt="2021-02-01T21:42:22.079" v="1068" actId="14100"/>
          <ac:picMkLst>
            <pc:docMk/>
            <pc:sldMk cId="3823512350" sldId="299"/>
            <ac:picMk id="8" creationId="{9144ED01-B67A-471F-9A1E-7345C4D1F24C}"/>
          </ac:picMkLst>
        </pc:picChg>
      </pc:sldChg>
      <pc:sldChg chg="modSp new mod">
        <pc:chgData name="Gabriel Allen" userId="c7c74c84cd207ce6" providerId="LiveId" clId="{BD585F1B-4D9A-4C89-9F76-E500BE26A5CA}" dt="2021-02-02T16:40:03.168" v="2450" actId="20577"/>
        <pc:sldMkLst>
          <pc:docMk/>
          <pc:sldMk cId="208162295" sldId="300"/>
        </pc:sldMkLst>
        <pc:spChg chg="mod">
          <ac:chgData name="Gabriel Allen" userId="c7c74c84cd207ce6" providerId="LiveId" clId="{BD585F1B-4D9A-4C89-9F76-E500BE26A5CA}" dt="2021-02-02T16:40:03.168" v="2450" actId="20577"/>
          <ac:spMkLst>
            <pc:docMk/>
            <pc:sldMk cId="208162295" sldId="300"/>
            <ac:spMk id="2" creationId="{7A72643B-C36D-4761-990E-F370C9D37E3E}"/>
          </ac:spMkLst>
        </pc:spChg>
        <pc:spChg chg="mod">
          <ac:chgData name="Gabriel Allen" userId="c7c74c84cd207ce6" providerId="LiveId" clId="{BD585F1B-4D9A-4C89-9F76-E500BE26A5CA}" dt="2021-02-01T22:23:05.455" v="2320" actId="20577"/>
          <ac:spMkLst>
            <pc:docMk/>
            <pc:sldMk cId="208162295" sldId="300"/>
            <ac:spMk id="3" creationId="{3AAB4ADA-75CB-4087-9BCE-CFDC26BD48D1}"/>
          </ac:spMkLst>
        </pc:spChg>
        <pc:spChg chg="mod">
          <ac:chgData name="Gabriel Allen" userId="c7c74c84cd207ce6" providerId="LiveId" clId="{BD585F1B-4D9A-4C89-9F76-E500BE26A5CA}" dt="2021-02-02T16:39:30.414" v="2399" actId="27636"/>
          <ac:spMkLst>
            <pc:docMk/>
            <pc:sldMk cId="208162295" sldId="300"/>
            <ac:spMk id="5" creationId="{9F678966-F9CB-4160-8E51-7EE251149C3A}"/>
          </ac:spMkLst>
        </pc:spChg>
      </pc:sldChg>
      <pc:sldChg chg="modSp new mod">
        <pc:chgData name="Gabriel Allen" userId="c7c74c84cd207ce6" providerId="LiveId" clId="{BD585F1B-4D9A-4C89-9F76-E500BE26A5CA}" dt="2021-02-01T22:26:38.372" v="2378" actId="2711"/>
        <pc:sldMkLst>
          <pc:docMk/>
          <pc:sldMk cId="125706371" sldId="301"/>
        </pc:sldMkLst>
        <pc:spChg chg="mod">
          <ac:chgData name="Gabriel Allen" userId="c7c74c84cd207ce6" providerId="LiveId" clId="{BD585F1B-4D9A-4C89-9F76-E500BE26A5CA}" dt="2021-02-01T22:23:54.640" v="2333" actId="20577"/>
          <ac:spMkLst>
            <pc:docMk/>
            <pc:sldMk cId="125706371" sldId="301"/>
            <ac:spMk id="2" creationId="{8A75B6AD-4719-4AF0-9E29-741709DBB9D0}"/>
          </ac:spMkLst>
        </pc:spChg>
        <pc:spChg chg="mod">
          <ac:chgData name="Gabriel Allen" userId="c7c74c84cd207ce6" providerId="LiveId" clId="{BD585F1B-4D9A-4C89-9F76-E500BE26A5CA}" dt="2021-02-01T22:26:38.372" v="2378" actId="2711"/>
          <ac:spMkLst>
            <pc:docMk/>
            <pc:sldMk cId="125706371" sldId="301"/>
            <ac:spMk id="3" creationId="{15356DB3-B308-4CB4-A011-5900E07C7B32}"/>
          </ac:spMkLst>
        </pc:spChg>
      </pc:sldChg>
      <pc:sldChg chg="new del">
        <pc:chgData name="Gabriel Allen" userId="c7c74c84cd207ce6" providerId="LiveId" clId="{BD585F1B-4D9A-4C89-9F76-E500BE26A5CA}" dt="2021-02-01T22:23:41.954" v="2322" actId="680"/>
        <pc:sldMkLst>
          <pc:docMk/>
          <pc:sldMk cId="772242873" sldId="301"/>
        </pc:sldMkLst>
      </pc:sldChg>
      <pc:sldChg chg="modSp new mod">
        <pc:chgData name="Gabriel Allen" userId="c7c74c84cd207ce6" providerId="LiveId" clId="{BD585F1B-4D9A-4C89-9F76-E500BE26A5CA}" dt="2021-02-03T02:46:22.826" v="3388" actId="20577"/>
        <pc:sldMkLst>
          <pc:docMk/>
          <pc:sldMk cId="3101492508" sldId="302"/>
        </pc:sldMkLst>
        <pc:spChg chg="mod">
          <ac:chgData name="Gabriel Allen" userId="c7c74c84cd207ce6" providerId="LiveId" clId="{BD585F1B-4D9A-4C89-9F76-E500BE26A5CA}" dt="2021-02-02T16:40:22.872" v="2485" actId="20577"/>
          <ac:spMkLst>
            <pc:docMk/>
            <pc:sldMk cId="3101492508" sldId="302"/>
            <ac:spMk id="2" creationId="{AD5258BE-956E-4D78-BAAF-C01B343A7EC1}"/>
          </ac:spMkLst>
        </pc:spChg>
        <pc:spChg chg="mod">
          <ac:chgData name="Gabriel Allen" userId="c7c74c84cd207ce6" providerId="LiveId" clId="{BD585F1B-4D9A-4C89-9F76-E500BE26A5CA}" dt="2021-02-03T02:46:22.826" v="3388" actId="20577"/>
          <ac:spMkLst>
            <pc:docMk/>
            <pc:sldMk cId="3101492508" sldId="302"/>
            <ac:spMk id="3" creationId="{478289DB-7423-4EE5-8700-20723F703B9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investopedia.com/terms/r/returnoninvestment.asp#:~:text=Return%20on%20Investment%20(ROI)%20is,relative%20to%20the%20investment's%20cos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lgotrading101.com/learn/yahoo-finance-api-guide/" TargetMode="External"/><Relationship Id="rId2" Type="http://schemas.openxmlformats.org/officeDocument/2006/relationships/hyperlink" Target="https://www.investopedia.com/" TargetMode="External"/><Relationship Id="rId1" Type="http://schemas.openxmlformats.org/officeDocument/2006/relationships/slideLayout" Target="../slideLayouts/slideLayout2.xml"/><Relationship Id="rId4" Type="http://schemas.openxmlformats.org/officeDocument/2006/relationships/hyperlink" Target="https://finance.yahoo.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nvestopedia.com/markets/quote?tvwidgetsymbol=IHE" TargetMode="External"/><Relationship Id="rId2" Type="http://schemas.openxmlformats.org/officeDocument/2006/relationships/hyperlink" Target="https://www.investopedia.com/articles/markets/051316/industry-handbook-pharma-industry.a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investopedia.com/terms/e/eps.asp"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ww.investopedia.com/terms/p/price-earningsratio.asp" TargetMode="External"/><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www.investopedia.com/terms/s/shares.asp" TargetMode="External"/><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hyperlink" Target="https://www.investopedia.com/terms/o/overvalued.asp" TargetMode="External"/><Relationship Id="rId5" Type="http://schemas.openxmlformats.org/officeDocument/2006/relationships/hyperlink" Target="https://www.investopedia.com/terms/u/undervalued.asp" TargetMode="External"/><Relationship Id="rId4" Type="http://schemas.openxmlformats.org/officeDocument/2006/relationships/hyperlink" Target="https://www.investopedia.com/terms/p/price-to-bookratio.a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pic>
        <p:nvPicPr>
          <p:cNvPr id="6" name="Picture 5" descr="pipette dripping into a petri dish">
            <a:extLst>
              <a:ext uri="{FF2B5EF4-FFF2-40B4-BE49-F238E27FC236}">
                <a16:creationId xmlns:a16="http://schemas.microsoft.com/office/drawing/2014/main" id="{AD5EFA86-59D3-41A9-819E-C704FF32C5A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53302" y="457200"/>
            <a:ext cx="7588885" cy="5899650"/>
          </a:xfrm>
          <a:prstGeom prst="rect">
            <a:avLst/>
          </a:prstGeom>
        </p:spPr>
      </p:pic>
      <p:sp>
        <p:nvSpPr>
          <p:cNvPr id="40" name="Rectangle 3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372723" y="850791"/>
            <a:ext cx="3202016" cy="4198288"/>
          </a:xfrm>
        </p:spPr>
        <p:txBody>
          <a:bodyPr anchor="ctr">
            <a:normAutofit/>
          </a:bodyPr>
          <a:lstStyle/>
          <a:p>
            <a:r>
              <a:rPr lang="en-US" sz="2400" dirty="0">
                <a:solidFill>
                  <a:srgbClr val="FFFFFF"/>
                </a:solidFill>
              </a:rPr>
              <a:t>Stock Market Analysis : S&amp;P 500 Pharmaceuticals</a:t>
            </a:r>
          </a:p>
        </p:txBody>
      </p:sp>
      <p:sp>
        <p:nvSpPr>
          <p:cNvPr id="42" name="Rectangle 4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372723" y="5545331"/>
            <a:ext cx="3202016" cy="649222"/>
          </a:xfrm>
          <a:noFill/>
        </p:spPr>
        <p:txBody>
          <a:bodyPr anchor="ctr">
            <a:normAutofit fontScale="85000" lnSpcReduction="20000"/>
          </a:bodyPr>
          <a:lstStyle/>
          <a:p>
            <a:r>
              <a:rPr lang="en-US" sz="1800" dirty="0">
                <a:solidFill>
                  <a:srgbClr val="FFFFFF">
                    <a:alpha val="75000"/>
                  </a:srgbClr>
                </a:solidFill>
              </a:rPr>
              <a:t>Noah Laraway</a:t>
            </a:r>
          </a:p>
          <a:p>
            <a:r>
              <a:rPr lang="en-US" sz="1800" dirty="0">
                <a:solidFill>
                  <a:srgbClr val="FFFFFF">
                    <a:alpha val="75000"/>
                  </a:srgbClr>
                </a:solidFill>
              </a:rPr>
              <a:t>Gabriel Allen</a:t>
            </a:r>
          </a:p>
        </p:txBody>
      </p:sp>
    </p:spTree>
    <p:extLst>
      <p:ext uri="{BB962C8B-B14F-4D97-AF65-F5344CB8AC3E}">
        <p14:creationId xmlns:p14="http://schemas.microsoft.com/office/powerpoint/2010/main" val="2424003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C4F89-D7AD-45AF-9F68-23446A874539}"/>
              </a:ext>
            </a:extLst>
          </p:cNvPr>
          <p:cNvSpPr>
            <a:spLocks noGrp="1"/>
          </p:cNvSpPr>
          <p:nvPr>
            <p:ph type="title"/>
          </p:nvPr>
        </p:nvSpPr>
        <p:spPr/>
        <p:txBody>
          <a:bodyPr/>
          <a:lstStyle/>
          <a:p>
            <a:r>
              <a:rPr lang="en-US" dirty="0"/>
              <a:t>Return estimation – Daily distribution</a:t>
            </a:r>
          </a:p>
        </p:txBody>
      </p:sp>
      <p:pic>
        <p:nvPicPr>
          <p:cNvPr id="5" name="Content Placeholder 4" descr="Chart&#10;&#10;Description automatically generated">
            <a:extLst>
              <a:ext uri="{FF2B5EF4-FFF2-40B4-BE49-F238E27FC236}">
                <a16:creationId xmlns:a16="http://schemas.microsoft.com/office/drawing/2014/main" id="{ED8336C6-A111-461A-AE32-AD489EEF4895}"/>
              </a:ext>
            </a:extLst>
          </p:cNvPr>
          <p:cNvPicPr>
            <a:picLocks noGrp="1" noChangeAspect="1"/>
          </p:cNvPicPr>
          <p:nvPr>
            <p:ph idx="1"/>
          </p:nvPr>
        </p:nvPicPr>
        <p:blipFill>
          <a:blip r:embed="rId2"/>
          <a:stretch>
            <a:fillRect/>
          </a:stretch>
        </p:blipFill>
        <p:spPr>
          <a:xfrm>
            <a:off x="1214030" y="1890876"/>
            <a:ext cx="9763940" cy="4881971"/>
          </a:xfrm>
        </p:spPr>
      </p:pic>
    </p:spTree>
    <p:extLst>
      <p:ext uri="{BB962C8B-B14F-4D97-AF65-F5344CB8AC3E}">
        <p14:creationId xmlns:p14="http://schemas.microsoft.com/office/powerpoint/2010/main" val="1046385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2643B-C36D-4761-990E-F370C9D37E3E}"/>
              </a:ext>
            </a:extLst>
          </p:cNvPr>
          <p:cNvSpPr>
            <a:spLocks noGrp="1"/>
          </p:cNvSpPr>
          <p:nvPr>
            <p:ph type="title"/>
          </p:nvPr>
        </p:nvSpPr>
        <p:spPr/>
        <p:txBody>
          <a:bodyPr/>
          <a:lstStyle/>
          <a:p>
            <a:r>
              <a:rPr lang="en-US" dirty="0"/>
              <a:t>Return estimation - ROI </a:t>
            </a:r>
          </a:p>
        </p:txBody>
      </p:sp>
      <p:sp>
        <p:nvSpPr>
          <p:cNvPr id="5" name="Content Placeholder 2">
            <a:extLst>
              <a:ext uri="{FF2B5EF4-FFF2-40B4-BE49-F238E27FC236}">
                <a16:creationId xmlns:a16="http://schemas.microsoft.com/office/drawing/2014/main" id="{9F678966-F9CB-4160-8E51-7EE251149C3A}"/>
              </a:ext>
            </a:extLst>
          </p:cNvPr>
          <p:cNvSpPr txBox="1">
            <a:spLocks/>
          </p:cNvSpPr>
          <p:nvPr/>
        </p:nvSpPr>
        <p:spPr>
          <a:xfrm>
            <a:off x="581192" y="2263805"/>
            <a:ext cx="11029615" cy="1009481"/>
          </a:xfrm>
          <a:prstGeom prst="rect">
            <a:avLst/>
          </a:prstGeom>
        </p:spPr>
        <p:txBody>
          <a:bodyPr vert="horz" lIns="91440" tIns="45720" rIns="91440" bIns="45720" rtlCol="0" anchor="ctr">
            <a:normAutofit fontScale="775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a:r>
              <a:rPr lang="en-US" dirty="0">
                <a:solidFill>
                  <a:srgbClr val="111111"/>
                </a:solidFill>
                <a:hlinkClick r:id="rId2"/>
              </a:rPr>
              <a:t>Return on Investment (ROI)</a:t>
            </a:r>
            <a:r>
              <a:rPr lang="en-US" dirty="0">
                <a:solidFill>
                  <a:srgbClr val="111111"/>
                </a:solidFill>
              </a:rPr>
              <a:t> </a:t>
            </a:r>
            <a:r>
              <a:rPr lang="en-US" b="0" i="0" dirty="0">
                <a:solidFill>
                  <a:srgbClr val="111111"/>
                </a:solidFill>
                <a:effectLst/>
              </a:rPr>
              <a:t>is a performance measure used to evaluate the efficiency of an investment or compare the efficiency of a number of different investments. ROI tries to directly measure the amount of return on a particular investment, relative to the investment’s cost. </a:t>
            </a:r>
          </a:p>
          <a:p>
            <a:pPr algn="l"/>
            <a:r>
              <a:rPr lang="en-US" b="0" i="0" dirty="0">
                <a:solidFill>
                  <a:srgbClr val="111111"/>
                </a:solidFill>
                <a:effectLst/>
              </a:rPr>
              <a:t>To calculate ROI, the benefit (or return) of an investment is divided by the cost of the investment. The result is expressed as a percentage or a ratio. </a:t>
            </a:r>
          </a:p>
          <a:p>
            <a:pPr algn="l"/>
            <a:endParaRPr lang="en-US" b="0" i="0" dirty="0">
              <a:solidFill>
                <a:srgbClr val="111111"/>
              </a:solidFill>
              <a:effectLst/>
              <a:latin typeface="SourceSansPro"/>
            </a:endParaRPr>
          </a:p>
        </p:txBody>
      </p:sp>
      <p:graphicFrame>
        <p:nvGraphicFramePr>
          <p:cNvPr id="10" name="Content Placeholder 9">
            <a:extLst>
              <a:ext uri="{FF2B5EF4-FFF2-40B4-BE49-F238E27FC236}">
                <a16:creationId xmlns:a16="http://schemas.microsoft.com/office/drawing/2014/main" id="{547377B5-69E3-4E27-AFAF-57067C4458FE}"/>
              </a:ext>
            </a:extLst>
          </p:cNvPr>
          <p:cNvGraphicFramePr>
            <a:graphicFrameLocks noGrp="1"/>
          </p:cNvGraphicFramePr>
          <p:nvPr>
            <p:ph idx="1"/>
            <p:extLst>
              <p:ext uri="{D42A27DB-BD31-4B8C-83A1-F6EECF244321}">
                <p14:modId xmlns:p14="http://schemas.microsoft.com/office/powerpoint/2010/main" val="820991"/>
              </p:ext>
            </p:extLst>
          </p:nvPr>
        </p:nvGraphicFramePr>
        <p:xfrm>
          <a:off x="844826" y="3273287"/>
          <a:ext cx="10502346" cy="2034167"/>
        </p:xfrm>
        <a:graphic>
          <a:graphicData uri="http://schemas.openxmlformats.org/drawingml/2006/table">
            <a:tbl>
              <a:tblPr/>
              <a:tblGrid>
                <a:gridCol w="819341">
                  <a:extLst>
                    <a:ext uri="{9D8B030D-6E8A-4147-A177-3AD203B41FA5}">
                      <a16:colId xmlns:a16="http://schemas.microsoft.com/office/drawing/2014/main" val="360954540"/>
                    </a:ext>
                  </a:extLst>
                </a:gridCol>
                <a:gridCol w="1582151">
                  <a:extLst>
                    <a:ext uri="{9D8B030D-6E8A-4147-A177-3AD203B41FA5}">
                      <a16:colId xmlns:a16="http://schemas.microsoft.com/office/drawing/2014/main" val="3897559737"/>
                    </a:ext>
                  </a:extLst>
                </a:gridCol>
                <a:gridCol w="1400989">
                  <a:extLst>
                    <a:ext uri="{9D8B030D-6E8A-4147-A177-3AD203B41FA5}">
                      <a16:colId xmlns:a16="http://schemas.microsoft.com/office/drawing/2014/main" val="2444204420"/>
                    </a:ext>
                  </a:extLst>
                </a:gridCol>
                <a:gridCol w="1582151">
                  <a:extLst>
                    <a:ext uri="{9D8B030D-6E8A-4147-A177-3AD203B41FA5}">
                      <a16:colId xmlns:a16="http://schemas.microsoft.com/office/drawing/2014/main" val="2017179937"/>
                    </a:ext>
                  </a:extLst>
                </a:gridCol>
                <a:gridCol w="1755263">
                  <a:extLst>
                    <a:ext uri="{9D8B030D-6E8A-4147-A177-3AD203B41FA5}">
                      <a16:colId xmlns:a16="http://schemas.microsoft.com/office/drawing/2014/main" val="405345554"/>
                    </a:ext>
                  </a:extLst>
                </a:gridCol>
                <a:gridCol w="1195671">
                  <a:extLst>
                    <a:ext uri="{9D8B030D-6E8A-4147-A177-3AD203B41FA5}">
                      <a16:colId xmlns:a16="http://schemas.microsoft.com/office/drawing/2014/main" val="2166326941"/>
                    </a:ext>
                  </a:extLst>
                </a:gridCol>
                <a:gridCol w="1002433">
                  <a:extLst>
                    <a:ext uri="{9D8B030D-6E8A-4147-A177-3AD203B41FA5}">
                      <a16:colId xmlns:a16="http://schemas.microsoft.com/office/drawing/2014/main" val="2867268976"/>
                    </a:ext>
                  </a:extLst>
                </a:gridCol>
                <a:gridCol w="1164347">
                  <a:extLst>
                    <a:ext uri="{9D8B030D-6E8A-4147-A177-3AD203B41FA5}">
                      <a16:colId xmlns:a16="http://schemas.microsoft.com/office/drawing/2014/main" val="1927446685"/>
                    </a:ext>
                  </a:extLst>
                </a:gridCol>
              </a:tblGrid>
              <a:tr h="245305">
                <a:tc>
                  <a:txBody>
                    <a:bodyPr/>
                    <a:lstStyle/>
                    <a:p>
                      <a:pPr algn="l" rtl="0" fontAlgn="b"/>
                      <a:r>
                        <a:rPr lang="en-US" sz="1400" b="1" i="0" u="none" strike="noStrike" dirty="0">
                          <a:solidFill>
                            <a:srgbClr val="FFFFFF"/>
                          </a:solidFill>
                          <a:effectLst/>
                          <a:latin typeface="Calibri" panose="020F0502020204030204" pitchFamily="34" charset="0"/>
                        </a:rPr>
                        <a:t>Symbol</a:t>
                      </a:r>
                    </a:p>
                  </a:txBody>
                  <a:tcPr marL="9525" marR="9525" marT="9525"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rtl="0" fontAlgn="b"/>
                      <a:r>
                        <a:rPr lang="en-US" sz="1400" b="1" i="0" u="none" strike="noStrike">
                          <a:solidFill>
                            <a:srgbClr val="FFFFFF"/>
                          </a:solidFill>
                          <a:effectLst/>
                          <a:latin typeface="Calibri" panose="020F0502020204030204" pitchFamily="34" charset="0"/>
                        </a:rPr>
                        <a:t>Security</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rtl="0" fontAlgn="b"/>
                      <a:r>
                        <a:rPr lang="en-US" sz="1400" b="1" i="0" u="none" strike="noStrike">
                          <a:solidFill>
                            <a:srgbClr val="FFFFFF"/>
                          </a:solidFill>
                          <a:effectLst/>
                          <a:latin typeface="Calibri" panose="020F0502020204030204" pitchFamily="34" charset="0"/>
                        </a:rPr>
                        <a:t>1/4/2016 Price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rtl="0" fontAlgn="b"/>
                      <a:r>
                        <a:rPr lang="en-US" sz="1400" b="1" i="0" u="none" strike="noStrike">
                          <a:solidFill>
                            <a:srgbClr val="FFFFFF"/>
                          </a:solidFill>
                          <a:effectLst/>
                          <a:latin typeface="Calibri" panose="020F0502020204030204" pitchFamily="34" charset="0"/>
                        </a:rPr>
                        <a:t>12/30/2020 Price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rtl="0" fontAlgn="b"/>
                      <a:r>
                        <a:rPr lang="en-US" sz="1400" b="1" i="0" u="none" strike="noStrike">
                          <a:solidFill>
                            <a:srgbClr val="FFFFFF"/>
                          </a:solidFill>
                          <a:effectLst/>
                          <a:latin typeface="Calibri" panose="020F0502020204030204" pitchFamily="34" charset="0"/>
                        </a:rPr>
                        <a:t>5yr Avg Div Yield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rtl="0" fontAlgn="b"/>
                      <a:r>
                        <a:rPr lang="en-US" sz="1400" b="1" i="0" u="none" strike="noStrike">
                          <a:solidFill>
                            <a:srgbClr val="FFFFFF"/>
                          </a:solidFill>
                          <a:effectLst/>
                          <a:latin typeface="Calibri" panose="020F0502020204030204" pitchFamily="34" charset="0"/>
                        </a:rPr>
                        <a:t>1 Year ROI</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rtl="0" fontAlgn="b"/>
                      <a:r>
                        <a:rPr lang="en-US" sz="1400" b="1" i="0" u="none" strike="noStrike">
                          <a:solidFill>
                            <a:srgbClr val="FFFFFF"/>
                          </a:solidFill>
                          <a:effectLst/>
                          <a:latin typeface="Calibri" panose="020F0502020204030204" pitchFamily="34" charset="0"/>
                        </a:rPr>
                        <a:t>3 Year ROI</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rtl="0" fontAlgn="b"/>
                      <a:r>
                        <a:rPr lang="en-US" sz="1400" b="1" i="0" u="none" strike="noStrike">
                          <a:solidFill>
                            <a:srgbClr val="FFFFFF"/>
                          </a:solidFill>
                          <a:effectLst/>
                          <a:latin typeface="Calibri" panose="020F0502020204030204" pitchFamily="34" charset="0"/>
                        </a:rPr>
                        <a:t>5 Year ROI</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extLst>
                  <a:ext uri="{0D108BD9-81ED-4DB2-BD59-A6C34878D82A}">
                    <a16:rowId xmlns:a16="http://schemas.microsoft.com/office/drawing/2014/main" val="2405472925"/>
                  </a:ext>
                </a:extLst>
              </a:tr>
              <a:tr h="0">
                <a:tc>
                  <a:txBody>
                    <a:bodyPr/>
                    <a:lstStyle/>
                    <a:p>
                      <a:pPr algn="l" rtl="0" fontAlgn="b"/>
                      <a:r>
                        <a:rPr lang="en-US" sz="1400" b="1" i="0" u="none" strike="noStrike" dirty="0">
                          <a:solidFill>
                            <a:srgbClr val="000000"/>
                          </a:solidFill>
                          <a:effectLst/>
                          <a:latin typeface="Calibri" panose="020F0502020204030204" pitchFamily="34" charset="0"/>
                        </a:rPr>
                        <a:t>JNJ</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l" rtl="0" fontAlgn="b"/>
                      <a:r>
                        <a:rPr lang="en-US" sz="1400" b="1" i="0" u="none" strike="noStrike" dirty="0">
                          <a:solidFill>
                            <a:srgbClr val="000000"/>
                          </a:solidFill>
                          <a:effectLst/>
                          <a:latin typeface="Calibri" panose="020F0502020204030204" pitchFamily="34" charset="0"/>
                        </a:rPr>
                        <a:t>Johnson &amp; Johnson</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a:solidFill>
                            <a:srgbClr val="000000"/>
                          </a:solidFill>
                          <a:effectLst/>
                          <a:latin typeface="Calibri" panose="020F0502020204030204" pitchFamily="34" charset="0"/>
                        </a:rPr>
                        <a:t>                       100.48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a:solidFill>
                            <a:srgbClr val="000000"/>
                          </a:solidFill>
                          <a:effectLst/>
                          <a:latin typeface="Calibri" panose="020F0502020204030204" pitchFamily="34" charset="0"/>
                        </a:rPr>
                        <a:t>                            156.05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a:solidFill>
                            <a:srgbClr val="000000"/>
                          </a:solidFill>
                          <a:effectLst/>
                          <a:latin typeface="Calibri" panose="020F0502020204030204" pitchFamily="34" charset="0"/>
                        </a:rPr>
                        <a:t>2.6%</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a:solidFill>
                            <a:srgbClr val="000000"/>
                          </a:solidFill>
                          <a:effectLst/>
                          <a:latin typeface="Calibri" panose="020F0502020204030204" pitchFamily="34" charset="0"/>
                        </a:rPr>
                        <a:t>18.3%</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a:solidFill>
                            <a:srgbClr val="000000"/>
                          </a:solidFill>
                          <a:effectLst/>
                          <a:latin typeface="Calibri" panose="020F0502020204030204" pitchFamily="34" charset="0"/>
                        </a:rPr>
                        <a:t>37.2%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a:solidFill>
                            <a:srgbClr val="000000"/>
                          </a:solidFill>
                          <a:effectLst/>
                          <a:latin typeface="Calibri" panose="020F0502020204030204" pitchFamily="34" charset="0"/>
                        </a:rPr>
                        <a:t>73.2%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3416174512"/>
                  </a:ext>
                </a:extLst>
              </a:tr>
              <a:tr h="148724">
                <a:tc>
                  <a:txBody>
                    <a:bodyPr/>
                    <a:lstStyle/>
                    <a:p>
                      <a:pPr algn="l" rtl="0" fontAlgn="b"/>
                      <a:r>
                        <a:rPr lang="en-US" sz="1400" b="1" i="0" u="none" strike="noStrike">
                          <a:solidFill>
                            <a:srgbClr val="000000"/>
                          </a:solidFill>
                          <a:effectLst/>
                          <a:latin typeface="Calibri" panose="020F0502020204030204" pitchFamily="34" charset="0"/>
                        </a:rPr>
                        <a:t>PFE</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l" rtl="0" fontAlgn="b"/>
                      <a:r>
                        <a:rPr lang="en-US" sz="1400" b="1" i="0" u="none" strike="noStrike" dirty="0">
                          <a:solidFill>
                            <a:srgbClr val="000000"/>
                          </a:solidFill>
                          <a:effectLst/>
                          <a:latin typeface="Calibri" panose="020F0502020204030204" pitchFamily="34" charset="0"/>
                        </a:rPr>
                        <a:t>Pfizer Inc.</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dirty="0">
                          <a:solidFill>
                            <a:srgbClr val="000000"/>
                          </a:solidFill>
                          <a:effectLst/>
                          <a:latin typeface="Calibri" panose="020F0502020204030204" pitchFamily="34" charset="0"/>
                        </a:rPr>
                        <a:t>                         30.31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dirty="0">
                          <a:solidFill>
                            <a:srgbClr val="000000"/>
                          </a:solidFill>
                          <a:effectLst/>
                          <a:latin typeface="Calibri" panose="020F0502020204030204" pitchFamily="34" charset="0"/>
                        </a:rPr>
                        <a:t>                              36.74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dirty="0">
                          <a:solidFill>
                            <a:srgbClr val="000000"/>
                          </a:solidFill>
                          <a:effectLst/>
                          <a:latin typeface="Calibri" panose="020F0502020204030204" pitchFamily="34" charset="0"/>
                        </a:rPr>
                        <a:t>3.7%</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dirty="0">
                          <a:solidFill>
                            <a:srgbClr val="000000"/>
                          </a:solidFill>
                          <a:effectLst/>
                          <a:latin typeface="Calibri" panose="020F0502020204030204" pitchFamily="34" charset="0"/>
                        </a:rPr>
                        <a:t>7.1%</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dirty="0">
                          <a:solidFill>
                            <a:srgbClr val="000000"/>
                          </a:solidFill>
                          <a:effectLst/>
                          <a:latin typeface="Calibri" panose="020F0502020204030204" pitchFamily="34" charset="0"/>
                        </a:rPr>
                        <a:t>48.2%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dirty="0">
                          <a:solidFill>
                            <a:srgbClr val="000000"/>
                          </a:solidFill>
                          <a:effectLst/>
                          <a:latin typeface="Calibri" panose="020F0502020204030204" pitchFamily="34" charset="0"/>
                        </a:rPr>
                        <a:t>43.0%</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1757661006"/>
                  </a:ext>
                </a:extLst>
              </a:tr>
              <a:tr h="266612">
                <a:tc>
                  <a:txBody>
                    <a:bodyPr/>
                    <a:lstStyle/>
                    <a:p>
                      <a:pPr algn="l" rtl="0" fontAlgn="b"/>
                      <a:r>
                        <a:rPr lang="en-US" sz="1400" b="1" i="0" u="none" strike="noStrike">
                          <a:solidFill>
                            <a:srgbClr val="000000"/>
                          </a:solidFill>
                          <a:effectLst/>
                          <a:latin typeface="Calibri" panose="020F0502020204030204" pitchFamily="34" charset="0"/>
                        </a:rPr>
                        <a:t>LLY</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l" rtl="0" fontAlgn="b"/>
                      <a:r>
                        <a:rPr lang="en-US" sz="1400" b="1" i="0" u="none" strike="noStrike">
                          <a:solidFill>
                            <a:srgbClr val="000000"/>
                          </a:solidFill>
                          <a:effectLst/>
                          <a:latin typeface="Calibri" panose="020F0502020204030204" pitchFamily="34" charset="0"/>
                        </a:rPr>
                        <a:t>Lilly (Eli) &amp; Co.</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dirty="0">
                          <a:solidFill>
                            <a:srgbClr val="000000"/>
                          </a:solidFill>
                          <a:effectLst/>
                          <a:latin typeface="Calibri" panose="020F0502020204030204" pitchFamily="34" charset="0"/>
                        </a:rPr>
                        <a:t>                         82.87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dirty="0">
                          <a:solidFill>
                            <a:srgbClr val="000000"/>
                          </a:solidFill>
                          <a:effectLst/>
                          <a:latin typeface="Calibri" panose="020F0502020204030204" pitchFamily="34" charset="0"/>
                        </a:rPr>
                        <a:t>                            167.01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a:solidFill>
                            <a:srgbClr val="000000"/>
                          </a:solidFill>
                          <a:effectLst/>
                          <a:latin typeface="Calibri" panose="020F0502020204030204" pitchFamily="34" charset="0"/>
                        </a:rPr>
                        <a:t>2.3%</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a:solidFill>
                            <a:srgbClr val="000000"/>
                          </a:solidFill>
                          <a:effectLst/>
                          <a:latin typeface="Calibri" panose="020F0502020204030204" pitchFamily="34" charset="0"/>
                        </a:rPr>
                        <a:t>-7.9%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a:solidFill>
                            <a:srgbClr val="000000"/>
                          </a:solidFill>
                          <a:effectLst/>
                          <a:latin typeface="Calibri" panose="020F0502020204030204" pitchFamily="34" charset="0"/>
                        </a:rPr>
                        <a:t>46.2%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rtl="0" fontAlgn="b"/>
                      <a:r>
                        <a:rPr lang="en-US" sz="1400" b="1" i="0" u="none" strike="noStrike">
                          <a:solidFill>
                            <a:srgbClr val="000000"/>
                          </a:solidFill>
                          <a:effectLst/>
                          <a:latin typeface="Calibri" panose="020F0502020204030204" pitchFamily="34" charset="0"/>
                        </a:rPr>
                        <a:t>117.3%</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187217038"/>
                  </a:ext>
                </a:extLst>
              </a:tr>
              <a:tr h="480127">
                <a:tc>
                  <a:txBody>
                    <a:bodyPr/>
                    <a:lstStyle/>
                    <a:p>
                      <a:pPr algn="l" rtl="0" fontAlgn="b"/>
                      <a:r>
                        <a:rPr lang="en-US" sz="1400" b="1" i="0" u="none" strike="noStrike">
                          <a:solidFill>
                            <a:srgbClr val="000000"/>
                          </a:solidFill>
                          <a:effectLst/>
                          <a:latin typeface="Calibri" panose="020F0502020204030204" pitchFamily="34" charset="0"/>
                        </a:rPr>
                        <a:t>SPY</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l" rtl="0" fontAlgn="b"/>
                      <a:r>
                        <a:rPr lang="nl-NL" sz="1400" b="1" i="0" u="none" strike="noStrike">
                          <a:solidFill>
                            <a:srgbClr val="000000"/>
                          </a:solidFill>
                          <a:effectLst/>
                          <a:latin typeface="Calibri" panose="020F0502020204030204" pitchFamily="34" charset="0"/>
                        </a:rPr>
                        <a:t>SPDR S&amp;P 500 ETF</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a:solidFill>
                            <a:srgbClr val="000000"/>
                          </a:solidFill>
                          <a:effectLst/>
                          <a:latin typeface="Calibri" panose="020F0502020204030204" pitchFamily="34" charset="0"/>
                        </a:rPr>
                        <a:t>                       200.49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dirty="0">
                          <a:solidFill>
                            <a:srgbClr val="000000"/>
                          </a:solidFill>
                          <a:effectLst/>
                          <a:latin typeface="Calibri" panose="020F0502020204030204" pitchFamily="34" charset="0"/>
                        </a:rPr>
                        <a:t>                            365.57 </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dirty="0">
                          <a:solidFill>
                            <a:srgbClr val="000000"/>
                          </a:solidFill>
                          <a:effectLst/>
                          <a:latin typeface="Calibri" panose="020F0502020204030204" pitchFamily="34" charset="0"/>
                        </a:rPr>
                        <a:t>N/A</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dirty="0">
                          <a:solidFill>
                            <a:srgbClr val="000000"/>
                          </a:solidFill>
                          <a:effectLst/>
                          <a:latin typeface="Calibri" panose="020F0502020204030204" pitchFamily="34" charset="0"/>
                        </a:rPr>
                        <a:t>12.2%</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dirty="0">
                          <a:solidFill>
                            <a:srgbClr val="000000"/>
                          </a:solidFill>
                          <a:effectLst/>
                          <a:latin typeface="Calibri" panose="020F0502020204030204" pitchFamily="34" charset="0"/>
                        </a:rPr>
                        <a:t>22.7%</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rtl="0" fontAlgn="b"/>
                      <a:r>
                        <a:rPr lang="en-US" sz="1400" b="1" i="0" u="none" strike="noStrike" dirty="0">
                          <a:solidFill>
                            <a:srgbClr val="000000"/>
                          </a:solidFill>
                          <a:effectLst/>
                          <a:latin typeface="Calibri" panose="020F0502020204030204" pitchFamily="34" charset="0"/>
                        </a:rPr>
                        <a:t>82.3%</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1639943731"/>
                  </a:ext>
                </a:extLst>
              </a:tr>
            </a:tbl>
          </a:graphicData>
        </a:graphic>
      </p:graphicFrame>
    </p:spTree>
    <p:extLst>
      <p:ext uri="{BB962C8B-B14F-4D97-AF65-F5344CB8AC3E}">
        <p14:creationId xmlns:p14="http://schemas.microsoft.com/office/powerpoint/2010/main" val="208162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58BE-956E-4D78-BAAF-C01B343A7EC1}"/>
              </a:ext>
            </a:extLst>
          </p:cNvPr>
          <p:cNvSpPr>
            <a:spLocks noGrp="1"/>
          </p:cNvSpPr>
          <p:nvPr>
            <p:ph type="title"/>
          </p:nvPr>
        </p:nvSpPr>
        <p:spPr/>
        <p:txBody>
          <a:bodyPr/>
          <a:lstStyle/>
          <a:p>
            <a:r>
              <a:rPr lang="en-US" dirty="0"/>
              <a:t>Conclusions &amp; recommendations</a:t>
            </a:r>
          </a:p>
        </p:txBody>
      </p:sp>
      <p:sp>
        <p:nvSpPr>
          <p:cNvPr id="3" name="Content Placeholder 2">
            <a:extLst>
              <a:ext uri="{FF2B5EF4-FFF2-40B4-BE49-F238E27FC236}">
                <a16:creationId xmlns:a16="http://schemas.microsoft.com/office/drawing/2014/main" id="{478289DB-7423-4EE5-8700-20723F703B9A}"/>
              </a:ext>
            </a:extLst>
          </p:cNvPr>
          <p:cNvSpPr>
            <a:spLocks noGrp="1"/>
          </p:cNvSpPr>
          <p:nvPr>
            <p:ph idx="1"/>
          </p:nvPr>
        </p:nvSpPr>
        <p:spPr/>
        <p:txBody>
          <a:bodyPr/>
          <a:lstStyle/>
          <a:p>
            <a:r>
              <a:rPr lang="en-US" dirty="0"/>
              <a:t>Johnson &amp; Johnson (JNJ) while very healthy in terms of presented metrics, may be price prohibitive to retail investors.</a:t>
            </a:r>
          </a:p>
          <a:p>
            <a:r>
              <a:rPr lang="en-US" dirty="0"/>
              <a:t>Pfizer Inc. (PFE) while growth prospects appear small, low entry price and high dividend yield may be more palatable for investors seeking cash flow from dividends. Current vaccine production does not appear to be priced in.</a:t>
            </a:r>
          </a:p>
          <a:p>
            <a:pPr lvl="1"/>
            <a:r>
              <a:rPr lang="en-US" dirty="0"/>
              <a:t>Recommend deeper investigation into PFE financials.</a:t>
            </a:r>
          </a:p>
          <a:p>
            <a:r>
              <a:rPr lang="en-US" dirty="0"/>
              <a:t>Eli Lilly &amp; Co (LLY) highest price per share and PB ratio compared to sector is quite high at ~37x vs ~7x. Market does expect higher growth from (LLY), but we feel this is overpriced into the stock.</a:t>
            </a:r>
          </a:p>
          <a:p>
            <a:pPr lvl="1"/>
            <a:r>
              <a:rPr lang="en-US" dirty="0"/>
              <a:t>Recommend thorough review of M&amp;A activity with any additional financial assessment.</a:t>
            </a:r>
          </a:p>
          <a:p>
            <a:pPr marL="0" indent="0">
              <a:buNone/>
            </a:pPr>
            <a:endParaRPr lang="en-US" dirty="0"/>
          </a:p>
        </p:txBody>
      </p:sp>
    </p:spTree>
    <p:extLst>
      <p:ext uri="{BB962C8B-B14F-4D97-AF65-F5344CB8AC3E}">
        <p14:creationId xmlns:p14="http://schemas.microsoft.com/office/powerpoint/2010/main" val="3101492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5B6AD-4719-4AF0-9E29-741709DBB9D0}"/>
              </a:ext>
            </a:extLst>
          </p:cNvPr>
          <p:cNvSpPr>
            <a:spLocks noGrp="1"/>
          </p:cNvSpPr>
          <p:nvPr>
            <p:ph type="title"/>
          </p:nvPr>
        </p:nvSpPr>
        <p:spPr/>
        <p:txBody>
          <a:bodyPr/>
          <a:lstStyle/>
          <a:p>
            <a:r>
              <a:rPr lang="en-US" dirty="0"/>
              <a:t>APPENDIX A</a:t>
            </a:r>
          </a:p>
        </p:txBody>
      </p:sp>
      <p:sp>
        <p:nvSpPr>
          <p:cNvPr id="3" name="Content Placeholder 2">
            <a:extLst>
              <a:ext uri="{FF2B5EF4-FFF2-40B4-BE49-F238E27FC236}">
                <a16:creationId xmlns:a16="http://schemas.microsoft.com/office/drawing/2014/main" id="{15356DB3-B308-4CB4-A011-5900E07C7B32}"/>
              </a:ext>
            </a:extLst>
          </p:cNvPr>
          <p:cNvSpPr>
            <a:spLocks noGrp="1"/>
          </p:cNvSpPr>
          <p:nvPr>
            <p:ph idx="1"/>
          </p:nvPr>
        </p:nvSpPr>
        <p:spPr/>
        <p:txBody>
          <a:bodyPr/>
          <a:lstStyle/>
          <a:p>
            <a:r>
              <a:rPr lang="en-US" dirty="0"/>
              <a:t>Resources</a:t>
            </a:r>
          </a:p>
          <a:p>
            <a:pPr lvl="1"/>
            <a:r>
              <a:rPr lang="en-US" dirty="0">
                <a:hlinkClick r:id="rId2"/>
              </a:rPr>
              <a:t>Investopedia</a:t>
            </a:r>
            <a:r>
              <a:rPr lang="en-US" dirty="0"/>
              <a:t>: </a:t>
            </a:r>
            <a:r>
              <a:rPr lang="en-US" b="0" i="0" dirty="0">
                <a:solidFill>
                  <a:srgbClr val="111111"/>
                </a:solidFill>
                <a:effectLst/>
              </a:rPr>
              <a:t>Since Investopedia was launched in 1999, we’ve made it our mission to simplify complex financial information and decisions for our readers, giving them the confidence to manage every aspect of their financial life.</a:t>
            </a:r>
          </a:p>
          <a:p>
            <a:pPr lvl="1"/>
            <a:r>
              <a:rPr lang="en-US" dirty="0">
                <a:solidFill>
                  <a:srgbClr val="111111"/>
                </a:solidFill>
                <a:hlinkClick r:id="rId3"/>
              </a:rPr>
              <a:t>AlgoTrading101</a:t>
            </a:r>
            <a:r>
              <a:rPr lang="en-US" dirty="0">
                <a:solidFill>
                  <a:srgbClr val="111111"/>
                </a:solidFill>
              </a:rPr>
              <a:t>: </a:t>
            </a:r>
            <a:r>
              <a:rPr lang="en-US" b="0" i="0" dirty="0">
                <a:solidFill>
                  <a:srgbClr val="222222"/>
                </a:solidFill>
                <a:effectLst/>
              </a:rPr>
              <a:t>The Yahoo Finance API is a range of libraries/APIs/methods to obtain historical and real time data for a variety of financial markets and products, as shown on Yahoo Finance- </a:t>
            </a:r>
            <a:r>
              <a:rPr lang="en-US" b="0" i="0" u="none" strike="noStrike" dirty="0">
                <a:solidFill>
                  <a:srgbClr val="1C9963"/>
                </a:solidFill>
                <a:effectLst/>
                <a:hlinkClick r:id="rId4"/>
              </a:rPr>
              <a:t>https://finance.yahoo.com/</a:t>
            </a:r>
            <a:r>
              <a:rPr lang="en-US" b="0" i="0" dirty="0">
                <a:solidFill>
                  <a:srgbClr val="222222"/>
                </a:solidFill>
                <a:effectLst/>
              </a:rPr>
              <a:t>.</a:t>
            </a:r>
            <a:endParaRPr lang="en-US" dirty="0"/>
          </a:p>
        </p:txBody>
      </p:sp>
    </p:spTree>
    <p:extLst>
      <p:ext uri="{BB962C8B-B14F-4D97-AF65-F5344CB8AC3E}">
        <p14:creationId xmlns:p14="http://schemas.microsoft.com/office/powerpoint/2010/main" val="125706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DC260-0C4D-4B9C-859F-33C2019A6D9F}"/>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A9D53622-7536-418E-938D-4683B6767987}"/>
              </a:ext>
            </a:extLst>
          </p:cNvPr>
          <p:cNvSpPr>
            <a:spLocks noGrp="1"/>
          </p:cNvSpPr>
          <p:nvPr>
            <p:ph idx="1"/>
          </p:nvPr>
        </p:nvSpPr>
        <p:spPr/>
        <p:txBody>
          <a:bodyPr>
            <a:normAutofit fontScale="92500" lnSpcReduction="20000"/>
          </a:bodyPr>
          <a:lstStyle/>
          <a:p>
            <a:r>
              <a:rPr lang="en-US" dirty="0"/>
              <a:t>Executive Summary</a:t>
            </a:r>
          </a:p>
          <a:p>
            <a:r>
              <a:rPr lang="en-US" dirty="0"/>
              <a:t>Market Capitalization </a:t>
            </a:r>
          </a:p>
          <a:p>
            <a:r>
              <a:rPr lang="en-US" dirty="0"/>
              <a:t>Price </a:t>
            </a:r>
          </a:p>
          <a:p>
            <a:r>
              <a:rPr lang="en-US" dirty="0"/>
              <a:t>PE Ratio</a:t>
            </a:r>
          </a:p>
          <a:p>
            <a:r>
              <a:rPr lang="en-US" dirty="0"/>
              <a:t>PEG Ratio</a:t>
            </a:r>
          </a:p>
          <a:p>
            <a:r>
              <a:rPr lang="en-US" dirty="0"/>
              <a:t>PB Ratio</a:t>
            </a:r>
          </a:p>
          <a:p>
            <a:r>
              <a:rPr lang="en-US" dirty="0"/>
              <a:t>Return Estimation</a:t>
            </a:r>
          </a:p>
          <a:p>
            <a:r>
              <a:rPr lang="en-US" dirty="0"/>
              <a:t>Conclusion &amp; Recommendations</a:t>
            </a:r>
          </a:p>
          <a:p>
            <a:r>
              <a:rPr lang="en-US" dirty="0"/>
              <a:t>Appendix A</a:t>
            </a:r>
          </a:p>
          <a:p>
            <a:pPr lvl="1"/>
            <a:r>
              <a:rPr lang="en-US" dirty="0"/>
              <a:t>Resources</a:t>
            </a:r>
          </a:p>
          <a:p>
            <a:endParaRPr lang="en-US" dirty="0"/>
          </a:p>
        </p:txBody>
      </p:sp>
    </p:spTree>
    <p:extLst>
      <p:ext uri="{BB962C8B-B14F-4D97-AF65-F5344CB8AC3E}">
        <p14:creationId xmlns:p14="http://schemas.microsoft.com/office/powerpoint/2010/main" val="234923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57E02-DE14-406B-84B4-A34307CAE190}"/>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1475A4BD-6E36-4AB7-838E-6F0C1B40D657}"/>
              </a:ext>
            </a:extLst>
          </p:cNvPr>
          <p:cNvSpPr>
            <a:spLocks noGrp="1"/>
          </p:cNvSpPr>
          <p:nvPr>
            <p:ph idx="1"/>
          </p:nvPr>
        </p:nvSpPr>
        <p:spPr>
          <a:xfrm>
            <a:off x="581192" y="2340864"/>
            <a:ext cx="11029615" cy="1370002"/>
          </a:xfrm>
        </p:spPr>
        <p:txBody>
          <a:bodyPr>
            <a:normAutofit fontScale="62500" lnSpcReduction="20000"/>
          </a:bodyPr>
          <a:lstStyle/>
          <a:p>
            <a:r>
              <a:rPr lang="en-US" i="0" dirty="0">
                <a:solidFill>
                  <a:srgbClr val="111111"/>
                </a:solidFill>
                <a:effectLst/>
              </a:rPr>
              <a:t>The pharmaceutical industry is part of the larger healthcare sector. Companies in the </a:t>
            </a:r>
            <a:r>
              <a:rPr lang="en-US" i="0" u="sng" dirty="0">
                <a:solidFill>
                  <a:srgbClr val="2C40D0"/>
                </a:solidFill>
                <a:effectLst/>
                <a:hlinkClick r:id="rId2"/>
              </a:rPr>
              <a:t>pharmaceutical</a:t>
            </a:r>
            <a:r>
              <a:rPr lang="en-US" i="0" dirty="0">
                <a:solidFill>
                  <a:srgbClr val="111111"/>
                </a:solidFill>
                <a:effectLst/>
              </a:rPr>
              <a:t> industry research, develop, manufacture, and market medicines and drugs. </a:t>
            </a:r>
          </a:p>
          <a:p>
            <a:r>
              <a:rPr lang="en-US" i="0" dirty="0">
                <a:solidFill>
                  <a:srgbClr val="111111"/>
                </a:solidFill>
                <a:effectLst/>
              </a:rPr>
              <a:t>Pharmaceutical stocks, as represented by the iShares U.S. Pharmaceuticals ETF (</a:t>
            </a:r>
            <a:r>
              <a:rPr lang="en-US" i="0" u="sng" dirty="0">
                <a:solidFill>
                  <a:srgbClr val="2C40D0"/>
                </a:solidFill>
                <a:effectLst/>
                <a:hlinkClick r:id="rId3"/>
              </a:rPr>
              <a:t>IHE</a:t>
            </a:r>
            <a:r>
              <a:rPr lang="en-US" i="0" dirty="0">
                <a:solidFill>
                  <a:srgbClr val="111111"/>
                </a:solidFill>
                <a:effectLst/>
              </a:rPr>
              <a:t>), have underperformed the broader market over the past year. IHE has provided a total return of 16.3% over the last 12 months, below the Russell 1000's total return of 21.9%, as of December 2, 2020.</a:t>
            </a:r>
            <a:r>
              <a:rPr lang="en-US" i="0" u="none" strike="noStrike" baseline="30000" dirty="0">
                <a:solidFill>
                  <a:srgbClr val="0000EE"/>
                </a:solidFill>
                <a:effectLst/>
              </a:rPr>
              <a:t>1</a:t>
            </a:r>
            <a:r>
              <a:rPr lang="en-US" i="0" dirty="0">
                <a:solidFill>
                  <a:srgbClr val="111111"/>
                </a:solidFill>
                <a:effectLst/>
              </a:rPr>
              <a:t>﻿ All statistics in the tables below are as of February 1</a:t>
            </a:r>
            <a:r>
              <a:rPr lang="en-US" i="0" baseline="30000" dirty="0">
                <a:solidFill>
                  <a:srgbClr val="111111"/>
                </a:solidFill>
                <a:effectLst/>
              </a:rPr>
              <a:t>st</a:t>
            </a:r>
            <a:r>
              <a:rPr lang="en-US" i="0" dirty="0">
                <a:solidFill>
                  <a:srgbClr val="111111"/>
                </a:solidFill>
                <a:effectLst/>
              </a:rPr>
              <a:t>, 2021.</a:t>
            </a:r>
          </a:p>
          <a:p>
            <a:r>
              <a:rPr lang="en-US" dirty="0"/>
              <a:t>This analysis evaluates the top ten S&amp;P 500 pharmaceutical stocks with focus on the top three by Market Cap, draws conclusions and makes recommendations based on available data. </a:t>
            </a:r>
          </a:p>
        </p:txBody>
      </p:sp>
      <p:graphicFrame>
        <p:nvGraphicFramePr>
          <p:cNvPr id="7" name="Table 6">
            <a:extLst>
              <a:ext uri="{FF2B5EF4-FFF2-40B4-BE49-F238E27FC236}">
                <a16:creationId xmlns:a16="http://schemas.microsoft.com/office/drawing/2014/main" id="{8E5BC255-621C-4EB7-B26D-EDA9EA3E65C6}"/>
              </a:ext>
            </a:extLst>
          </p:cNvPr>
          <p:cNvGraphicFramePr>
            <a:graphicFrameLocks noGrp="1"/>
          </p:cNvGraphicFramePr>
          <p:nvPr>
            <p:extLst>
              <p:ext uri="{D42A27DB-BD31-4B8C-83A1-F6EECF244321}">
                <p14:modId xmlns:p14="http://schemas.microsoft.com/office/powerpoint/2010/main" val="2690721524"/>
              </p:ext>
            </p:extLst>
          </p:nvPr>
        </p:nvGraphicFramePr>
        <p:xfrm>
          <a:off x="1022349" y="4160854"/>
          <a:ext cx="10076286" cy="2171700"/>
        </p:xfrm>
        <a:graphic>
          <a:graphicData uri="http://schemas.openxmlformats.org/drawingml/2006/table">
            <a:tbl>
              <a:tblPr/>
              <a:tblGrid>
                <a:gridCol w="635000">
                  <a:extLst>
                    <a:ext uri="{9D8B030D-6E8A-4147-A177-3AD203B41FA5}">
                      <a16:colId xmlns:a16="http://schemas.microsoft.com/office/drawing/2014/main" val="2792729165"/>
                    </a:ext>
                  </a:extLst>
                </a:gridCol>
                <a:gridCol w="1435100">
                  <a:extLst>
                    <a:ext uri="{9D8B030D-6E8A-4147-A177-3AD203B41FA5}">
                      <a16:colId xmlns:a16="http://schemas.microsoft.com/office/drawing/2014/main" val="1975590522"/>
                    </a:ext>
                  </a:extLst>
                </a:gridCol>
                <a:gridCol w="1409700">
                  <a:extLst>
                    <a:ext uri="{9D8B030D-6E8A-4147-A177-3AD203B41FA5}">
                      <a16:colId xmlns:a16="http://schemas.microsoft.com/office/drawing/2014/main" val="136355682"/>
                    </a:ext>
                  </a:extLst>
                </a:gridCol>
                <a:gridCol w="825500">
                  <a:extLst>
                    <a:ext uri="{9D8B030D-6E8A-4147-A177-3AD203B41FA5}">
                      <a16:colId xmlns:a16="http://schemas.microsoft.com/office/drawing/2014/main" val="3056245274"/>
                    </a:ext>
                  </a:extLst>
                </a:gridCol>
                <a:gridCol w="901700">
                  <a:extLst>
                    <a:ext uri="{9D8B030D-6E8A-4147-A177-3AD203B41FA5}">
                      <a16:colId xmlns:a16="http://schemas.microsoft.com/office/drawing/2014/main" val="3707524201"/>
                    </a:ext>
                  </a:extLst>
                </a:gridCol>
                <a:gridCol w="698500">
                  <a:extLst>
                    <a:ext uri="{9D8B030D-6E8A-4147-A177-3AD203B41FA5}">
                      <a16:colId xmlns:a16="http://schemas.microsoft.com/office/drawing/2014/main" val="724953700"/>
                    </a:ext>
                  </a:extLst>
                </a:gridCol>
                <a:gridCol w="787400">
                  <a:extLst>
                    <a:ext uri="{9D8B030D-6E8A-4147-A177-3AD203B41FA5}">
                      <a16:colId xmlns:a16="http://schemas.microsoft.com/office/drawing/2014/main" val="1752106964"/>
                    </a:ext>
                  </a:extLst>
                </a:gridCol>
                <a:gridCol w="1054100">
                  <a:extLst>
                    <a:ext uri="{9D8B030D-6E8A-4147-A177-3AD203B41FA5}">
                      <a16:colId xmlns:a16="http://schemas.microsoft.com/office/drawing/2014/main" val="3177271601"/>
                    </a:ext>
                  </a:extLst>
                </a:gridCol>
                <a:gridCol w="1244600">
                  <a:extLst>
                    <a:ext uri="{9D8B030D-6E8A-4147-A177-3AD203B41FA5}">
                      <a16:colId xmlns:a16="http://schemas.microsoft.com/office/drawing/2014/main" val="1100471397"/>
                    </a:ext>
                  </a:extLst>
                </a:gridCol>
                <a:gridCol w="1084686">
                  <a:extLst>
                    <a:ext uri="{9D8B030D-6E8A-4147-A177-3AD203B41FA5}">
                      <a16:colId xmlns:a16="http://schemas.microsoft.com/office/drawing/2014/main" val="105476961"/>
                    </a:ext>
                  </a:extLst>
                </a:gridCol>
              </a:tblGrid>
              <a:tr h="182880">
                <a:tc>
                  <a:txBody>
                    <a:bodyPr/>
                    <a:lstStyle/>
                    <a:p>
                      <a:pPr algn="l" fontAlgn="b"/>
                      <a:r>
                        <a:rPr lang="en-US" sz="1100" b="1" i="0" u="none" strike="noStrike">
                          <a:solidFill>
                            <a:srgbClr val="FFFFFF"/>
                          </a:solidFill>
                          <a:effectLst/>
                          <a:latin typeface="Calibri" panose="020F0502020204030204" pitchFamily="34" charset="0"/>
                        </a:rPr>
                        <a:t>Symbol</a:t>
                      </a:r>
                    </a:p>
                  </a:txBody>
                  <a:tcPr marL="7620" marR="7620" marT="7620"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Security</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Market Cap ($Billion)</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Price ($)</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Dividend ($)</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Yield (%)</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EPS (TTM)</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PE Ratio (TTM)</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PEG Ratio (5-Year)</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Price-Book Ratio</a:t>
                      </a:r>
                    </a:p>
                  </a:txBody>
                  <a:tcPr marL="7620" marR="7620" marT="7620"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5B9BD5"/>
                    </a:solidFill>
                  </a:tcPr>
                </a:tc>
                <a:extLst>
                  <a:ext uri="{0D108BD9-81ED-4DB2-BD59-A6C34878D82A}">
                    <a16:rowId xmlns:a16="http://schemas.microsoft.com/office/drawing/2014/main" val="3875485252"/>
                  </a:ext>
                </a:extLst>
              </a:tr>
              <a:tr h="182880">
                <a:tc>
                  <a:txBody>
                    <a:bodyPr/>
                    <a:lstStyle/>
                    <a:p>
                      <a:pPr algn="l" fontAlgn="b"/>
                      <a:r>
                        <a:rPr lang="en-US" sz="1100" b="1" i="0" u="none" strike="noStrike">
                          <a:solidFill>
                            <a:srgbClr val="000000"/>
                          </a:solidFill>
                          <a:effectLst/>
                          <a:latin typeface="Calibri" panose="020F0502020204030204" pitchFamily="34" charset="0"/>
                        </a:rPr>
                        <a:t>JNJ</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l" fontAlgn="b"/>
                      <a:r>
                        <a:rPr lang="en-US" sz="1100" b="1" i="0" u="none" strike="noStrike">
                          <a:solidFill>
                            <a:srgbClr val="000000"/>
                          </a:solidFill>
                          <a:effectLst/>
                          <a:latin typeface="Calibri" panose="020F0502020204030204" pitchFamily="34" charset="0"/>
                        </a:rPr>
                        <a:t>Johnson &amp; Johnson</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431.05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163.72</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4.04</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2.48</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5.51</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29.72</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dirty="0">
                          <a:solidFill>
                            <a:srgbClr val="000000"/>
                          </a:solidFill>
                          <a:effectLst/>
                          <a:latin typeface="Calibri" panose="020F0502020204030204" pitchFamily="34" charset="0"/>
                        </a:rPr>
                        <a:t>3.17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6.96</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1174938883"/>
                  </a:ext>
                </a:extLst>
              </a:tr>
              <a:tr h="182880">
                <a:tc>
                  <a:txBody>
                    <a:bodyPr/>
                    <a:lstStyle/>
                    <a:p>
                      <a:pPr algn="l" fontAlgn="b"/>
                      <a:r>
                        <a:rPr lang="en-US" sz="1100" b="1" i="0" u="none" strike="noStrike" dirty="0">
                          <a:solidFill>
                            <a:srgbClr val="000000"/>
                          </a:solidFill>
                          <a:effectLst/>
                          <a:latin typeface="Calibri" panose="020F0502020204030204" pitchFamily="34" charset="0"/>
                        </a:rPr>
                        <a:t>PFE</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l" fontAlgn="b"/>
                      <a:r>
                        <a:rPr lang="en-US" sz="1100" b="1" i="0" u="none" strike="noStrike">
                          <a:solidFill>
                            <a:srgbClr val="000000"/>
                          </a:solidFill>
                          <a:effectLst/>
                          <a:latin typeface="Calibri" panose="020F0502020204030204" pitchFamily="34" charset="0"/>
                        </a:rPr>
                        <a:t>Pfizer Inc.</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199.49</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35.90</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1.56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4.35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1.54</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23.34</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dirty="0">
                          <a:solidFill>
                            <a:srgbClr val="000000"/>
                          </a:solidFill>
                          <a:effectLst/>
                          <a:latin typeface="Calibri" panose="020F0502020204030204" pitchFamily="34" charset="0"/>
                        </a:rPr>
                        <a:t>4.87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3.06</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1155422091"/>
                  </a:ext>
                </a:extLst>
              </a:tr>
              <a:tr h="182880">
                <a:tc>
                  <a:txBody>
                    <a:bodyPr/>
                    <a:lstStyle/>
                    <a:p>
                      <a:pPr algn="l" fontAlgn="b"/>
                      <a:r>
                        <a:rPr lang="en-US" sz="1100" b="1" i="0" u="none" strike="noStrike">
                          <a:solidFill>
                            <a:srgbClr val="000000"/>
                          </a:solidFill>
                          <a:effectLst/>
                          <a:latin typeface="Calibri" panose="020F0502020204030204" pitchFamily="34" charset="0"/>
                        </a:rPr>
                        <a:t>LLY</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l" fontAlgn="b"/>
                      <a:r>
                        <a:rPr lang="en-US" sz="1100" b="1" i="0" u="none" strike="noStrike">
                          <a:solidFill>
                            <a:srgbClr val="000000"/>
                          </a:solidFill>
                          <a:effectLst/>
                          <a:latin typeface="Calibri" panose="020F0502020204030204" pitchFamily="34" charset="0"/>
                        </a:rPr>
                        <a:t>Lilly (Eli) &amp; Co.</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198.67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207.70</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3.4</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1.63</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6.79</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30.6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1.36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37.81</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548354407"/>
                  </a:ext>
                </a:extLst>
              </a:tr>
              <a:tr h="182880">
                <a:tc>
                  <a:txBody>
                    <a:bodyPr/>
                    <a:lstStyle/>
                    <a:p>
                      <a:pPr algn="l" fontAlgn="b"/>
                      <a:r>
                        <a:rPr lang="en-US" sz="1100" b="1" i="0" u="none" strike="noStrike">
                          <a:solidFill>
                            <a:srgbClr val="000000"/>
                          </a:solidFill>
                          <a:effectLst/>
                          <a:latin typeface="Calibri" panose="020F0502020204030204" pitchFamily="34" charset="0"/>
                        </a:rPr>
                        <a:t>MRK</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l" fontAlgn="b"/>
                      <a:r>
                        <a:rPr lang="en-US" sz="1100" b="1" i="0" u="none" strike="noStrike" dirty="0">
                          <a:solidFill>
                            <a:srgbClr val="000000"/>
                          </a:solidFill>
                          <a:effectLst/>
                          <a:latin typeface="Calibri" panose="020F0502020204030204" pitchFamily="34" charset="0"/>
                        </a:rPr>
                        <a:t>Merck &amp; Co.</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196.53</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77.70</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2.6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3.37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4.53</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17.16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1.16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6.68</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1291564085"/>
                  </a:ext>
                </a:extLst>
              </a:tr>
              <a:tr h="182880">
                <a:tc>
                  <a:txBody>
                    <a:bodyPr/>
                    <a:lstStyle/>
                    <a:p>
                      <a:pPr algn="l" fontAlgn="b"/>
                      <a:r>
                        <a:rPr lang="en-US" sz="1100" b="1" i="0" u="none" strike="noStrike">
                          <a:solidFill>
                            <a:srgbClr val="000000"/>
                          </a:solidFill>
                          <a:effectLst/>
                          <a:latin typeface="Calibri" panose="020F0502020204030204" pitchFamily="34" charset="0"/>
                        </a:rPr>
                        <a:t>ABBV</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l" fontAlgn="b"/>
                      <a:r>
                        <a:rPr lang="en-US" sz="1100" b="1" i="0" u="none" strike="noStrike">
                          <a:solidFill>
                            <a:srgbClr val="000000"/>
                          </a:solidFill>
                          <a:effectLst/>
                          <a:latin typeface="Calibri" panose="020F0502020204030204" pitchFamily="34" charset="0"/>
                        </a:rPr>
                        <a:t>AbbVie Inc.</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181.02</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102.64</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5.2</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5.07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4.57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22.45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11.85</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1020326476"/>
                  </a:ext>
                </a:extLst>
              </a:tr>
              <a:tr h="182880">
                <a:tc>
                  <a:txBody>
                    <a:bodyPr/>
                    <a:lstStyle/>
                    <a:p>
                      <a:pPr algn="l" fontAlgn="b"/>
                      <a:r>
                        <a:rPr lang="en-US" sz="1100" b="1" i="0" u="none" strike="noStrike">
                          <a:solidFill>
                            <a:srgbClr val="000000"/>
                          </a:solidFill>
                          <a:effectLst/>
                          <a:latin typeface="Calibri" panose="020F0502020204030204" pitchFamily="34" charset="0"/>
                        </a:rPr>
                        <a:t>ZTS</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l" fontAlgn="b"/>
                      <a:r>
                        <a:rPr lang="en-US" sz="1100" b="1" i="0" u="none" strike="noStrike">
                          <a:solidFill>
                            <a:srgbClr val="000000"/>
                          </a:solidFill>
                          <a:effectLst/>
                          <a:latin typeface="Calibri" panose="020F0502020204030204" pitchFamily="34" charset="0"/>
                        </a:rPr>
                        <a:t>Zoetis</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74.31</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156.36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0.65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3.47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45.06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3.5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20.35</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1700607352"/>
                  </a:ext>
                </a:extLst>
              </a:tr>
              <a:tr h="182880">
                <a:tc>
                  <a:txBody>
                    <a:bodyPr/>
                    <a:lstStyle/>
                    <a:p>
                      <a:pPr algn="l" fontAlgn="b"/>
                      <a:r>
                        <a:rPr lang="en-US" sz="1100" b="1" i="0" u="none" strike="noStrike">
                          <a:solidFill>
                            <a:srgbClr val="000000"/>
                          </a:solidFill>
                          <a:effectLst/>
                          <a:latin typeface="Calibri" panose="020F0502020204030204" pitchFamily="34" charset="0"/>
                        </a:rPr>
                        <a:t>ALXN</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l" fontAlgn="b"/>
                      <a:r>
                        <a:rPr lang="en-US" sz="1100" b="1" i="0" u="none" strike="noStrike">
                          <a:solidFill>
                            <a:srgbClr val="000000"/>
                          </a:solidFill>
                          <a:effectLst/>
                          <a:latin typeface="Calibri" panose="020F0502020204030204" pitchFamily="34" charset="0"/>
                        </a:rPr>
                        <a:t>Alexion Pharmaceuticals</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34.12</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156.03</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4.31</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36.21</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0.97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3.03</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2956949046"/>
                  </a:ext>
                </a:extLst>
              </a:tr>
              <a:tr h="182880">
                <a:tc>
                  <a:txBody>
                    <a:bodyPr/>
                    <a:lstStyle/>
                    <a:p>
                      <a:pPr algn="l" fontAlgn="b"/>
                      <a:r>
                        <a:rPr lang="en-US" sz="1100" b="1" i="0" u="none" strike="noStrike">
                          <a:solidFill>
                            <a:srgbClr val="000000"/>
                          </a:solidFill>
                          <a:effectLst/>
                          <a:latin typeface="Calibri" panose="020F0502020204030204" pitchFamily="34" charset="0"/>
                        </a:rPr>
                        <a:t>VTRS</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l" fontAlgn="b"/>
                      <a:r>
                        <a:rPr lang="en-US" sz="1100" b="1" i="0" u="none" strike="noStrike">
                          <a:solidFill>
                            <a:srgbClr val="000000"/>
                          </a:solidFill>
                          <a:effectLst/>
                          <a:latin typeface="Calibri" panose="020F0502020204030204" pitchFamily="34" charset="0"/>
                        </a:rPr>
                        <a:t>Viatris</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20.80</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17.32</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1.63</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1387595175"/>
                  </a:ext>
                </a:extLst>
              </a:tr>
              <a:tr h="182880">
                <a:tc>
                  <a:txBody>
                    <a:bodyPr/>
                    <a:lstStyle/>
                    <a:p>
                      <a:pPr algn="l" fontAlgn="b"/>
                      <a:r>
                        <a:rPr lang="en-US" sz="1100" b="1" i="0" u="none" strike="noStrike">
                          <a:solidFill>
                            <a:srgbClr val="000000"/>
                          </a:solidFill>
                          <a:effectLst/>
                          <a:latin typeface="Calibri" panose="020F0502020204030204" pitchFamily="34" charset="0"/>
                        </a:rPr>
                        <a:t>CTLT</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l" fontAlgn="b"/>
                      <a:r>
                        <a:rPr lang="en-US" sz="1100" b="1" i="0" u="none" strike="noStrike">
                          <a:solidFill>
                            <a:srgbClr val="000000"/>
                          </a:solidFill>
                          <a:effectLst/>
                          <a:latin typeface="Calibri" panose="020F0502020204030204" pitchFamily="34" charset="0"/>
                        </a:rPr>
                        <a:t>Catalent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dirty="0">
                          <a:solidFill>
                            <a:srgbClr val="000000"/>
                          </a:solidFill>
                          <a:effectLst/>
                          <a:latin typeface="Calibri" panose="020F0502020204030204" pitchFamily="34" charset="0"/>
                        </a:rPr>
                        <a:t>19.56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118.74</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1.58</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75.06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3.26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6.26</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2672108002"/>
                  </a:ext>
                </a:extLst>
              </a:tr>
              <a:tr h="182880">
                <a:tc>
                  <a:txBody>
                    <a:bodyPr/>
                    <a:lstStyle/>
                    <a:p>
                      <a:pPr algn="l" fontAlgn="b"/>
                      <a:r>
                        <a:rPr lang="en-US" sz="1100" b="1" i="0" u="none" strike="noStrike">
                          <a:solidFill>
                            <a:srgbClr val="000000"/>
                          </a:solidFill>
                          <a:effectLst/>
                          <a:latin typeface="Calibri" panose="020F0502020204030204" pitchFamily="34" charset="0"/>
                        </a:rPr>
                        <a:t>PRGO</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l" fontAlgn="b"/>
                      <a:r>
                        <a:rPr lang="en-US" sz="1100" b="1" i="0" u="none" strike="noStrike">
                          <a:solidFill>
                            <a:srgbClr val="000000"/>
                          </a:solidFill>
                          <a:effectLst/>
                          <a:latin typeface="Calibri" panose="020F0502020204030204" pitchFamily="34" charset="0"/>
                        </a:rPr>
                        <a:t>Perrigo</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5.85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42.83</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0.9</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2.06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-0.05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r" fontAlgn="b"/>
                      <a:r>
                        <a:rPr lang="en-US" sz="1100" b="1" i="0" u="none" strike="noStrike" dirty="0">
                          <a:solidFill>
                            <a:srgbClr val="000000"/>
                          </a:solidFill>
                          <a:effectLst/>
                          <a:latin typeface="Calibri" panose="020F0502020204030204" pitchFamily="34" charset="0"/>
                        </a:rPr>
                        <a:t>1.02</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21556136"/>
                  </a:ext>
                </a:extLst>
              </a:tr>
            </a:tbl>
          </a:graphicData>
        </a:graphic>
      </p:graphicFrame>
    </p:spTree>
    <p:extLst>
      <p:ext uri="{BB962C8B-B14F-4D97-AF65-F5344CB8AC3E}">
        <p14:creationId xmlns:p14="http://schemas.microsoft.com/office/powerpoint/2010/main" val="136696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FF9D5-3445-4D1D-9621-38AE0E33EB5A}"/>
              </a:ext>
            </a:extLst>
          </p:cNvPr>
          <p:cNvSpPr>
            <a:spLocks noGrp="1"/>
          </p:cNvSpPr>
          <p:nvPr>
            <p:ph type="title"/>
          </p:nvPr>
        </p:nvSpPr>
        <p:spPr/>
        <p:txBody>
          <a:bodyPr/>
          <a:lstStyle/>
          <a:p>
            <a:r>
              <a:rPr lang="en-US" dirty="0"/>
              <a:t>Market capitalization</a:t>
            </a:r>
          </a:p>
        </p:txBody>
      </p:sp>
      <p:sp>
        <p:nvSpPr>
          <p:cNvPr id="3" name="Text Placeholder 2">
            <a:extLst>
              <a:ext uri="{FF2B5EF4-FFF2-40B4-BE49-F238E27FC236}">
                <a16:creationId xmlns:a16="http://schemas.microsoft.com/office/drawing/2014/main" id="{166A2070-34A1-463A-9E94-905BBF07279C}"/>
              </a:ext>
            </a:extLst>
          </p:cNvPr>
          <p:cNvSpPr>
            <a:spLocks noGrp="1"/>
          </p:cNvSpPr>
          <p:nvPr>
            <p:ph type="body" idx="1"/>
          </p:nvPr>
        </p:nvSpPr>
        <p:spPr/>
        <p:txBody>
          <a:bodyPr/>
          <a:lstStyle/>
          <a:p>
            <a:r>
              <a:rPr lang="en-US" dirty="0"/>
              <a:t>What is Market Cap?</a:t>
            </a:r>
          </a:p>
        </p:txBody>
      </p:sp>
      <p:sp>
        <p:nvSpPr>
          <p:cNvPr id="4" name="Content Placeholder 3">
            <a:extLst>
              <a:ext uri="{FF2B5EF4-FFF2-40B4-BE49-F238E27FC236}">
                <a16:creationId xmlns:a16="http://schemas.microsoft.com/office/drawing/2014/main" id="{F75B4A69-CD1E-47E4-8A14-B5C1F85F5D49}"/>
              </a:ext>
            </a:extLst>
          </p:cNvPr>
          <p:cNvSpPr>
            <a:spLocks noGrp="1"/>
          </p:cNvSpPr>
          <p:nvPr>
            <p:ph sz="half" idx="2"/>
          </p:nvPr>
        </p:nvSpPr>
        <p:spPr/>
        <p:txBody>
          <a:bodyPr/>
          <a:lstStyle/>
          <a:p>
            <a:r>
              <a:rPr lang="en-US" dirty="0"/>
              <a:t>Market Cap is defined as Current Market Price times Shares Outstanding.</a:t>
            </a:r>
          </a:p>
          <a:p>
            <a:r>
              <a:rPr lang="en-US" dirty="0"/>
              <a:t>Used to gauge company size and market share.</a:t>
            </a:r>
          </a:p>
          <a:p>
            <a:r>
              <a:rPr lang="en-US" dirty="0"/>
              <a:t>Companies with a Market Capitalization greater than $10 Billion are considered “Blue Chip”.</a:t>
            </a:r>
          </a:p>
        </p:txBody>
      </p:sp>
      <p:sp>
        <p:nvSpPr>
          <p:cNvPr id="5" name="Text Placeholder 4">
            <a:extLst>
              <a:ext uri="{FF2B5EF4-FFF2-40B4-BE49-F238E27FC236}">
                <a16:creationId xmlns:a16="http://schemas.microsoft.com/office/drawing/2014/main" id="{649EAF1B-2661-4D2A-8501-A09DFB0DFCE2}"/>
              </a:ext>
            </a:extLst>
          </p:cNvPr>
          <p:cNvSpPr>
            <a:spLocks noGrp="1"/>
          </p:cNvSpPr>
          <p:nvPr>
            <p:ph type="body" sz="quarter" idx="3"/>
          </p:nvPr>
        </p:nvSpPr>
        <p:spPr/>
        <p:txBody>
          <a:bodyPr/>
          <a:lstStyle/>
          <a:p>
            <a:r>
              <a:rPr lang="en-US" dirty="0"/>
              <a:t>Figure 1: Pharmaceutical Market Cap</a:t>
            </a:r>
          </a:p>
        </p:txBody>
      </p:sp>
      <p:pic>
        <p:nvPicPr>
          <p:cNvPr id="8" name="Picture 7" descr="Chart&#10;&#10;Description automatically generated with medium confidence">
            <a:extLst>
              <a:ext uri="{FF2B5EF4-FFF2-40B4-BE49-F238E27FC236}">
                <a16:creationId xmlns:a16="http://schemas.microsoft.com/office/drawing/2014/main" id="{B59A6C27-BBAA-49AC-8529-25AA4B8697A1}"/>
              </a:ext>
            </a:extLst>
          </p:cNvPr>
          <p:cNvPicPr>
            <a:picLocks noChangeAspect="1"/>
          </p:cNvPicPr>
          <p:nvPr/>
        </p:nvPicPr>
        <p:blipFill>
          <a:blip r:embed="rId2"/>
          <a:stretch>
            <a:fillRect/>
          </a:stretch>
        </p:blipFill>
        <p:spPr>
          <a:xfrm>
            <a:off x="6269599" y="2926052"/>
            <a:ext cx="5487650" cy="3658433"/>
          </a:xfrm>
          <a:prstGeom prst="rect">
            <a:avLst/>
          </a:prstGeom>
        </p:spPr>
      </p:pic>
    </p:spTree>
    <p:extLst>
      <p:ext uri="{BB962C8B-B14F-4D97-AF65-F5344CB8AC3E}">
        <p14:creationId xmlns:p14="http://schemas.microsoft.com/office/powerpoint/2010/main" val="3753231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7E7A2-C146-4BA1-8BAB-0A7B951917E9}"/>
              </a:ext>
            </a:extLst>
          </p:cNvPr>
          <p:cNvSpPr>
            <a:spLocks noGrp="1"/>
          </p:cNvSpPr>
          <p:nvPr>
            <p:ph type="title"/>
          </p:nvPr>
        </p:nvSpPr>
        <p:spPr/>
        <p:txBody>
          <a:bodyPr/>
          <a:lstStyle/>
          <a:p>
            <a:r>
              <a:rPr lang="en-US" dirty="0"/>
              <a:t>Market capitalization</a:t>
            </a:r>
          </a:p>
        </p:txBody>
      </p:sp>
      <p:pic>
        <p:nvPicPr>
          <p:cNvPr id="8" name="Content Placeholder 7" descr="Chart, pie chart&#10;&#10;Description automatically generated">
            <a:extLst>
              <a:ext uri="{FF2B5EF4-FFF2-40B4-BE49-F238E27FC236}">
                <a16:creationId xmlns:a16="http://schemas.microsoft.com/office/drawing/2014/main" id="{9144ED01-B67A-471F-9A1E-7345C4D1F24C}"/>
              </a:ext>
            </a:extLst>
          </p:cNvPr>
          <p:cNvPicPr>
            <a:picLocks noGrp="1" noChangeAspect="1"/>
          </p:cNvPicPr>
          <p:nvPr>
            <p:ph sz="half" idx="2"/>
          </p:nvPr>
        </p:nvPicPr>
        <p:blipFill>
          <a:blip r:embed="rId2"/>
          <a:stretch>
            <a:fillRect/>
          </a:stretch>
        </p:blipFill>
        <p:spPr>
          <a:xfrm>
            <a:off x="6238874" y="777674"/>
            <a:ext cx="5876925" cy="5876925"/>
          </a:xfrm>
        </p:spPr>
      </p:pic>
      <p:sp>
        <p:nvSpPr>
          <p:cNvPr id="13" name="TextBox 12">
            <a:extLst>
              <a:ext uri="{FF2B5EF4-FFF2-40B4-BE49-F238E27FC236}">
                <a16:creationId xmlns:a16="http://schemas.microsoft.com/office/drawing/2014/main" id="{1E1F26E4-F008-4F0C-A221-CD67B78B0C22}"/>
              </a:ext>
            </a:extLst>
          </p:cNvPr>
          <p:cNvSpPr txBox="1"/>
          <p:nvPr/>
        </p:nvSpPr>
        <p:spPr>
          <a:xfrm>
            <a:off x="772357" y="2068497"/>
            <a:ext cx="5180770" cy="2862322"/>
          </a:xfrm>
          <a:prstGeom prst="rect">
            <a:avLst/>
          </a:prstGeom>
          <a:noFill/>
        </p:spPr>
        <p:txBody>
          <a:bodyPr wrap="square" rtlCol="0">
            <a:spAutoFit/>
          </a:bodyPr>
          <a:lstStyle/>
          <a:p>
            <a:pPr marL="342900" indent="-342900">
              <a:buFont typeface="Arial" panose="020B0604020202020204" pitchFamily="34" charset="0"/>
              <a:buChar char="•"/>
            </a:pPr>
            <a:r>
              <a:rPr lang="en-US" dirty="0"/>
              <a:t>Johnson &amp; Johnson</a:t>
            </a:r>
          </a:p>
          <a:p>
            <a:pPr marL="800100" lvl="1" indent="-342900">
              <a:buFont typeface="Arial" panose="020B0604020202020204" pitchFamily="34" charset="0"/>
              <a:buChar char="•"/>
            </a:pPr>
            <a:r>
              <a:rPr lang="en-US" b="0" dirty="0"/>
              <a:t>Clear sector leader with close to a third of market share by Market Cap.</a:t>
            </a:r>
          </a:p>
          <a:p>
            <a:pPr lvl="1"/>
            <a:endParaRPr lang="en-US" b="0" dirty="0"/>
          </a:p>
          <a:p>
            <a:pPr marL="342900" indent="-342900">
              <a:buFont typeface="Arial" panose="020B0604020202020204" pitchFamily="34" charset="0"/>
              <a:buChar char="•"/>
            </a:pPr>
            <a:r>
              <a:rPr lang="en-US" b="0" dirty="0"/>
              <a:t>More than half of remaining market:</a:t>
            </a:r>
          </a:p>
          <a:p>
            <a:pPr marL="800100" lvl="1" indent="-342900">
              <a:buFont typeface="Arial" panose="020B0604020202020204" pitchFamily="34" charset="0"/>
              <a:buChar char="•"/>
            </a:pPr>
            <a:r>
              <a:rPr lang="en-US" b="0" dirty="0"/>
              <a:t>Pfizer</a:t>
            </a:r>
          </a:p>
          <a:p>
            <a:pPr marL="800100" lvl="1" indent="-342900">
              <a:buFont typeface="Arial" panose="020B0604020202020204" pitchFamily="34" charset="0"/>
              <a:buChar char="•"/>
            </a:pPr>
            <a:r>
              <a:rPr lang="en-US" b="0" dirty="0"/>
              <a:t>Lilly (Eli)</a:t>
            </a:r>
          </a:p>
          <a:p>
            <a:pPr marL="800100" lvl="1" indent="-342900">
              <a:buFont typeface="Arial" panose="020B0604020202020204" pitchFamily="34" charset="0"/>
              <a:buChar char="•"/>
            </a:pPr>
            <a:r>
              <a:rPr lang="en-US" b="0" dirty="0"/>
              <a:t>Merck</a:t>
            </a:r>
          </a:p>
          <a:p>
            <a:pPr marL="800100" lvl="1" indent="-342900">
              <a:buFont typeface="Arial" panose="020B0604020202020204" pitchFamily="34" charset="0"/>
              <a:buChar char="•"/>
            </a:pPr>
            <a:r>
              <a:rPr lang="en-US" b="0" dirty="0"/>
              <a:t>AbbVie</a:t>
            </a:r>
          </a:p>
          <a:p>
            <a:endParaRPr lang="en-US" dirty="0"/>
          </a:p>
        </p:txBody>
      </p:sp>
    </p:spTree>
    <p:extLst>
      <p:ext uri="{BB962C8B-B14F-4D97-AF65-F5344CB8AC3E}">
        <p14:creationId xmlns:p14="http://schemas.microsoft.com/office/powerpoint/2010/main" val="3823512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E12C-D158-4336-8C15-E0D3F7B9117F}"/>
              </a:ext>
            </a:extLst>
          </p:cNvPr>
          <p:cNvSpPr>
            <a:spLocks noGrp="1"/>
          </p:cNvSpPr>
          <p:nvPr>
            <p:ph type="title"/>
          </p:nvPr>
        </p:nvSpPr>
        <p:spPr/>
        <p:txBody>
          <a:bodyPr/>
          <a:lstStyle/>
          <a:p>
            <a:r>
              <a:rPr lang="en-US" dirty="0"/>
              <a:t>price</a:t>
            </a:r>
          </a:p>
        </p:txBody>
      </p:sp>
      <p:sp>
        <p:nvSpPr>
          <p:cNvPr id="3" name="Text Placeholder 2">
            <a:extLst>
              <a:ext uri="{FF2B5EF4-FFF2-40B4-BE49-F238E27FC236}">
                <a16:creationId xmlns:a16="http://schemas.microsoft.com/office/drawing/2014/main" id="{E0B6625B-1FD8-45EB-AA81-02EEDE9EF475}"/>
              </a:ext>
            </a:extLst>
          </p:cNvPr>
          <p:cNvSpPr>
            <a:spLocks noGrp="1"/>
          </p:cNvSpPr>
          <p:nvPr>
            <p:ph type="body" idx="1"/>
          </p:nvPr>
        </p:nvSpPr>
        <p:spPr/>
        <p:txBody>
          <a:bodyPr/>
          <a:lstStyle/>
          <a:p>
            <a:r>
              <a:rPr lang="en-US" dirty="0"/>
              <a:t>Figure 3: Price Trends by Company (5-Year)</a:t>
            </a:r>
          </a:p>
        </p:txBody>
      </p:sp>
      <p:pic>
        <p:nvPicPr>
          <p:cNvPr id="8" name="Content Placeholder 7" descr="Chart, bar chart&#10;&#10;Description automatically generated">
            <a:extLst>
              <a:ext uri="{FF2B5EF4-FFF2-40B4-BE49-F238E27FC236}">
                <a16:creationId xmlns:a16="http://schemas.microsoft.com/office/drawing/2014/main" id="{A63B1649-E9ED-427B-8258-F8A65F73F5D1}"/>
              </a:ext>
            </a:extLst>
          </p:cNvPr>
          <p:cNvPicPr>
            <a:picLocks noGrp="1" noChangeAspect="1"/>
          </p:cNvPicPr>
          <p:nvPr>
            <p:ph sz="half" idx="2"/>
          </p:nvPr>
        </p:nvPicPr>
        <p:blipFill>
          <a:blip r:embed="rId2"/>
          <a:stretch>
            <a:fillRect/>
          </a:stretch>
        </p:blipFill>
        <p:spPr>
          <a:xfrm>
            <a:off x="6416039" y="2804265"/>
            <a:ext cx="5202283" cy="3468189"/>
          </a:xfrm>
        </p:spPr>
      </p:pic>
      <p:sp>
        <p:nvSpPr>
          <p:cNvPr id="5" name="Text Placeholder 4">
            <a:extLst>
              <a:ext uri="{FF2B5EF4-FFF2-40B4-BE49-F238E27FC236}">
                <a16:creationId xmlns:a16="http://schemas.microsoft.com/office/drawing/2014/main" id="{0AC6C313-97A8-44E7-80CA-993167127A8D}"/>
              </a:ext>
            </a:extLst>
          </p:cNvPr>
          <p:cNvSpPr>
            <a:spLocks noGrp="1"/>
          </p:cNvSpPr>
          <p:nvPr>
            <p:ph type="body" sz="quarter" idx="3"/>
          </p:nvPr>
        </p:nvSpPr>
        <p:spPr/>
        <p:txBody>
          <a:bodyPr/>
          <a:lstStyle/>
          <a:p>
            <a:r>
              <a:rPr lang="en-US" dirty="0"/>
              <a:t>Figure 4: Price Snapshot by Company</a:t>
            </a:r>
          </a:p>
        </p:txBody>
      </p:sp>
      <p:pic>
        <p:nvPicPr>
          <p:cNvPr id="6" name="Picture 5" descr="Graphical user interface, chart&#10;&#10;Description automatically generated">
            <a:extLst>
              <a:ext uri="{FF2B5EF4-FFF2-40B4-BE49-F238E27FC236}">
                <a16:creationId xmlns:a16="http://schemas.microsoft.com/office/drawing/2014/main" id="{5BEC89EF-6A84-48B9-9A12-99444A63933F}"/>
              </a:ext>
            </a:extLst>
          </p:cNvPr>
          <p:cNvPicPr>
            <a:picLocks noChangeAspect="1"/>
          </p:cNvPicPr>
          <p:nvPr/>
        </p:nvPicPr>
        <p:blipFill>
          <a:blip r:embed="rId3"/>
          <a:stretch>
            <a:fillRect/>
          </a:stretch>
        </p:blipFill>
        <p:spPr>
          <a:xfrm>
            <a:off x="205842" y="2804265"/>
            <a:ext cx="5945466" cy="3468189"/>
          </a:xfrm>
          <a:prstGeom prst="rect">
            <a:avLst/>
          </a:prstGeom>
        </p:spPr>
      </p:pic>
    </p:spTree>
    <p:extLst>
      <p:ext uri="{BB962C8B-B14F-4D97-AF65-F5344CB8AC3E}">
        <p14:creationId xmlns:p14="http://schemas.microsoft.com/office/powerpoint/2010/main" val="2890125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454D3-F7D7-40A7-9869-6A47FF04E28D}"/>
              </a:ext>
            </a:extLst>
          </p:cNvPr>
          <p:cNvSpPr>
            <a:spLocks noGrp="1"/>
          </p:cNvSpPr>
          <p:nvPr>
            <p:ph type="title"/>
          </p:nvPr>
        </p:nvSpPr>
        <p:spPr/>
        <p:txBody>
          <a:bodyPr/>
          <a:lstStyle/>
          <a:p>
            <a:r>
              <a:rPr lang="en-US" dirty="0"/>
              <a:t>Pe ratio</a:t>
            </a:r>
          </a:p>
        </p:txBody>
      </p:sp>
      <p:sp>
        <p:nvSpPr>
          <p:cNvPr id="3" name="Text Placeholder 2">
            <a:extLst>
              <a:ext uri="{FF2B5EF4-FFF2-40B4-BE49-F238E27FC236}">
                <a16:creationId xmlns:a16="http://schemas.microsoft.com/office/drawing/2014/main" id="{020ECE5F-5C64-4039-AF4E-E50E6D89CD92}"/>
              </a:ext>
            </a:extLst>
          </p:cNvPr>
          <p:cNvSpPr>
            <a:spLocks noGrp="1"/>
          </p:cNvSpPr>
          <p:nvPr>
            <p:ph type="body" idx="1"/>
          </p:nvPr>
        </p:nvSpPr>
        <p:spPr/>
        <p:txBody>
          <a:bodyPr/>
          <a:lstStyle/>
          <a:p>
            <a:r>
              <a:rPr lang="en-US" dirty="0"/>
              <a:t>What is PE Ratio?</a:t>
            </a:r>
          </a:p>
        </p:txBody>
      </p:sp>
      <p:pic>
        <p:nvPicPr>
          <p:cNvPr id="8" name="Content Placeholder 7" descr="Chart, bar chart&#10;&#10;Description automatically generated">
            <a:extLst>
              <a:ext uri="{FF2B5EF4-FFF2-40B4-BE49-F238E27FC236}">
                <a16:creationId xmlns:a16="http://schemas.microsoft.com/office/drawing/2014/main" id="{A20A0B50-A200-4321-8C39-A1ECE85FDDF3}"/>
              </a:ext>
            </a:extLst>
          </p:cNvPr>
          <p:cNvPicPr>
            <a:picLocks noGrp="1" noChangeAspect="1"/>
          </p:cNvPicPr>
          <p:nvPr>
            <p:ph sz="half" idx="2"/>
          </p:nvPr>
        </p:nvPicPr>
        <p:blipFill>
          <a:blip r:embed="rId2"/>
          <a:stretch>
            <a:fillRect/>
          </a:stretch>
        </p:blipFill>
        <p:spPr>
          <a:xfrm>
            <a:off x="6315015" y="2804265"/>
            <a:ext cx="5202283" cy="3468189"/>
          </a:xfrm>
        </p:spPr>
      </p:pic>
      <p:sp>
        <p:nvSpPr>
          <p:cNvPr id="5" name="Text Placeholder 4">
            <a:extLst>
              <a:ext uri="{FF2B5EF4-FFF2-40B4-BE49-F238E27FC236}">
                <a16:creationId xmlns:a16="http://schemas.microsoft.com/office/drawing/2014/main" id="{277BF579-D39A-49A4-A3C0-B44C7964D01C}"/>
              </a:ext>
            </a:extLst>
          </p:cNvPr>
          <p:cNvSpPr>
            <a:spLocks noGrp="1"/>
          </p:cNvSpPr>
          <p:nvPr>
            <p:ph type="body" sz="quarter" idx="3"/>
          </p:nvPr>
        </p:nvSpPr>
        <p:spPr/>
        <p:txBody>
          <a:bodyPr/>
          <a:lstStyle/>
          <a:p>
            <a:r>
              <a:rPr lang="en-US" dirty="0"/>
              <a:t>Figure 5: PE Ratio by Company</a:t>
            </a:r>
          </a:p>
        </p:txBody>
      </p:sp>
      <p:sp>
        <p:nvSpPr>
          <p:cNvPr id="10" name="TextBox 9">
            <a:extLst>
              <a:ext uri="{FF2B5EF4-FFF2-40B4-BE49-F238E27FC236}">
                <a16:creationId xmlns:a16="http://schemas.microsoft.com/office/drawing/2014/main" id="{86F3628C-BF4C-48E9-A183-2CB4EB92A95D}"/>
              </a:ext>
            </a:extLst>
          </p:cNvPr>
          <p:cNvSpPr txBox="1"/>
          <p:nvPr/>
        </p:nvSpPr>
        <p:spPr>
          <a:xfrm>
            <a:off x="674702" y="2804265"/>
            <a:ext cx="5421297" cy="3354765"/>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111111"/>
                </a:solidFill>
                <a:effectLst/>
              </a:rPr>
              <a:t>The price-to-earnings ratio (P/E ratio) is the ratio for valuing a company that measures its current share price relative to its per-share earnings (</a:t>
            </a:r>
            <a:r>
              <a:rPr lang="en-US" sz="1600" b="0" i="0" u="sng" dirty="0">
                <a:solidFill>
                  <a:srgbClr val="2C40D0"/>
                </a:solidFill>
                <a:effectLst/>
                <a:hlinkClick r:id="rId3"/>
              </a:rPr>
              <a:t>EPS</a:t>
            </a:r>
            <a:r>
              <a:rPr lang="en-US" sz="1600" b="0" i="0" dirty="0">
                <a:solidFill>
                  <a:srgbClr val="111111"/>
                </a:solidFill>
                <a:effectLst/>
              </a:rPr>
              <a:t>).</a:t>
            </a:r>
          </a:p>
          <a:p>
            <a:r>
              <a:rPr lang="en-US" sz="1600" b="0" i="0" dirty="0">
                <a:solidFill>
                  <a:srgbClr val="111111"/>
                </a:solidFill>
                <a:effectLst/>
              </a:rPr>
              <a:t> </a:t>
            </a:r>
          </a:p>
          <a:p>
            <a:pPr marL="285750" indent="-285750">
              <a:buFont typeface="Arial" panose="020B0604020202020204" pitchFamily="34" charset="0"/>
              <a:buChar char="•"/>
            </a:pPr>
            <a:r>
              <a:rPr lang="en-US" sz="1600" b="0" i="0" dirty="0">
                <a:solidFill>
                  <a:srgbClr val="111111"/>
                </a:solidFill>
                <a:effectLst/>
              </a:rPr>
              <a:t>The price-to-earnings ratio is also sometimes known as the price multiple or the earnings multiple.</a:t>
            </a:r>
          </a:p>
          <a:p>
            <a:endParaRPr lang="en-US" sz="1600" dirty="0">
              <a:solidFill>
                <a:srgbClr val="111111"/>
              </a:solidFill>
            </a:endParaRPr>
          </a:p>
          <a:p>
            <a:pPr marL="285750" indent="-285750">
              <a:buFont typeface="Arial" panose="020B0604020202020204" pitchFamily="34" charset="0"/>
              <a:buChar char="•"/>
            </a:pPr>
            <a:r>
              <a:rPr lang="en-US" sz="1600" dirty="0">
                <a:solidFill>
                  <a:srgbClr val="111111"/>
                </a:solidFill>
              </a:rPr>
              <a:t>Top three companies sit within a close PE range of ~(25 – 30) </a:t>
            </a:r>
          </a:p>
          <a:p>
            <a:pPr marL="285750" indent="-285750">
              <a:buFont typeface="Arial" panose="020B0604020202020204" pitchFamily="34" charset="0"/>
              <a:buChar char="•"/>
            </a:pPr>
            <a:endParaRPr lang="en-US" sz="1600" dirty="0">
              <a:solidFill>
                <a:srgbClr val="111111"/>
              </a:solidFill>
            </a:endParaRPr>
          </a:p>
          <a:p>
            <a:pPr marL="285750" indent="-285750">
              <a:buFont typeface="Arial" panose="020B0604020202020204" pitchFamily="34" charset="0"/>
              <a:buChar char="•"/>
            </a:pPr>
            <a:r>
              <a:rPr lang="en-US" sz="1600" dirty="0">
                <a:solidFill>
                  <a:srgbClr val="111111"/>
                </a:solidFill>
              </a:rPr>
              <a:t>Two companies did not report PE:</a:t>
            </a:r>
          </a:p>
          <a:p>
            <a:pPr marL="742950" lvl="1" indent="-285750">
              <a:buFont typeface="Arial" panose="020B0604020202020204" pitchFamily="34" charset="0"/>
              <a:buChar char="•"/>
            </a:pPr>
            <a:r>
              <a:rPr lang="en-US" sz="1600" dirty="0">
                <a:solidFill>
                  <a:srgbClr val="111111"/>
                </a:solidFill>
              </a:rPr>
              <a:t>PRGO</a:t>
            </a:r>
          </a:p>
          <a:p>
            <a:pPr marL="742950" lvl="1" indent="-285750">
              <a:buFont typeface="Arial" panose="020B0604020202020204" pitchFamily="34" charset="0"/>
              <a:buChar char="•"/>
            </a:pPr>
            <a:r>
              <a:rPr lang="en-US" sz="1600" dirty="0">
                <a:solidFill>
                  <a:srgbClr val="111111"/>
                </a:solidFill>
              </a:rPr>
              <a:t>VTRS</a:t>
            </a:r>
            <a:endParaRPr lang="en-US" sz="1600" dirty="0"/>
          </a:p>
        </p:txBody>
      </p:sp>
    </p:spTree>
    <p:extLst>
      <p:ext uri="{BB962C8B-B14F-4D97-AF65-F5344CB8AC3E}">
        <p14:creationId xmlns:p14="http://schemas.microsoft.com/office/powerpoint/2010/main" val="419171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DC69-4580-40A1-828F-CB453F1E883E}"/>
              </a:ext>
            </a:extLst>
          </p:cNvPr>
          <p:cNvSpPr>
            <a:spLocks noGrp="1"/>
          </p:cNvSpPr>
          <p:nvPr>
            <p:ph type="title"/>
          </p:nvPr>
        </p:nvSpPr>
        <p:spPr/>
        <p:txBody>
          <a:bodyPr/>
          <a:lstStyle/>
          <a:p>
            <a:r>
              <a:rPr lang="en-US" dirty="0"/>
              <a:t>Peg ratio</a:t>
            </a:r>
          </a:p>
        </p:txBody>
      </p:sp>
      <p:sp>
        <p:nvSpPr>
          <p:cNvPr id="3" name="Text Placeholder 2">
            <a:extLst>
              <a:ext uri="{FF2B5EF4-FFF2-40B4-BE49-F238E27FC236}">
                <a16:creationId xmlns:a16="http://schemas.microsoft.com/office/drawing/2014/main" id="{44E634AD-3F1A-4AF1-9C1D-AD3B01BBAC31}"/>
              </a:ext>
            </a:extLst>
          </p:cNvPr>
          <p:cNvSpPr>
            <a:spLocks noGrp="1"/>
          </p:cNvSpPr>
          <p:nvPr>
            <p:ph type="body" idx="1"/>
          </p:nvPr>
        </p:nvSpPr>
        <p:spPr/>
        <p:txBody>
          <a:bodyPr/>
          <a:lstStyle/>
          <a:p>
            <a:r>
              <a:rPr lang="en-US" dirty="0"/>
              <a:t>What is PEG Ratio?</a:t>
            </a:r>
          </a:p>
        </p:txBody>
      </p:sp>
      <p:pic>
        <p:nvPicPr>
          <p:cNvPr id="8" name="Content Placeholder 7" descr="Chart, bar chart&#10;&#10;Description automatically generated">
            <a:extLst>
              <a:ext uri="{FF2B5EF4-FFF2-40B4-BE49-F238E27FC236}">
                <a16:creationId xmlns:a16="http://schemas.microsoft.com/office/drawing/2014/main" id="{B8EFC7A4-B5C4-416B-9A96-92D958CFEB0A}"/>
              </a:ext>
            </a:extLst>
          </p:cNvPr>
          <p:cNvPicPr>
            <a:picLocks noGrp="1" noChangeAspect="1"/>
          </p:cNvPicPr>
          <p:nvPr>
            <p:ph sz="half" idx="2"/>
          </p:nvPr>
        </p:nvPicPr>
        <p:blipFill>
          <a:blip r:embed="rId2"/>
          <a:stretch>
            <a:fillRect/>
          </a:stretch>
        </p:blipFill>
        <p:spPr>
          <a:xfrm>
            <a:off x="6246328" y="2804265"/>
            <a:ext cx="5534191" cy="3689461"/>
          </a:xfrm>
        </p:spPr>
      </p:pic>
      <p:sp>
        <p:nvSpPr>
          <p:cNvPr id="5" name="Text Placeholder 4">
            <a:extLst>
              <a:ext uri="{FF2B5EF4-FFF2-40B4-BE49-F238E27FC236}">
                <a16:creationId xmlns:a16="http://schemas.microsoft.com/office/drawing/2014/main" id="{369DC7EE-80BE-464D-A39A-570C8B6AAC6D}"/>
              </a:ext>
            </a:extLst>
          </p:cNvPr>
          <p:cNvSpPr>
            <a:spLocks noGrp="1"/>
          </p:cNvSpPr>
          <p:nvPr>
            <p:ph type="body" sz="quarter" idx="3"/>
          </p:nvPr>
        </p:nvSpPr>
        <p:spPr/>
        <p:txBody>
          <a:bodyPr/>
          <a:lstStyle/>
          <a:p>
            <a:r>
              <a:rPr lang="en-US" dirty="0"/>
              <a:t>Figure 6: PEG Ratio by Company</a:t>
            </a:r>
          </a:p>
        </p:txBody>
      </p:sp>
      <p:sp>
        <p:nvSpPr>
          <p:cNvPr id="9" name="TextBox 8">
            <a:extLst>
              <a:ext uri="{FF2B5EF4-FFF2-40B4-BE49-F238E27FC236}">
                <a16:creationId xmlns:a16="http://schemas.microsoft.com/office/drawing/2014/main" id="{6AE4F4BB-127C-42EB-A35D-C18FE253DA78}"/>
              </a:ext>
            </a:extLst>
          </p:cNvPr>
          <p:cNvSpPr txBox="1"/>
          <p:nvPr/>
        </p:nvSpPr>
        <p:spPr>
          <a:xfrm>
            <a:off x="506027" y="3071674"/>
            <a:ext cx="5534191" cy="3293209"/>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111111"/>
                </a:solidFill>
                <a:effectLst/>
              </a:rPr>
              <a:t>The price/earnings to growth ratio (PEG ratio) is a stock's </a:t>
            </a:r>
            <a:r>
              <a:rPr lang="en-US" sz="1600" b="0" i="0" u="sng" dirty="0">
                <a:solidFill>
                  <a:srgbClr val="2C40D0"/>
                </a:solidFill>
                <a:effectLst/>
                <a:hlinkClick r:id="rId3"/>
              </a:rPr>
              <a:t>price-to-earnings</a:t>
            </a:r>
            <a:r>
              <a:rPr lang="en-US" sz="1600" b="0" i="0" dirty="0">
                <a:solidFill>
                  <a:srgbClr val="111111"/>
                </a:solidFill>
                <a:effectLst/>
              </a:rPr>
              <a:t> (P/E) ratio divided by the growth rate of its earnings for a specified time period. </a:t>
            </a:r>
          </a:p>
          <a:p>
            <a:pPr marL="285750" indent="-285750">
              <a:buFont typeface="Arial" panose="020B0604020202020204" pitchFamily="34" charset="0"/>
              <a:buChar char="•"/>
            </a:pPr>
            <a:endParaRPr lang="en-US" sz="1600" b="0" i="0" dirty="0">
              <a:solidFill>
                <a:srgbClr val="111111"/>
              </a:solidFill>
              <a:effectLst/>
            </a:endParaRPr>
          </a:p>
          <a:p>
            <a:pPr marL="285750" indent="-285750">
              <a:buFont typeface="Arial" panose="020B0604020202020204" pitchFamily="34" charset="0"/>
              <a:buChar char="•"/>
            </a:pPr>
            <a:r>
              <a:rPr lang="en-US" sz="1600" b="0" i="0" dirty="0">
                <a:solidFill>
                  <a:srgbClr val="111111"/>
                </a:solidFill>
                <a:effectLst/>
              </a:rPr>
              <a:t>The PEG ratio is used to determine a stock's value while also factoring in the company's expected earnings growth, and it is thought to provide a more complete picture than the more standard P/E ratio</a:t>
            </a:r>
            <a:r>
              <a:rPr lang="en-US" sz="1600" b="0" i="0" dirty="0">
                <a:solidFill>
                  <a:srgbClr val="111111"/>
                </a:solidFill>
                <a:effectLst/>
                <a:latin typeface="SourceSansPro"/>
              </a:rPr>
              <a:t>.</a:t>
            </a:r>
          </a:p>
          <a:p>
            <a:pPr marL="285750" indent="-285750">
              <a:buFont typeface="Arial" panose="020B0604020202020204" pitchFamily="34" charset="0"/>
              <a:buChar char="•"/>
            </a:pPr>
            <a:endParaRPr lang="en-US" sz="1600" dirty="0">
              <a:solidFill>
                <a:srgbClr val="111111"/>
              </a:solidFill>
              <a:latin typeface="SourceSansPro"/>
            </a:endParaRPr>
          </a:p>
          <a:p>
            <a:pPr marL="285750" indent="-285750">
              <a:buFont typeface="Arial" panose="020B0604020202020204" pitchFamily="34" charset="0"/>
              <a:buChar char="•"/>
            </a:pPr>
            <a:r>
              <a:rPr lang="en-US" sz="1600" dirty="0">
                <a:solidFill>
                  <a:srgbClr val="111111"/>
                </a:solidFill>
                <a:latin typeface="SourceSansPro"/>
              </a:rPr>
              <a:t>Of the top three companies by Market Cap</a:t>
            </a:r>
          </a:p>
          <a:p>
            <a:pPr marL="742950" lvl="1" indent="-285750">
              <a:buFont typeface="Arial" panose="020B0604020202020204" pitchFamily="34" charset="0"/>
              <a:buChar char="•"/>
            </a:pPr>
            <a:r>
              <a:rPr lang="en-US" sz="1600" dirty="0">
                <a:solidFill>
                  <a:srgbClr val="111111"/>
                </a:solidFill>
                <a:latin typeface="SourceSansPro"/>
              </a:rPr>
              <a:t>LLY: Highest Growth Potential</a:t>
            </a:r>
          </a:p>
          <a:p>
            <a:pPr marL="742950" lvl="1" indent="-285750">
              <a:buFont typeface="Arial" panose="020B0604020202020204" pitchFamily="34" charset="0"/>
              <a:buChar char="•"/>
            </a:pPr>
            <a:r>
              <a:rPr lang="en-US" sz="1600" dirty="0">
                <a:solidFill>
                  <a:srgbClr val="111111"/>
                </a:solidFill>
                <a:latin typeface="SourceSansPro"/>
              </a:rPr>
              <a:t>JNJ: Modest Growth Potential</a:t>
            </a:r>
          </a:p>
          <a:p>
            <a:pPr marL="742950" lvl="1" indent="-285750">
              <a:buFont typeface="Arial" panose="020B0604020202020204" pitchFamily="34" charset="0"/>
              <a:buChar char="•"/>
            </a:pPr>
            <a:r>
              <a:rPr lang="en-US" sz="1600" dirty="0">
                <a:solidFill>
                  <a:srgbClr val="111111"/>
                </a:solidFill>
                <a:latin typeface="SourceSansPro"/>
              </a:rPr>
              <a:t>PFE: Lowest Growth Potential</a:t>
            </a:r>
            <a:endParaRPr lang="en-US" sz="1600" dirty="0"/>
          </a:p>
        </p:txBody>
      </p:sp>
    </p:spTree>
    <p:extLst>
      <p:ext uri="{BB962C8B-B14F-4D97-AF65-F5344CB8AC3E}">
        <p14:creationId xmlns:p14="http://schemas.microsoft.com/office/powerpoint/2010/main" val="1180807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DCAF0-BDC7-4ABE-973E-EB1BA622A971}"/>
              </a:ext>
            </a:extLst>
          </p:cNvPr>
          <p:cNvSpPr>
            <a:spLocks noGrp="1"/>
          </p:cNvSpPr>
          <p:nvPr>
            <p:ph type="title"/>
          </p:nvPr>
        </p:nvSpPr>
        <p:spPr/>
        <p:txBody>
          <a:bodyPr/>
          <a:lstStyle/>
          <a:p>
            <a:r>
              <a:rPr lang="en-US" dirty="0"/>
              <a:t>Pb ratio</a:t>
            </a:r>
          </a:p>
        </p:txBody>
      </p:sp>
      <p:sp>
        <p:nvSpPr>
          <p:cNvPr id="3" name="Text Placeholder 2">
            <a:extLst>
              <a:ext uri="{FF2B5EF4-FFF2-40B4-BE49-F238E27FC236}">
                <a16:creationId xmlns:a16="http://schemas.microsoft.com/office/drawing/2014/main" id="{6B516AF0-63FF-4241-8C51-25F0B721839D}"/>
              </a:ext>
            </a:extLst>
          </p:cNvPr>
          <p:cNvSpPr>
            <a:spLocks noGrp="1"/>
          </p:cNvSpPr>
          <p:nvPr>
            <p:ph type="body" idx="1"/>
          </p:nvPr>
        </p:nvSpPr>
        <p:spPr/>
        <p:txBody>
          <a:bodyPr/>
          <a:lstStyle/>
          <a:p>
            <a:r>
              <a:rPr lang="en-US" dirty="0"/>
              <a:t>What is PB Ratio?</a:t>
            </a:r>
          </a:p>
        </p:txBody>
      </p:sp>
      <p:pic>
        <p:nvPicPr>
          <p:cNvPr id="8" name="Content Placeholder 7" descr="Chart, bar chart&#10;&#10;Description automatically generated">
            <a:extLst>
              <a:ext uri="{FF2B5EF4-FFF2-40B4-BE49-F238E27FC236}">
                <a16:creationId xmlns:a16="http://schemas.microsoft.com/office/drawing/2014/main" id="{BD5C0BA4-0270-47E1-9187-4E4D3DDD4554}"/>
              </a:ext>
            </a:extLst>
          </p:cNvPr>
          <p:cNvPicPr>
            <a:picLocks noGrp="1" noChangeAspect="1"/>
          </p:cNvPicPr>
          <p:nvPr>
            <p:ph sz="half" idx="2"/>
          </p:nvPr>
        </p:nvPicPr>
        <p:blipFill>
          <a:blip r:embed="rId2"/>
          <a:stretch>
            <a:fillRect/>
          </a:stretch>
        </p:blipFill>
        <p:spPr>
          <a:xfrm>
            <a:off x="6196174" y="2634258"/>
            <a:ext cx="5634499" cy="3756333"/>
          </a:xfrm>
        </p:spPr>
      </p:pic>
      <p:sp>
        <p:nvSpPr>
          <p:cNvPr id="5" name="Text Placeholder 4">
            <a:extLst>
              <a:ext uri="{FF2B5EF4-FFF2-40B4-BE49-F238E27FC236}">
                <a16:creationId xmlns:a16="http://schemas.microsoft.com/office/drawing/2014/main" id="{3CE03D3B-B9C1-462F-906C-1200DD7DD18E}"/>
              </a:ext>
            </a:extLst>
          </p:cNvPr>
          <p:cNvSpPr>
            <a:spLocks noGrp="1"/>
          </p:cNvSpPr>
          <p:nvPr>
            <p:ph type="body" sz="quarter" idx="3"/>
          </p:nvPr>
        </p:nvSpPr>
        <p:spPr/>
        <p:txBody>
          <a:bodyPr/>
          <a:lstStyle/>
          <a:p>
            <a:r>
              <a:rPr lang="en-US" dirty="0"/>
              <a:t>Figure 7: Price to Book by Company</a:t>
            </a:r>
          </a:p>
        </p:txBody>
      </p:sp>
      <p:sp>
        <p:nvSpPr>
          <p:cNvPr id="9" name="TextBox 8">
            <a:extLst>
              <a:ext uri="{FF2B5EF4-FFF2-40B4-BE49-F238E27FC236}">
                <a16:creationId xmlns:a16="http://schemas.microsoft.com/office/drawing/2014/main" id="{F2F0BA63-F8A5-49A9-A29A-487DEE436A36}"/>
              </a:ext>
            </a:extLst>
          </p:cNvPr>
          <p:cNvSpPr txBox="1"/>
          <p:nvPr/>
        </p:nvSpPr>
        <p:spPr>
          <a:xfrm>
            <a:off x="674701" y="2804265"/>
            <a:ext cx="5321124" cy="3785652"/>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111111"/>
                </a:solidFill>
                <a:effectLst/>
              </a:rPr>
              <a:t>What price should investors pay for a company's equity </a:t>
            </a:r>
            <a:r>
              <a:rPr lang="en-US" sz="1600" b="0" i="0" u="sng" dirty="0">
                <a:solidFill>
                  <a:srgbClr val="2C40D0"/>
                </a:solidFill>
                <a:effectLst/>
                <a:hlinkClick r:id="rId3"/>
              </a:rPr>
              <a:t>shares</a:t>
            </a:r>
            <a:r>
              <a:rPr lang="en-US" sz="1600" b="0" i="0" dirty="0">
                <a:solidFill>
                  <a:srgbClr val="111111"/>
                </a:solidFill>
                <a:effectLst/>
              </a:rPr>
              <a:t>? If the goal is to unearth high-growth companies selling at low-growth prices, the </a:t>
            </a:r>
            <a:r>
              <a:rPr lang="en-US" sz="1600" b="0" i="0" u="sng" dirty="0">
                <a:solidFill>
                  <a:srgbClr val="2C40D0"/>
                </a:solidFill>
                <a:effectLst/>
                <a:hlinkClick r:id="rId4"/>
              </a:rPr>
              <a:t>price-to-book ratio</a:t>
            </a:r>
            <a:r>
              <a:rPr lang="en-US" sz="1600" b="0" i="0" dirty="0">
                <a:solidFill>
                  <a:srgbClr val="111111"/>
                </a:solidFill>
                <a:effectLst/>
              </a:rPr>
              <a:t> (P/B) offers investors an effective approach to finding </a:t>
            </a:r>
            <a:r>
              <a:rPr lang="en-US" sz="1600" b="0" i="0" u="sng" dirty="0">
                <a:solidFill>
                  <a:srgbClr val="2C40D0"/>
                </a:solidFill>
                <a:effectLst/>
                <a:hlinkClick r:id="rId5"/>
              </a:rPr>
              <a:t>undervalued</a:t>
            </a:r>
            <a:r>
              <a:rPr lang="en-US" sz="1600" b="0" i="0" dirty="0">
                <a:solidFill>
                  <a:srgbClr val="111111"/>
                </a:solidFill>
                <a:effectLst/>
              </a:rPr>
              <a:t> companies. </a:t>
            </a:r>
          </a:p>
          <a:p>
            <a:pPr marL="285750" indent="-285750">
              <a:buFont typeface="Arial" panose="020B0604020202020204" pitchFamily="34" charset="0"/>
              <a:buChar char="•"/>
            </a:pPr>
            <a:endParaRPr lang="en-US" sz="1600" b="0" i="0" dirty="0">
              <a:solidFill>
                <a:srgbClr val="111111"/>
              </a:solidFill>
              <a:effectLst/>
            </a:endParaRPr>
          </a:p>
          <a:p>
            <a:pPr marL="285750" indent="-285750">
              <a:buFont typeface="Arial" panose="020B0604020202020204" pitchFamily="34" charset="0"/>
              <a:buChar char="•"/>
            </a:pPr>
            <a:r>
              <a:rPr lang="en-US" sz="1600" b="0" i="0" dirty="0">
                <a:solidFill>
                  <a:srgbClr val="111111"/>
                </a:solidFill>
                <a:effectLst/>
              </a:rPr>
              <a:t>The P/B ratio can also help investors identify and avoid </a:t>
            </a:r>
            <a:r>
              <a:rPr lang="en-US" sz="1600" b="0" i="0" u="sng" dirty="0">
                <a:solidFill>
                  <a:srgbClr val="2C40D0"/>
                </a:solidFill>
                <a:effectLst/>
                <a:hlinkClick r:id="rId6"/>
              </a:rPr>
              <a:t>overvalued</a:t>
            </a:r>
            <a:r>
              <a:rPr lang="en-US" sz="1600" b="0" i="0" dirty="0">
                <a:solidFill>
                  <a:srgbClr val="111111"/>
                </a:solidFill>
                <a:effectLst/>
              </a:rPr>
              <a:t> companies. However, the price-to-book ratio has its limitations and there are circumstances where it may not be the most effective metric for valuation.</a:t>
            </a:r>
          </a:p>
          <a:p>
            <a:pPr marL="285750" indent="-285750">
              <a:buFont typeface="Arial" panose="020B0604020202020204" pitchFamily="34" charset="0"/>
              <a:buChar char="•"/>
            </a:pPr>
            <a:endParaRPr lang="en-US" sz="1600" dirty="0">
              <a:solidFill>
                <a:srgbClr val="111111"/>
              </a:solidFill>
            </a:endParaRPr>
          </a:p>
          <a:p>
            <a:pPr marL="285750" indent="-285750">
              <a:buFont typeface="Arial" panose="020B0604020202020204" pitchFamily="34" charset="0"/>
              <a:buChar char="•"/>
            </a:pPr>
            <a:r>
              <a:rPr lang="en-US" sz="1600" dirty="0">
                <a:solidFill>
                  <a:srgbClr val="111111"/>
                </a:solidFill>
              </a:rPr>
              <a:t>Of the top three by Market Cap this analysis suggests that LLY may be significantly overvalued compared to its’ peers in the pharmaceutical sector.</a:t>
            </a:r>
            <a:endParaRPr lang="en-US" sz="1600" dirty="0"/>
          </a:p>
        </p:txBody>
      </p:sp>
    </p:spTree>
    <p:extLst>
      <p:ext uri="{BB962C8B-B14F-4D97-AF65-F5344CB8AC3E}">
        <p14:creationId xmlns:p14="http://schemas.microsoft.com/office/powerpoint/2010/main" val="1006049575"/>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B3242A4-1E6A-4E02-809C-4A24066EC01D}">
  <ds:schemaRefs>
    <ds:schemaRef ds:uri="http://schemas.microsoft.com/sharepoint/v3/contenttype/forms"/>
  </ds:schemaRefs>
</ds:datastoreItem>
</file>

<file path=customXml/itemProps2.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{318B2EFB-5DB6-47D3-BA54-AF048227944F}tf67061901_win32</Template>
  <TotalTime>222</TotalTime>
  <Words>1137</Words>
  <Application>Microsoft Office PowerPoint</Application>
  <PresentationFormat>Widescreen</PresentationFormat>
  <Paragraphs>231</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Franklin Gothic Book</vt:lpstr>
      <vt:lpstr>Franklin Gothic Demi</vt:lpstr>
      <vt:lpstr>Gill Sans MT</vt:lpstr>
      <vt:lpstr>SourceSansPro</vt:lpstr>
      <vt:lpstr>Wingdings 2</vt:lpstr>
      <vt:lpstr>DividendVTI</vt:lpstr>
      <vt:lpstr>Stock Market Analysis : S&amp;P 500 Pharmaceuticals</vt:lpstr>
      <vt:lpstr>Contents</vt:lpstr>
      <vt:lpstr>Executive summary</vt:lpstr>
      <vt:lpstr>Market capitalization</vt:lpstr>
      <vt:lpstr>Market capitalization</vt:lpstr>
      <vt:lpstr>price</vt:lpstr>
      <vt:lpstr>Pe ratio</vt:lpstr>
      <vt:lpstr>Peg ratio</vt:lpstr>
      <vt:lpstr>Pb ratio</vt:lpstr>
      <vt:lpstr>Return estimation – Daily distribution</vt:lpstr>
      <vt:lpstr>Return estimation - ROI </vt:lpstr>
      <vt:lpstr>Conclusions &amp; recommendations</vt:lpstr>
      <vt:lpstr>APPENDIX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Analysis : S&amp;P 500 Pharmaceuticals</dc:title>
  <dc:creator>Gabriel Allen</dc:creator>
  <cp:lastModifiedBy>Gabriel Allen</cp:lastModifiedBy>
  <cp:revision>5</cp:revision>
  <dcterms:created xsi:type="dcterms:W3CDTF">2021-02-01T20:56:05Z</dcterms:created>
  <dcterms:modified xsi:type="dcterms:W3CDTF">2021-02-03T02:48:22Z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