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6" r:id="rId10"/>
    <p:sldId id="264" r:id="rId11"/>
    <p:sldId id="267" r:id="rId12"/>
    <p:sldId id="265" r:id="rId13"/>
  </p:sldIdLst>
  <p:sldSz cx="18288000" cy="10287000"/>
  <p:notesSz cx="6858000" cy="9144000"/>
  <p:embeddedFontLst>
    <p:embeddedFont>
      <p:font typeface="Inter Extra-Light" panose="020B0604020202020204" charset="0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Light" panose="00000400000000000000" pitchFamily="2" charset="0"/>
      <p:regular r:id="rId19"/>
      <p:italic r:id="rId20"/>
    </p:embeddedFont>
    <p:embeddedFont>
      <p:font typeface="Poppins Medium" panose="00000600000000000000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822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arazefani/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rankfurt_Deutsche_Bank.jpg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larazefani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uncanstephen.net/why-emails-and-meetings-are-goo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nriqueyamahata/bank-marketin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menia.eregulations.org/Contacts?l=e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enriqueyamahata/bank-marketin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7134598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A5D2B1-E17A-AF82-FF74-24F8F938948A}"/>
              </a:ext>
            </a:extLst>
          </p:cNvPr>
          <p:cNvGrpSpPr/>
          <p:nvPr/>
        </p:nvGrpSpPr>
        <p:grpSpPr>
          <a:xfrm>
            <a:off x="12067067" y="8593170"/>
            <a:ext cx="5742806" cy="746593"/>
            <a:chOff x="12067067" y="8593170"/>
            <a:chExt cx="5742806" cy="746593"/>
          </a:xfrm>
        </p:grpSpPr>
        <p:sp>
          <p:nvSpPr>
            <p:cNvPr id="4" name="Freeform 4"/>
            <p:cNvSpPr/>
            <p:nvPr/>
          </p:nvSpPr>
          <p:spPr>
            <a:xfrm>
              <a:off x="12067067" y="8692533"/>
              <a:ext cx="5742806" cy="565767"/>
            </a:xfrm>
            <a:custGeom>
              <a:avLst/>
              <a:gdLst/>
              <a:ahLst/>
              <a:cxnLst/>
              <a:rect l="l" t="t" r="r" b="b"/>
              <a:pathLst>
                <a:path w="1512509" h="149009">
                  <a:moveTo>
                    <a:pt x="74504" y="0"/>
                  </a:moveTo>
                  <a:lnTo>
                    <a:pt x="1438004" y="0"/>
                  </a:lnTo>
                  <a:cubicBezTo>
                    <a:pt x="1457764" y="0"/>
                    <a:pt x="1476714" y="7850"/>
                    <a:pt x="1490687" y="21822"/>
                  </a:cubicBezTo>
                  <a:cubicBezTo>
                    <a:pt x="1504659" y="35794"/>
                    <a:pt x="1512509" y="54745"/>
                    <a:pt x="1512509" y="74504"/>
                  </a:cubicBezTo>
                  <a:lnTo>
                    <a:pt x="1512509" y="74504"/>
                  </a:lnTo>
                  <a:cubicBezTo>
                    <a:pt x="1512509" y="115652"/>
                    <a:pt x="1479152" y="149009"/>
                    <a:pt x="1438004" y="149009"/>
                  </a:cubicBezTo>
                  <a:lnTo>
                    <a:pt x="74504" y="149009"/>
                  </a:lnTo>
                  <a:cubicBezTo>
                    <a:pt x="54745" y="149009"/>
                    <a:pt x="35794" y="141159"/>
                    <a:pt x="21822" y="127187"/>
                  </a:cubicBezTo>
                  <a:cubicBezTo>
                    <a:pt x="7850" y="113215"/>
                    <a:pt x="0" y="94264"/>
                    <a:pt x="0" y="74504"/>
                  </a:cubicBezTo>
                  <a:lnTo>
                    <a:pt x="0" y="74504"/>
                  </a:lnTo>
                  <a:cubicBezTo>
                    <a:pt x="0" y="54745"/>
                    <a:pt x="7850" y="35794"/>
                    <a:pt x="21822" y="21822"/>
                  </a:cubicBezTo>
                  <a:cubicBezTo>
                    <a:pt x="35794" y="7850"/>
                    <a:pt x="54745" y="0"/>
                    <a:pt x="745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2067067" y="8593170"/>
              <a:ext cx="5742806" cy="746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0"/>
                </a:lnSpc>
              </a:pPr>
              <a:r>
                <a:rPr lang="en-US" sz="1921" u="sng" spc="40" dirty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  <a:hlinkClick r:id="rId2" tooltip="https://www.linkedin.com/in/larazefani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HTTPS://WWW.LINKEDIN.COM/IN/LARAZEFANI/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227796" y="1209675"/>
            <a:ext cx="15832408" cy="491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b="1" spc="-546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Phone Marketing Decision Model for Retail Banking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037" y="8045670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LARA ZEFANI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045670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Turning Data into Insights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708390"/>
            <a:ext cx="10310565" cy="110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I developed a classification model that will further refine the bank's ability to predict customer behavior. This model will enable the bank to make data-driven decisions regarding its phone marketing strategy, ensuring that resources are allocated efficiently and effectively. As a result, the bank will be able to optimize its calling strategy based on the insights generated from my analysis.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3624397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6071619"/>
            <a:ext cx="9263584" cy="3163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Importance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92284" y="7051791"/>
            <a:ext cx="6967016" cy="486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Why?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62787" y="7572237"/>
            <a:ext cx="6967016" cy="542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To understand which features contribute the most to the overall model decision-making.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9A640F-02D7-A486-DDA8-4BE27A82CFF3}"/>
              </a:ext>
            </a:extLst>
          </p:cNvPr>
          <p:cNvSpPr/>
          <p:nvPr/>
        </p:nvSpPr>
        <p:spPr>
          <a:xfrm>
            <a:off x="1314450" y="511441"/>
            <a:ext cx="15659100" cy="4757597"/>
          </a:xfrm>
          <a:prstGeom prst="roundRect">
            <a:avLst>
              <a:gd name="adj" fmla="val 984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D7394-02D5-0E6C-24E0-9FC693F8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BBC93ED-8C23-A866-B476-1501B8565355}"/>
              </a:ext>
            </a:extLst>
          </p:cNvPr>
          <p:cNvSpPr/>
          <p:nvPr/>
        </p:nvSpPr>
        <p:spPr>
          <a:xfrm flipV="1">
            <a:off x="0" y="4596163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27D3A4-FD7A-A820-1543-492DBEB98667}"/>
              </a:ext>
            </a:extLst>
          </p:cNvPr>
          <p:cNvSpPr txBox="1"/>
          <p:nvPr/>
        </p:nvSpPr>
        <p:spPr>
          <a:xfrm>
            <a:off x="876300" y="571500"/>
            <a:ext cx="16535400" cy="3947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Feature Importance Analysis</a:t>
            </a:r>
          </a:p>
          <a:p>
            <a:pPr algn="ctr"/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Using SHAP</a:t>
            </a:r>
          </a:p>
          <a:p>
            <a:pPr algn="ctr"/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</a:t>
            </a:r>
            <a:r>
              <a:rPr lang="en-US" sz="8550" b="1" spc="-359" noProof="1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SHapley Additive exPlanations</a:t>
            </a: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804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569683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252477" y="2655970"/>
            <a:ext cx="11783046" cy="179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b="1" spc="-54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3444" y="8787857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Unlock the Power of Data!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331026-8E3A-5DE5-4CCD-8A6944A69838}"/>
              </a:ext>
            </a:extLst>
          </p:cNvPr>
          <p:cNvGrpSpPr/>
          <p:nvPr/>
        </p:nvGrpSpPr>
        <p:grpSpPr>
          <a:xfrm>
            <a:off x="12067067" y="8593170"/>
            <a:ext cx="5742806" cy="746593"/>
            <a:chOff x="12067067" y="8593170"/>
            <a:chExt cx="5742806" cy="746593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6BC7D80D-F8CE-4DDC-3A14-48481FF0C08F}"/>
                </a:ext>
              </a:extLst>
            </p:cNvPr>
            <p:cNvSpPr/>
            <p:nvPr/>
          </p:nvSpPr>
          <p:spPr>
            <a:xfrm>
              <a:off x="12067067" y="8692533"/>
              <a:ext cx="5742806" cy="565767"/>
            </a:xfrm>
            <a:custGeom>
              <a:avLst/>
              <a:gdLst/>
              <a:ahLst/>
              <a:cxnLst/>
              <a:rect l="l" t="t" r="r" b="b"/>
              <a:pathLst>
                <a:path w="1512509" h="149009">
                  <a:moveTo>
                    <a:pt x="74504" y="0"/>
                  </a:moveTo>
                  <a:lnTo>
                    <a:pt x="1438004" y="0"/>
                  </a:lnTo>
                  <a:cubicBezTo>
                    <a:pt x="1457764" y="0"/>
                    <a:pt x="1476714" y="7850"/>
                    <a:pt x="1490687" y="21822"/>
                  </a:cubicBezTo>
                  <a:cubicBezTo>
                    <a:pt x="1504659" y="35794"/>
                    <a:pt x="1512509" y="54745"/>
                    <a:pt x="1512509" y="74504"/>
                  </a:cubicBezTo>
                  <a:lnTo>
                    <a:pt x="1512509" y="74504"/>
                  </a:lnTo>
                  <a:cubicBezTo>
                    <a:pt x="1512509" y="115652"/>
                    <a:pt x="1479152" y="149009"/>
                    <a:pt x="1438004" y="149009"/>
                  </a:cubicBezTo>
                  <a:lnTo>
                    <a:pt x="74504" y="149009"/>
                  </a:lnTo>
                  <a:cubicBezTo>
                    <a:pt x="54745" y="149009"/>
                    <a:pt x="35794" y="141159"/>
                    <a:pt x="21822" y="127187"/>
                  </a:cubicBezTo>
                  <a:cubicBezTo>
                    <a:pt x="7850" y="113215"/>
                    <a:pt x="0" y="94264"/>
                    <a:pt x="0" y="74504"/>
                  </a:cubicBezTo>
                  <a:lnTo>
                    <a:pt x="0" y="74504"/>
                  </a:lnTo>
                  <a:cubicBezTo>
                    <a:pt x="0" y="54745"/>
                    <a:pt x="7850" y="35794"/>
                    <a:pt x="21822" y="21822"/>
                  </a:cubicBezTo>
                  <a:cubicBezTo>
                    <a:pt x="35794" y="7850"/>
                    <a:pt x="54745" y="0"/>
                    <a:pt x="7450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3C99E354-778E-B319-7EA2-81F9F6B12478}"/>
                </a:ext>
              </a:extLst>
            </p:cNvPr>
            <p:cNvSpPr txBox="1"/>
            <p:nvPr/>
          </p:nvSpPr>
          <p:spPr>
            <a:xfrm>
              <a:off x="12067067" y="8593170"/>
              <a:ext cx="5742806" cy="746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0"/>
                </a:lnSpc>
              </a:pPr>
              <a:r>
                <a:rPr lang="en-US" sz="1921" u="sng" spc="40" dirty="0">
                  <a:solidFill>
                    <a:schemeClr val="bg1"/>
                  </a:solidFill>
                  <a:latin typeface="Poppins Light"/>
                  <a:ea typeface="Poppins Light"/>
                  <a:cs typeface="Poppins Light"/>
                  <a:sym typeface="Poppins Light"/>
                  <a:hlinkClick r:id="rId2" tooltip="https://www.linkedin.com/in/larazefani/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HTTPS://WWW.LINKEDIN.COM/IN/LARAZEFANI/</a:t>
              </a:r>
            </a:p>
          </p:txBody>
        </p:sp>
      </p:grpSp>
      <p:sp>
        <p:nvSpPr>
          <p:cNvPr id="13" name="TextBox 7">
            <a:extLst>
              <a:ext uri="{FF2B5EF4-FFF2-40B4-BE49-F238E27FC236}">
                <a16:creationId xmlns:a16="http://schemas.microsoft.com/office/drawing/2014/main" id="{560201EE-CDD7-7922-F033-E08A4800AA5F}"/>
              </a:ext>
            </a:extLst>
          </p:cNvPr>
          <p:cNvSpPr txBox="1"/>
          <p:nvPr/>
        </p:nvSpPr>
        <p:spPr>
          <a:xfrm>
            <a:off x="10611037" y="8045670"/>
            <a:ext cx="6967016" cy="55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LARA ZEFANI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5143500"/>
            <a:ext cx="12279636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2279636" y="0"/>
            <a:ext cx="0" cy="1032106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356138" y="1028700"/>
            <a:ext cx="3903162" cy="823858"/>
            <a:chOff x="0" y="0"/>
            <a:chExt cx="1027993" cy="216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COLLECT DATA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56138" y="2848191"/>
            <a:ext cx="3903162" cy="823858"/>
            <a:chOff x="0" y="0"/>
            <a:chExt cx="1027993" cy="216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CLEAN DATA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56138" y="4710275"/>
            <a:ext cx="3903162" cy="823858"/>
            <a:chOff x="0" y="0"/>
            <a:chExt cx="1027993" cy="216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ANALYZE DATA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356138" y="6572358"/>
            <a:ext cx="3903162" cy="823858"/>
            <a:chOff x="0" y="0"/>
            <a:chExt cx="1027993" cy="2169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INTERPRET RESULTS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356138" y="8434442"/>
            <a:ext cx="3903162" cy="823858"/>
            <a:chOff x="0" y="0"/>
            <a:chExt cx="1027993" cy="21698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30"/>
                </a:lnSpc>
              </a:pPr>
              <a:r>
                <a:rPr lang="en-US" sz="2521" b="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VISUALIZE FINDINGS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873585" y="1040458"/>
            <a:ext cx="812101" cy="81210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0"/>
                </a:lnSpc>
              </a:pPr>
              <a:r>
                <a:rPr lang="en-US" sz="2221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873585" y="2848191"/>
            <a:ext cx="812101" cy="81210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873585" y="4737450"/>
            <a:ext cx="812101" cy="81210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1873585" y="6584116"/>
            <a:ext cx="812101" cy="81210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873585" y="8472542"/>
            <a:ext cx="812101" cy="81210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8"/>
                </a:lnSpc>
              </a:pPr>
              <a:r>
                <a:rPr lang="en-US" sz="2220" b="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1949940"/>
            <a:ext cx="9306328" cy="6034322"/>
            <a:chOff x="0" y="114300"/>
            <a:chExt cx="12408437" cy="8045762"/>
          </a:xfrm>
        </p:grpSpPr>
        <p:sp>
          <p:nvSpPr>
            <p:cNvPr id="35" name="TextBox 35"/>
            <p:cNvSpPr txBox="1"/>
            <p:nvPr/>
          </p:nvSpPr>
          <p:spPr>
            <a:xfrm>
              <a:off x="0" y="114300"/>
              <a:ext cx="11221669" cy="1619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22"/>
                </a:lnSpc>
              </a:pPr>
              <a:r>
                <a:rPr lang="en-US" sz="8550" b="1" spc="-359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Analysis Process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4557817"/>
              <a:ext cx="9289355" cy="650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sz="2821" spc="-118" dirty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5 Key Steps to Analyze Data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5931589"/>
              <a:ext cx="12408437" cy="2228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  <a:spcBef>
                  <a:spcPct val="0"/>
                </a:spcBef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I start with data collection from Kaggle, ensuring accuracy and completeness for reliable analysis. Next, I perform data cleaning, handling inconsistencies and missing values. Then, I analyze the data using machine learning to uncover patterns and trends. After that, I focus on data interpretation, extracting insights and validating hypotheses. Finally, I use data visualization through charts and dashboards to present findings clearly, enabling stakeholders to make informed decisions. Each step is crucial for effective data-driven insights.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9494920" y="1995025"/>
            <a:ext cx="6967016" cy="2124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Tools for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4419600" y="1028700"/>
            <a:ext cx="12946585" cy="8229600"/>
            <a:chOff x="0" y="0"/>
            <a:chExt cx="1483160" cy="1274980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483160" cy="1274980"/>
            </a:xfrm>
            <a:custGeom>
              <a:avLst/>
              <a:gdLst/>
              <a:ahLst/>
              <a:cxnLst/>
              <a:rect l="l" t="t" r="r" b="b"/>
              <a:pathLst>
                <a:path w="1483160" h="1274980">
                  <a:moveTo>
                    <a:pt x="49330" y="0"/>
                  </a:moveTo>
                  <a:lnTo>
                    <a:pt x="1433829" y="0"/>
                  </a:lnTo>
                  <a:cubicBezTo>
                    <a:pt x="1446913" y="0"/>
                    <a:pt x="1459460" y="5197"/>
                    <a:pt x="1468711" y="14449"/>
                  </a:cubicBezTo>
                  <a:cubicBezTo>
                    <a:pt x="1477963" y="23700"/>
                    <a:pt x="1483160" y="36247"/>
                    <a:pt x="1483160" y="49330"/>
                  </a:cubicBezTo>
                  <a:lnTo>
                    <a:pt x="1483160" y="1225650"/>
                  </a:lnTo>
                  <a:cubicBezTo>
                    <a:pt x="1483160" y="1238733"/>
                    <a:pt x="1477963" y="1251281"/>
                    <a:pt x="1468711" y="1260532"/>
                  </a:cubicBezTo>
                  <a:cubicBezTo>
                    <a:pt x="1459460" y="1269783"/>
                    <a:pt x="1446913" y="1274980"/>
                    <a:pt x="1433829" y="1274980"/>
                  </a:cubicBezTo>
                  <a:lnTo>
                    <a:pt x="49330" y="1274980"/>
                  </a:lnTo>
                  <a:cubicBezTo>
                    <a:pt x="36247" y="1274980"/>
                    <a:pt x="23700" y="1269783"/>
                    <a:pt x="14449" y="1260532"/>
                  </a:cubicBezTo>
                  <a:cubicBezTo>
                    <a:pt x="5197" y="1251281"/>
                    <a:pt x="0" y="1238733"/>
                    <a:pt x="0" y="1225650"/>
                  </a:cubicBezTo>
                  <a:lnTo>
                    <a:pt x="0" y="49330"/>
                  </a:lnTo>
                  <a:cubicBezTo>
                    <a:pt x="0" y="36247"/>
                    <a:pt x="5197" y="23700"/>
                    <a:pt x="14449" y="14449"/>
                  </a:cubicBezTo>
                  <a:cubicBezTo>
                    <a:pt x="23700" y="5197"/>
                    <a:pt x="36247" y="0"/>
                    <a:pt x="49330" y="0"/>
                  </a:cubicBezTo>
                  <a:close/>
                </a:path>
              </a:pathLst>
            </a:custGeom>
            <a:grp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28" name="Picture 4" descr="Los beneficios de utilizar Jupyter Notebook para programar">
            <a:extLst>
              <a:ext uri="{FF2B5EF4-FFF2-40B4-BE49-F238E27FC236}">
                <a16:creationId xmlns:a16="http://schemas.microsoft.com/office/drawing/2014/main" id="{5EA41DA3-5AD4-B4F3-A389-2998831EC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896" y="5925282"/>
            <a:ext cx="2606040" cy="302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D99172DE-38A1-7A9F-E12F-DF1A9251D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6182227"/>
            <a:ext cx="2606040" cy="289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44299" y="687037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-44299" y="568029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1982873" y="3416631"/>
            <a:ext cx="14322254" cy="1086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Load The Dataset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49722" y="5961277"/>
            <a:ext cx="13588556" cy="486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https://www.kaggle.com/datasets/henriqueyamahata/bank-marketing</a:t>
            </a:r>
            <a:endParaRPr lang="en-US" sz="2821" spc="-118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1978515"/>
            <a:ext cx="8115300" cy="212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8546" b="1" spc="-358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being classified?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278190"/>
            <a:ext cx="6967016" cy="486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Subscribe vs. Do Not Subscribe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320425"/>
            <a:ext cx="7556647" cy="824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The classification model is predicting whether a customer will subscribe or not subscribe to the bank's offer based on their behavior, helping optimize the phone marketing strategy.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586997" y="1028700"/>
            <a:ext cx="9297103" cy="8229600"/>
            <a:chOff x="0" y="0"/>
            <a:chExt cx="1440365" cy="1274980"/>
          </a:xfr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440365" cy="1274980"/>
            </a:xfrm>
            <a:custGeom>
              <a:avLst/>
              <a:gdLst/>
              <a:ahLst/>
              <a:cxnLst/>
              <a:rect l="l" t="t" r="r" b="b"/>
              <a:pathLst>
                <a:path w="1440365" h="1274980">
                  <a:moveTo>
                    <a:pt x="50796" y="0"/>
                  </a:moveTo>
                  <a:lnTo>
                    <a:pt x="1389568" y="0"/>
                  </a:lnTo>
                  <a:cubicBezTo>
                    <a:pt x="1417622" y="0"/>
                    <a:pt x="1440365" y="22742"/>
                    <a:pt x="1440365" y="50796"/>
                  </a:cubicBezTo>
                  <a:lnTo>
                    <a:pt x="1440365" y="1224184"/>
                  </a:lnTo>
                  <a:cubicBezTo>
                    <a:pt x="1440365" y="1237656"/>
                    <a:pt x="1435013" y="1250576"/>
                    <a:pt x="1425487" y="1260103"/>
                  </a:cubicBezTo>
                  <a:cubicBezTo>
                    <a:pt x="1415961" y="1269629"/>
                    <a:pt x="1403040" y="1274980"/>
                    <a:pt x="1389568" y="1274980"/>
                  </a:cubicBezTo>
                  <a:lnTo>
                    <a:pt x="50796" y="1274980"/>
                  </a:lnTo>
                  <a:cubicBezTo>
                    <a:pt x="22742" y="1274980"/>
                    <a:pt x="0" y="1252238"/>
                    <a:pt x="0" y="1224184"/>
                  </a:cubicBezTo>
                  <a:lnTo>
                    <a:pt x="0" y="50796"/>
                  </a:lnTo>
                  <a:cubicBezTo>
                    <a:pt x="0" y="37324"/>
                    <a:pt x="5352" y="24404"/>
                    <a:pt x="14878" y="14878"/>
                  </a:cubicBezTo>
                  <a:cubicBezTo>
                    <a:pt x="24404" y="5352"/>
                    <a:pt x="37324" y="0"/>
                    <a:pt x="50796" y="0"/>
                  </a:cubicBezTo>
                  <a:close/>
                </a:path>
              </a:pathLst>
            </a:custGeom>
            <a:grpFill/>
            <a:ln w="95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91717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52501" y="1893315"/>
            <a:ext cx="16382999" cy="3250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b="1" spc="-546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Train the Classification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828181"/>
            <a:ext cx="8115300" cy="512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Random Forest Classification with Scikit-Learn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511851"/>
            <a:ext cx="10310565" cy="110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The Random Forest algorithm works by creating a multitude of decision trees during the training phase. Each tree is constructed using a random subset of the data and a random subset of features. This randomness introduces variability among individual trees, reducing the risk of overfitting and improving overall prediction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2322872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65570" y="821775"/>
            <a:ext cx="11964629" cy="1086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Classification Report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13317"/>
            <a:ext cx="13373100" cy="25378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Accuracy: 0.89</a:t>
            </a:r>
            <a:b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Precision: 0.52</a:t>
            </a:r>
            <a:b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Recall: 0.28</a:t>
            </a:r>
            <a:b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F1-Score: 0.36</a:t>
            </a:r>
          </a:p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b="1" spc="-118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ROC-AUC: 0.62</a:t>
            </a:r>
          </a:p>
        </p:txBody>
      </p:sp>
      <p:pic>
        <p:nvPicPr>
          <p:cNvPr id="3074" name="Picture 2" descr="Run Classification and Calculate Change - Suriname Geospatial Capacity ...">
            <a:extLst>
              <a:ext uri="{FF2B5EF4-FFF2-40B4-BE49-F238E27FC236}">
                <a16:creationId xmlns:a16="http://schemas.microsoft.com/office/drawing/2014/main" id="{CF0A3E4B-9431-46FD-E033-3FF0B3C4A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280"/>
          <a:stretch/>
        </p:blipFill>
        <p:spPr bwMode="auto">
          <a:xfrm>
            <a:off x="4152617" y="2400301"/>
            <a:ext cx="14046957" cy="739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028700" y="1776560"/>
            <a:ext cx="8839378" cy="6839771"/>
            <a:chOff x="0" y="114300"/>
            <a:chExt cx="11785838" cy="9119695"/>
          </a:xfrm>
        </p:grpSpPr>
        <p:sp>
          <p:nvSpPr>
            <p:cNvPr id="4" name="TextBox 4"/>
            <p:cNvSpPr txBox="1"/>
            <p:nvPr/>
          </p:nvSpPr>
          <p:spPr>
            <a:xfrm>
              <a:off x="0" y="114300"/>
              <a:ext cx="11785838" cy="28330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122"/>
                </a:lnSpc>
              </a:pPr>
              <a:r>
                <a:rPr lang="en-US" sz="8550" b="1" spc="-359" dirty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Confusion </a:t>
              </a:r>
            </a:p>
            <a:p>
              <a:pPr algn="l">
                <a:lnSpc>
                  <a:spcPts val="8122"/>
                </a:lnSpc>
              </a:pPr>
              <a:r>
                <a:rPr lang="en-US" sz="8550" b="1" spc="-359" dirty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Matrix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007921"/>
              <a:ext cx="9289355" cy="650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sz="2821" spc="-118" dirty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Confusion Matrix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7381694"/>
              <a:ext cx="9289355" cy="1852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9"/>
                </a:lnSpc>
                <a:spcBef>
                  <a:spcPct val="0"/>
                </a:spcBef>
              </a:pPr>
              <a:r>
                <a:rPr lang="en-US" sz="1599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A confusion matrix is a simple table that shows how well a classification model is performing by comparing its predictions to the actual results. It breaks down the predictions into four categories: correct predictions for both classes (true positives and true negatives) and incorrect predictions (false positives and false negatives).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403F73B-796D-2DD3-975A-59798E7F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356" y="1516930"/>
            <a:ext cx="8606836" cy="72531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BE068-16C6-41A4-1256-842A4033E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A8A129E-7A29-BD97-AA1B-C58C1033798B}"/>
              </a:ext>
            </a:extLst>
          </p:cNvPr>
          <p:cNvSpPr/>
          <p:nvPr/>
        </p:nvSpPr>
        <p:spPr>
          <a:xfrm flipV="1">
            <a:off x="-44299" y="687037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023CFD9B-14FF-F9B2-099F-7E6D69783A8D}"/>
              </a:ext>
            </a:extLst>
          </p:cNvPr>
          <p:cNvSpPr/>
          <p:nvPr/>
        </p:nvSpPr>
        <p:spPr>
          <a:xfrm flipV="1">
            <a:off x="-44299" y="5680290"/>
            <a:ext cx="18288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03F41A5E-17EE-CB0B-0999-07AA9D7CF122}"/>
              </a:ext>
            </a:extLst>
          </p:cNvPr>
          <p:cNvSpPr txBox="1"/>
          <p:nvPr/>
        </p:nvSpPr>
        <p:spPr>
          <a:xfrm>
            <a:off x="1982873" y="3416631"/>
            <a:ext cx="14322254" cy="1086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sz="855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Decision Tree of The Model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3926623A-A23D-25E3-04EA-A1EF55031A99}"/>
              </a:ext>
            </a:extLst>
          </p:cNvPr>
          <p:cNvSpPr txBox="1"/>
          <p:nvPr/>
        </p:nvSpPr>
        <p:spPr>
          <a:xfrm>
            <a:off x="2349722" y="5961277"/>
            <a:ext cx="13588556" cy="4860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sz="2821" spc="-118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https://www.kaggle.com/datasets/henriqueyamahata/bank-marketing</a:t>
            </a:r>
            <a:endParaRPr lang="en-US" sz="2821" spc="-118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A8EDF140-1C4C-A10D-1385-B402B00070BE}"/>
              </a:ext>
            </a:extLst>
          </p:cNvPr>
          <p:cNvSpPr txBox="1"/>
          <p:nvPr/>
        </p:nvSpPr>
        <p:spPr>
          <a:xfrm>
            <a:off x="4533900" y="5351239"/>
            <a:ext cx="9220200" cy="268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4F4F4"/>
                </a:solidFill>
                <a:latin typeface="Poppins" panose="00000500000000000000" pitchFamily="2" charset="0"/>
                <a:ea typeface="Inter Extra-Light"/>
                <a:cs typeface="Poppins" panose="00000500000000000000" pitchFamily="2" charset="0"/>
                <a:sym typeface="Inter Extra-Light"/>
              </a:rPr>
              <a:t>You can access the full image of the decision tree of the model by clicking the link below:</a:t>
            </a:r>
          </a:p>
        </p:txBody>
      </p:sp>
    </p:spTree>
    <p:extLst>
      <p:ext uri="{BB962C8B-B14F-4D97-AF65-F5344CB8AC3E}">
        <p14:creationId xmlns:p14="http://schemas.microsoft.com/office/powerpoint/2010/main" val="669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491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Poppins Medium</vt:lpstr>
      <vt:lpstr>Poppins</vt:lpstr>
      <vt:lpstr>Arial</vt:lpstr>
      <vt:lpstr>Poppins Light</vt:lpstr>
      <vt:lpstr>Inter Extra-Light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 Marketing Decision Model for Retail Banking</dc:title>
  <cp:lastModifiedBy>Lara Zefani</cp:lastModifiedBy>
  <cp:revision>3</cp:revision>
  <dcterms:created xsi:type="dcterms:W3CDTF">2006-08-16T00:00:00Z</dcterms:created>
  <dcterms:modified xsi:type="dcterms:W3CDTF">2025-02-02T04:45:50Z</dcterms:modified>
  <dc:identifier>DAGd5LadpXM</dc:identifier>
</cp:coreProperties>
</file>