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1066" r:id="rId2"/>
    <p:sldId id="1067" r:id="rId3"/>
    <p:sldId id="877" r:id="rId4"/>
    <p:sldId id="1068" r:id="rId5"/>
    <p:sldId id="1069" r:id="rId6"/>
    <p:sldId id="1076" r:id="rId7"/>
    <p:sldId id="1077" r:id="rId8"/>
    <p:sldId id="1057" r:id="rId9"/>
    <p:sldId id="1072" r:id="rId10"/>
    <p:sldId id="1073" r:id="rId11"/>
    <p:sldId id="1058" r:id="rId12"/>
    <p:sldId id="1059" r:id="rId13"/>
    <p:sldId id="1065" r:id="rId14"/>
    <p:sldId id="1063" r:id="rId15"/>
    <p:sldId id="1062" r:id="rId16"/>
    <p:sldId id="106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FF"/>
    <a:srgbClr val="0532FF"/>
    <a:srgbClr val="CCD4FF"/>
    <a:srgbClr val="E6E6FA"/>
    <a:srgbClr val="7D83FF"/>
    <a:srgbClr val="BEC9FF"/>
    <a:srgbClr val="DD4F35"/>
    <a:srgbClr val="669900"/>
    <a:srgbClr val="D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88871" autoAdjust="0"/>
  </p:normalViewPr>
  <p:slideViewPr>
    <p:cSldViewPr>
      <p:cViewPr varScale="1">
        <p:scale>
          <a:sx n="66" d="100"/>
          <a:sy n="66" d="100"/>
        </p:scale>
        <p:origin x="13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6"/>
    </p:cViewPr>
  </p:sorterViewPr>
  <p:notesViewPr>
    <p:cSldViewPr>
      <p:cViewPr varScale="1">
        <p:scale>
          <a:sx n="58" d="100"/>
          <a:sy n="58" d="100"/>
        </p:scale>
        <p:origin x="2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7765-5C9D-49E3-9A55-1439EAC3058A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749BD-5250-4DF1-BE75-49687A2D04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97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AE566-FACD-4548-870C-4C1314348410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6699-DDCB-47BC-AF54-7C8CC2B724C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03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2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98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4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1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21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172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72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  <a:p>
            <a:endParaRPr lang="en-US" sz="1200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3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  <a:p>
            <a:endParaRPr lang="en-US" sz="1200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14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3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43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52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9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89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1" i="1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6699-DDCB-47BC-AF54-7C8CC2B724C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6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MA"/>
              <a:t>Binôme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MA"/>
              <a:t>Binôme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Classificatio à base de ... et de...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4103947" y="-1323022"/>
            <a:ext cx="936105" cy="914400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lvl="2" algn="ctr"/>
            <a:endParaRPr lang="fr-FR" sz="2800" dirty="0">
              <a:solidFill>
                <a:schemeClr val="tx1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lvl="2" algn="ctr"/>
            <a:r>
              <a:rPr lang="fr-FR" sz="4000" b="1" dirty="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rPr>
              <a:t>Système de reconnaissance faciale</a:t>
            </a:r>
          </a:p>
          <a:p>
            <a:pPr marL="0" lvl="2" algn="ctr"/>
            <a:r>
              <a:rPr lang="fr-FR" sz="2800" b="1" dirty="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rPr>
              <a:t>Classification de base de donnés ORL </a:t>
            </a:r>
            <a:r>
              <a:rPr lang="fr-FR" sz="4400" b="1" dirty="0"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marL="0" lvl="2" algn="ctr"/>
            <a:r>
              <a:rPr lang="fr-FR" sz="2800" b="1" dirty="0">
                <a:solidFill>
                  <a:srgbClr val="4655FF"/>
                </a:solidFill>
                <a:latin typeface="Book Antiqua" charset="0"/>
                <a:ea typeface="Book Antiqua" charset="0"/>
                <a:cs typeface="Book Antiqua" charset="0"/>
              </a:rPr>
              <a:t>À base des algorithmes CNN(</a:t>
            </a:r>
            <a:r>
              <a:rPr lang="fr-FR" sz="2800" b="1" dirty="0" err="1">
                <a:solidFill>
                  <a:srgbClr val="4655FF"/>
                </a:solidFill>
                <a:latin typeface="Book Antiqua" charset="0"/>
                <a:ea typeface="Book Antiqua" charset="0"/>
                <a:cs typeface="Book Antiqua" charset="0"/>
              </a:rPr>
              <a:t>AlexNet</a:t>
            </a:r>
            <a:r>
              <a:rPr lang="fr-FR" sz="2800" b="1" dirty="0">
                <a:solidFill>
                  <a:srgbClr val="4655FF"/>
                </a:solidFill>
                <a:latin typeface="Book Antiqua" charset="0"/>
                <a:ea typeface="Book Antiqua" charset="0"/>
                <a:cs typeface="Book Antiqua" charset="0"/>
              </a:rPr>
              <a:t>, Vgg16)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9" y="5301208"/>
            <a:ext cx="91440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Palatino" panose="02040602050305020304" pitchFamily="18" charset="0"/>
                <a:ea typeface="Linux Libertine Display Capital" pitchFamily="2" charset="0"/>
                <a:cs typeface="Linux Libertine Display Capital" pitchFamily="2" charset="0"/>
              </a:rPr>
              <a:t>Intervenants: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Palatino" panose="02040602050305020304" pitchFamily="18" charset="0"/>
                <a:ea typeface="Linux Libertine Display Capital" pitchFamily="2" charset="0"/>
                <a:cs typeface="Linux Libertine Display Capital" pitchFamily="2" charset="0"/>
              </a:rPr>
              <a:t>keddouch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Palatino" panose="02040602050305020304" pitchFamily="18" charset="0"/>
                <a:ea typeface="Linux Libertine Display Capital" pitchFamily="2" charset="0"/>
                <a:cs typeface="Linux Libertine Display Capital" pitchFamily="2" charset="0"/>
              </a:rPr>
              <a:t> larbi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" y="1556792"/>
            <a:ext cx="9144000" cy="53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3744118" y="-3744118"/>
            <a:ext cx="1655764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bg1"/>
              </a:solidFill>
              <a:latin typeface="Cambria" pitchFamily="18" charset="0"/>
            </a:endParaRPr>
          </a:p>
          <a:p>
            <a:endParaRPr lang="fr-FR" sz="1200" dirty="0">
              <a:solidFill>
                <a:schemeClr val="bg1"/>
              </a:solidFill>
              <a:latin typeface="Cambria" pitchFamily="18" charset="0"/>
            </a:endParaRPr>
          </a:p>
          <a:p>
            <a:endParaRPr lang="fr-FR" sz="1200" dirty="0">
              <a:solidFill>
                <a:schemeClr val="bg1"/>
              </a:solidFill>
              <a:latin typeface="Cambria" pitchFamily="18" charset="0"/>
            </a:endParaRPr>
          </a:p>
          <a:p>
            <a:endParaRPr lang="fr-FR" sz="1200" dirty="0">
              <a:solidFill>
                <a:schemeClr val="bg1"/>
              </a:solidFill>
              <a:latin typeface="Cambria" pitchFamily="18" charset="0"/>
            </a:endParaRPr>
          </a:p>
          <a:p>
            <a:endParaRPr lang="fr-FR" sz="1200" dirty="0">
              <a:solidFill>
                <a:schemeClr val="bg1"/>
              </a:solidFill>
              <a:latin typeface="Cambria" pitchFamily="18" charset="0"/>
            </a:endParaRPr>
          </a:p>
          <a:p>
            <a:endParaRPr lang="fr-FR" sz="1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2774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18077"/>
            <a:ext cx="922349" cy="7824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67" y="252048"/>
            <a:ext cx="19050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471" y="1369506"/>
            <a:ext cx="844252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VGG16 :</a:t>
            </a:r>
            <a:endParaRPr lang="fr-FR" dirty="0">
              <a:latin typeface="Book Antiqua" panose="02040602050305030304" pitchFamily="18" charset="0"/>
              <a:ea typeface="Times New Roman" charset="0"/>
              <a:cs typeface="Times New Roman" charset="0"/>
            </a:endParaRPr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10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Modèle utilisé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8051"/>
            <a:ext cx="6696744" cy="31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0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471" y="1369506"/>
            <a:ext cx="84425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On a essayé d’utiliser deux modèles pré-entrainé pour classifier notre base de donnée 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Les résultats obtenus dépendent de plusieurs paramètres 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Chaque changement d’une valeur d’un paramètre peut entrainer une augmentation/une abaissement de la précision 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dirty="0">
              <a:latin typeface="Book Antiqua" panose="02040602050305030304" pitchFamily="18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11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 idx="4294967295"/>
          </p:nvPr>
        </p:nvSpPr>
        <p:spPr>
          <a:xfrm>
            <a:off x="504825" y="17057"/>
            <a:ext cx="6048375" cy="1117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Expérimentation et résultats</a:t>
            </a: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855" y="1667408"/>
            <a:ext cx="878500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Synthèse: Comparaison des résultats en fonction du modèle utilisé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On a réussit à obtenir une précision de </a:t>
            </a:r>
            <a:r>
              <a:rPr lang="fr-FR" b="1" dirty="0" err="1">
                <a:latin typeface="Book Antiqua" panose="02040602050305030304" pitchFamily="18" charset="0"/>
              </a:rPr>
              <a:t>AlexNet</a:t>
            </a:r>
            <a:r>
              <a:rPr lang="fr-FR" b="1" dirty="0">
                <a:latin typeface="Book Antiqua" panose="02040602050305030304" pitchFamily="18" charset="0"/>
              </a:rPr>
              <a:t> de 98%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Mais malheureusement pour VGG16, on a obtenu une erreur qu’on a pas pu résoudre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dirty="0"/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12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Expérimentation et résultats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74683"/>
              </p:ext>
            </p:extLst>
          </p:nvPr>
        </p:nvGraphicFramePr>
        <p:xfrm>
          <a:off x="2632864" y="4437112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Cas1 : </a:t>
                      </a:r>
                      <a:r>
                        <a:rPr lang="fr-FR" dirty="0" err="1"/>
                        <a:t>AlexNet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Cas2 : VGG16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: 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:</a:t>
                      </a:r>
                      <a:r>
                        <a:rPr lang="fr-MA" dirty="0"/>
                        <a:t> 69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9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229600" cy="4077485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02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855" y="1489341"/>
            <a:ext cx="8785009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MA" sz="1600" b="1">
                <a:latin typeface="Book Antiqua" panose="02040602050305030304" pitchFamily="18" charset="0"/>
              </a:rPr>
              <a:t>Resultat</a:t>
            </a:r>
            <a:r>
              <a:rPr lang="fr-FR" sz="1600" b="1">
                <a:latin typeface="Book Antiqua" panose="02040602050305030304" pitchFamily="18" charset="0"/>
              </a:rPr>
              <a:t> </a:t>
            </a:r>
            <a:r>
              <a:rPr lang="fr-FR" sz="1600" b="1" dirty="0">
                <a:latin typeface="Book Antiqua" panose="02040602050305030304" pitchFamily="18" charset="0"/>
              </a:rPr>
              <a:t>modèle vgg16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b="1" dirty="0">
              <a:latin typeface="Book Antiqua" panose="02040602050305030304" pitchFamily="18" charset="0"/>
            </a:endParaRP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endParaRPr lang="fr-FR" sz="1600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dirty="0"/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14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Expérimentation et résultats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2" y="2597552"/>
            <a:ext cx="8585382" cy="38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855" y="1667408"/>
            <a:ext cx="878500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endParaRPr lang="fr-FR" sz="1600" dirty="0"/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15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Application </a:t>
            </a:r>
            <a:r>
              <a:rPr lang="fr-FR" sz="2400" b="1" dirty="0" err="1">
                <a:solidFill>
                  <a:schemeClr val="tx1"/>
                </a:solidFill>
                <a:latin typeface="Book Antiqua" pitchFamily="18" charset="0"/>
              </a:rPr>
              <a:t>android</a:t>
            </a: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 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412776"/>
            <a:ext cx="3857625" cy="48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5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855" y="1667408"/>
            <a:ext cx="878500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sz="1600" b="1" dirty="0">
                <a:latin typeface="Book Antiqua" panose="02040602050305030304" pitchFamily="18" charset="0"/>
              </a:rPr>
              <a:t>Bouton parcourir nous emmené à un dossier ou on va choisir n’importe quelle image et détecter à quelle classe appartienne  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sz="1600" b="1" dirty="0">
                <a:latin typeface="Book Antiqua" panose="02040602050305030304" pitchFamily="18" charset="0"/>
              </a:rPr>
              <a:t>Améliorer la précision de notre modèle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dirty="0"/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16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185024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16200000">
            <a:off x="4481208" y="-1239542"/>
            <a:ext cx="19308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3013014" y="-3013015"/>
            <a:ext cx="3117972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58" y="3117972"/>
            <a:ext cx="9144032" cy="142876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57232" y="1432736"/>
            <a:ext cx="8686800" cy="571480"/>
          </a:xfrm>
        </p:spPr>
        <p:txBody>
          <a:bodyPr>
            <a:noAutofit/>
          </a:bodyPr>
          <a:lstStyle/>
          <a:p>
            <a:pPr algn="l"/>
            <a:r>
              <a:rPr lang="fr-FR" sz="3200" b="1" dirty="0">
                <a:latin typeface="Book Antiqua" pitchFamily="18" charset="0"/>
              </a:rPr>
              <a:t>Objectifs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13612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0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2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648659" y="3463675"/>
            <a:ext cx="8501090" cy="26296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4655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Maîtriser les concepts fondamentaux des réseaux de neurones.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Savoir le principe de Deep Learning.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Implémentation du système dans une application </a:t>
            </a:r>
            <a:r>
              <a:rPr lang="fr-FR" sz="2000" dirty="0" err="1">
                <a:solidFill>
                  <a:srgbClr val="4655FF"/>
                </a:solidFill>
                <a:latin typeface="Book Antiqua" pitchFamily="18" charset="0"/>
              </a:rPr>
              <a:t>android</a:t>
            </a: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dirty="0">
              <a:solidFill>
                <a:srgbClr val="4655FF"/>
              </a:solidFill>
              <a:latin typeface="Book Antiqua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000" dirty="0">
              <a:solidFill>
                <a:schemeClr val="accent2">
                  <a:lumMod val="50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16200000">
            <a:off x="4481208" y="-2800722"/>
            <a:ext cx="19308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3013014" y="-3013015"/>
            <a:ext cx="3117972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58" y="1556792"/>
            <a:ext cx="9144032" cy="142876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57232" y="692696"/>
            <a:ext cx="8686800" cy="571480"/>
          </a:xfrm>
        </p:spPr>
        <p:txBody>
          <a:bodyPr>
            <a:noAutofit/>
          </a:bodyPr>
          <a:lstStyle/>
          <a:p>
            <a:pPr algn="l"/>
            <a:r>
              <a:rPr lang="fr-FR" sz="3200" b="1" dirty="0">
                <a:latin typeface="Book Antiqua" pitchFamily="18" charset="0"/>
              </a:rPr>
              <a:t>Plan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13612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0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3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648659" y="1772816"/>
            <a:ext cx="8501090" cy="26296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Base de données à classifier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Classifier utilisé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Expérimentation et résultats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4655FF"/>
                </a:solidFill>
                <a:latin typeface="Book Antiqua" pitchFamily="18" charset="0"/>
              </a:rPr>
              <a:t>Modèle utilisé 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4655FF"/>
                </a:solidFill>
                <a:latin typeface="Book Antiqua" pitchFamily="18" charset="0"/>
              </a:rPr>
              <a:t>Synthèse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4655FF"/>
                </a:solidFill>
                <a:latin typeface="Book Antiqua" pitchFamily="18" charset="0"/>
              </a:rPr>
              <a:t>Démonstration: Application </a:t>
            </a:r>
            <a:r>
              <a:rPr lang="fr-FR" sz="1600" dirty="0" err="1">
                <a:solidFill>
                  <a:srgbClr val="4655FF"/>
                </a:solidFill>
                <a:latin typeface="Book Antiqua" pitchFamily="18" charset="0"/>
              </a:rPr>
              <a:t>android</a:t>
            </a:r>
            <a:endParaRPr lang="fr-FR" sz="1600" dirty="0">
              <a:solidFill>
                <a:srgbClr val="4655FF"/>
              </a:solidFill>
              <a:latin typeface="Book Antiqua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655FF"/>
                </a:solidFill>
                <a:latin typeface="Book Antiqua" pitchFamily="18" charset="0"/>
              </a:rPr>
              <a:t>Perspectives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fr-FR" sz="1600" dirty="0">
              <a:solidFill>
                <a:srgbClr val="4655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4655FF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7154" y="2353924"/>
            <a:ext cx="84425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Définition:</a:t>
            </a: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r>
              <a:rPr lang="fr-FR" dirty="0">
                <a:latin typeface="Book Antiqua" panose="02040602050305030304" pitchFamily="18" charset="0"/>
              </a:rPr>
              <a:t>Un système de reconnaissance faciale est une application logicielle visant à reconnaître une personne grâce à son visage de manière automatique.</a:t>
            </a:r>
            <a:endParaRPr lang="fr-FR" b="1" dirty="0"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4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02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471" y="1369506"/>
            <a:ext cx="8442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>
                <a:latin typeface="Book Antiqua" panose="02040602050305030304" pitchFamily="18" charset="0"/>
              </a:rPr>
              <a:t>Problématique: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dirty="0">
              <a:latin typeface="Book Antiqua" panose="02040602050305030304" pitchFamily="18" charset="0"/>
            </a:endParaRP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r>
              <a:rPr lang="fr-FR" dirty="0">
                <a:latin typeface="Book Antiqua" panose="02040602050305030304" pitchFamily="18" charset="0"/>
              </a:rPr>
              <a:t>On distingue deux types de tâches:</a:t>
            </a: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r>
              <a:rPr lang="fr-FR" dirty="0">
                <a:latin typeface="Book Antiqua" panose="02040602050305030304" pitchFamily="18" charset="0"/>
              </a:rPr>
              <a:t>L'</a:t>
            </a:r>
            <a:r>
              <a:rPr lang="fr-FR" b="1" dirty="0">
                <a:latin typeface="Book Antiqua" panose="02040602050305030304" pitchFamily="18" charset="0"/>
              </a:rPr>
              <a:t>identification</a:t>
            </a:r>
            <a:r>
              <a:rPr lang="fr-FR" dirty="0">
                <a:latin typeface="Book Antiqua" panose="02040602050305030304" pitchFamily="18" charset="0"/>
              </a:rPr>
              <a:t>: consiste à déterminer l'identité d'un individu parmi N identités connues, présentes dans une base.</a:t>
            </a: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r>
              <a:rPr lang="fr-FR" dirty="0">
                <a:latin typeface="Book Antiqua" panose="02040602050305030304" pitchFamily="18" charset="0"/>
              </a:rPr>
              <a:t>La </a:t>
            </a:r>
            <a:r>
              <a:rPr lang="fr-FR" b="1" dirty="0">
                <a:latin typeface="Book Antiqua" panose="02040602050305030304" pitchFamily="18" charset="0"/>
              </a:rPr>
              <a:t>vérification</a:t>
            </a:r>
            <a:r>
              <a:rPr lang="fr-FR" dirty="0">
                <a:latin typeface="Book Antiqua" panose="02040602050305030304" pitchFamily="18" charset="0"/>
              </a:rPr>
              <a:t> : consiste à vérifier que l'identité prétendue est bien la bonne.</a:t>
            </a: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endParaRPr lang="fr-FR" dirty="0">
              <a:latin typeface="Book Antiqua" panose="02040602050305030304" pitchFamily="18" charset="0"/>
            </a:endParaRP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endParaRPr lang="fr-FR" b="1" dirty="0"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5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45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471" y="1369506"/>
            <a:ext cx="8442525" cy="3098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solidFill>
                  <a:prstClr val="black"/>
                </a:solidFill>
                <a:latin typeface="Book Antiqua" panose="02040602050305030304" pitchFamily="18" charset="0"/>
              </a:rPr>
              <a:t>Base de données ORL :</a:t>
            </a:r>
          </a:p>
          <a:p>
            <a:pPr lvl="1">
              <a:lnSpc>
                <a:spcPct val="150000"/>
              </a:lnSpc>
              <a:buClr>
                <a:srgbClr val="4655FF"/>
              </a:buClr>
              <a:buSzPct val="100000"/>
            </a:pPr>
            <a:br>
              <a:rPr lang="fr-FR" sz="2400" dirty="0"/>
            </a:br>
            <a:r>
              <a:rPr lang="fr-FR" dirty="0">
                <a:latin typeface="Book Antiqua" panose="02040602050305030304" pitchFamily="18" charset="0"/>
              </a:rPr>
              <a:t>Notre base de données de visages contient une série d'images de visage prises entre avril 1992 et avril 1994 au laboratoire. La base de données a été utilisée dans le cadre d'un projet de reconnaissance faciale réalisé en collaboration avec le groupe Speech, Vision and </a:t>
            </a:r>
            <a:r>
              <a:rPr lang="fr-FR" dirty="0" err="1">
                <a:latin typeface="Book Antiqua" panose="02040602050305030304" pitchFamily="18" charset="0"/>
              </a:rPr>
              <a:t>Robotics</a:t>
            </a:r>
            <a:r>
              <a:rPr lang="fr-FR" dirty="0">
                <a:latin typeface="Book Antiqua" panose="02040602050305030304" pitchFamily="18" charset="0"/>
              </a:rPr>
              <a:t> du département d'ingénierie de l'Université de Cambridge.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6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Base de données à classifier</a:t>
            </a:r>
          </a:p>
        </p:txBody>
      </p:sp>
    </p:spTree>
    <p:extLst>
      <p:ext uri="{BB962C8B-B14F-4D97-AF65-F5344CB8AC3E}">
        <p14:creationId xmlns:p14="http://schemas.microsoft.com/office/powerpoint/2010/main" val="160987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7234" y="1312871"/>
            <a:ext cx="8442525" cy="4326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endParaRPr lang="fr-FR" altLang="fr-FR" dirty="0">
              <a:solidFill>
                <a:srgbClr val="212121"/>
              </a:solidFill>
              <a:latin typeface="Book Antiqua" panose="02040602050305030304" pitchFamily="18" charset="0"/>
            </a:endParaRPr>
          </a:p>
          <a:p>
            <a:endParaRPr lang="fr-FR" altLang="fr-FR" dirty="0">
              <a:solidFill>
                <a:srgbClr val="212121"/>
              </a:solidFill>
              <a:latin typeface="Book Antiqua" panose="02040602050305030304" pitchFamily="18" charset="0"/>
            </a:endParaRPr>
          </a:p>
          <a:p>
            <a:endParaRPr lang="fr-FR" altLang="fr-FR" dirty="0">
              <a:solidFill>
                <a:srgbClr val="212121"/>
              </a:solidFill>
              <a:latin typeface="Book Antiqua" panose="02040602050305030304" pitchFamily="18" charset="0"/>
            </a:endParaRPr>
          </a:p>
          <a:p>
            <a:endParaRPr lang="fr-FR" altLang="fr-FR" dirty="0">
              <a:solidFill>
                <a:srgbClr val="212121"/>
              </a:solidFill>
              <a:latin typeface="Book Antiqua" panose="0204060205030503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212121"/>
                </a:solidFill>
                <a:latin typeface="Book Antiqua" panose="02040602050305030304" pitchFamily="18" charset="0"/>
              </a:rPr>
              <a:t>40 classes(personnes)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212121"/>
                </a:solidFill>
                <a:latin typeface="Book Antiqua" panose="02040602050305030304" pitchFamily="18" charset="0"/>
              </a:rPr>
              <a:t>Chaque classe contient 10 images différentes d’une même personne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212121"/>
                </a:solidFill>
                <a:latin typeface="Book Antiqua" panose="02040602050305030304" pitchFamily="18" charset="0"/>
              </a:rPr>
              <a:t>Pour chaque classes : 5 image pour training/5 image pour le test</a:t>
            </a:r>
          </a:p>
          <a:p>
            <a:pPr lvl="2">
              <a:lnSpc>
                <a:spcPct val="200000"/>
              </a:lnSpc>
              <a:buClr>
                <a:srgbClr val="4655FF"/>
              </a:buClr>
              <a:buSzPct val="100000"/>
            </a:pPr>
            <a:endParaRPr lang="fr-FR" dirty="0">
              <a:latin typeface="Book Antiqua" panose="02040602050305030304" pitchFamily="18" charset="0"/>
              <a:ea typeface="Times New Roman" charset="0"/>
              <a:cs typeface="Times New Roman" charset="0"/>
            </a:endParaRPr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7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Base de données à classifier</a:t>
            </a:r>
          </a:p>
        </p:txBody>
      </p:sp>
    </p:spTree>
    <p:extLst>
      <p:ext uri="{BB962C8B-B14F-4D97-AF65-F5344CB8AC3E}">
        <p14:creationId xmlns:p14="http://schemas.microsoft.com/office/powerpoint/2010/main" val="286656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471" y="1369506"/>
            <a:ext cx="84425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>
                <a:latin typeface="Book Antiqua" panose="02040602050305030304" pitchFamily="18" charset="0"/>
              </a:rPr>
              <a:t>Problématique à traiter :</a:t>
            </a: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sz="1600" dirty="0"/>
          </a:p>
          <a:p>
            <a:pPr marL="1200150" lvl="2" indent="-285750">
              <a:lnSpc>
                <a:spcPct val="200000"/>
              </a:lnSpc>
              <a:buClr>
                <a:srgbClr val="4655FF"/>
              </a:buClr>
              <a:buSzPct val="100000"/>
              <a:buFont typeface="Wingdings" charset="2"/>
              <a:buChar char="§"/>
            </a:pPr>
            <a:r>
              <a:rPr lang="fr-FR" dirty="0">
                <a:latin typeface="Book Antiqua" panose="02040602050305030304" pitchFamily="18" charset="0"/>
                <a:ea typeface="Times New Roman" charset="0"/>
                <a:cs typeface="Times New Roman" charset="0"/>
              </a:rPr>
              <a:t>utiliser un modèle pré-entrainée pour classifier une base de donnée</a:t>
            </a:r>
          </a:p>
          <a:p>
            <a:pPr marL="1200150" lvl="2" indent="-285750">
              <a:lnSpc>
                <a:spcPct val="200000"/>
              </a:lnSpc>
              <a:buClr>
                <a:srgbClr val="4655FF"/>
              </a:buClr>
              <a:buSzPct val="100000"/>
              <a:buFont typeface="Wingdings" charset="2"/>
              <a:buChar char="§"/>
            </a:pPr>
            <a:r>
              <a:rPr lang="fr-FR" dirty="0">
                <a:latin typeface="Book Antiqua" panose="02040602050305030304" pitchFamily="18" charset="0"/>
                <a:ea typeface="Times New Roman" charset="0"/>
                <a:cs typeface="Times New Roman" charset="0"/>
              </a:rPr>
              <a:t>Migration de notre modèle dans une application </a:t>
            </a:r>
            <a:r>
              <a:rPr lang="fr-FR" dirty="0" err="1">
                <a:latin typeface="Book Antiqua" panose="02040602050305030304" pitchFamily="18" charset="0"/>
                <a:ea typeface="Times New Roman" charset="0"/>
                <a:cs typeface="Times New Roman" charset="0"/>
              </a:rPr>
              <a:t>android</a:t>
            </a:r>
            <a:r>
              <a:rPr lang="fr-FR" dirty="0">
                <a:latin typeface="Book Antiqua" panose="02040602050305030304" pitchFamily="18" charset="0"/>
                <a:ea typeface="Times New Roman" charset="0"/>
                <a:cs typeface="Times New Roman" charset="0"/>
              </a:rPr>
              <a:t> studio</a:t>
            </a:r>
          </a:p>
          <a:p>
            <a:pPr lvl="2">
              <a:lnSpc>
                <a:spcPct val="200000"/>
              </a:lnSpc>
              <a:buClr>
                <a:srgbClr val="4655FF"/>
              </a:buClr>
              <a:buSzPct val="100000"/>
            </a:pPr>
            <a:endParaRPr lang="fr-FR" dirty="0">
              <a:latin typeface="Book Antiqua" panose="02040602050305030304" pitchFamily="18" charset="0"/>
              <a:ea typeface="Times New Roman" charset="0"/>
              <a:cs typeface="Times New Roman" charset="0"/>
            </a:endParaRPr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8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Exigences </a:t>
            </a:r>
          </a:p>
        </p:txBody>
      </p:sp>
    </p:spTree>
    <p:extLst>
      <p:ext uri="{BB962C8B-B14F-4D97-AF65-F5344CB8AC3E}">
        <p14:creationId xmlns:p14="http://schemas.microsoft.com/office/powerpoint/2010/main" val="14941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" y="1151716"/>
            <a:ext cx="9144000" cy="117044"/>
          </a:xfrm>
          <a:prstGeom prst="rect">
            <a:avLst/>
          </a:prstGeom>
          <a:solidFill>
            <a:srgbClr val="465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>
              <a:buSzPct val="105000"/>
              <a:buFont typeface="Wingdings 3" pitchFamily="18" charset="2"/>
              <a:buChar char=""/>
            </a:pPr>
            <a:endParaRPr lang="fr-FR" b="1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471" y="1369506"/>
            <a:ext cx="844252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endParaRPr lang="fr-FR" b="1" dirty="0">
              <a:latin typeface="Book Antiqua" panose="0204060205030503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4655FF"/>
              </a:buClr>
              <a:buSzPct val="100000"/>
              <a:buFont typeface="Wingdings" charset="2"/>
              <a:buChar char="v"/>
            </a:pPr>
            <a:r>
              <a:rPr lang="fr-FR" b="1" dirty="0" err="1">
                <a:latin typeface="Book Antiqua" panose="02040602050305030304" pitchFamily="18" charset="0"/>
              </a:rPr>
              <a:t>AlexNet</a:t>
            </a:r>
            <a:r>
              <a:rPr lang="fr-FR" b="1" dirty="0">
                <a:latin typeface="Book Antiqua" panose="02040602050305030304" pitchFamily="18" charset="0"/>
              </a:rPr>
              <a:t> :</a:t>
            </a:r>
            <a:endParaRPr lang="fr-FR" dirty="0">
              <a:latin typeface="Book Antiqua" panose="02040602050305030304" pitchFamily="18" charset="0"/>
              <a:ea typeface="Times New Roman" charset="0"/>
              <a:cs typeface="Times New Roman" charset="0"/>
            </a:endParaRPr>
          </a:p>
          <a:p>
            <a:pPr lvl="2">
              <a:lnSpc>
                <a:spcPct val="200000"/>
              </a:lnSpc>
              <a:buClr>
                <a:srgbClr val="C00000"/>
              </a:buClr>
              <a:buSzPct val="100000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00150" lvl="2" indent="-285750">
              <a:lnSpc>
                <a:spcPct val="200000"/>
              </a:lnSpc>
              <a:buClr>
                <a:srgbClr val="C00000"/>
              </a:buClr>
              <a:buSzPct val="100000"/>
              <a:buFont typeface="Wingdings" charset="2"/>
              <a:buChar char="§"/>
            </a:pPr>
            <a:endParaRPr lang="fr-FR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429124" y="2136821"/>
            <a:ext cx="285752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-1" y="6520225"/>
            <a:ext cx="9144000" cy="45720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  <a:p>
            <a:endParaRPr lang="fr-FR" sz="12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668184" y="6378277"/>
            <a:ext cx="287360" cy="659479"/>
          </a:xfrm>
          <a:prstGeom prst="rect">
            <a:avLst/>
          </a:prstGeom>
          <a:solidFill>
            <a:srgbClr val="46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  <a:p>
            <a:endParaRPr lang="fr-FR" sz="2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2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49997" y="6545904"/>
            <a:ext cx="523734" cy="305794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  <a:latin typeface="Cambria" pitchFamily="18" charset="0"/>
              </a:rPr>
              <a:pPr/>
              <a:t>9</a:t>
            </a:fld>
            <a:endParaRPr lang="fr-BE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3996142" y="-3996144"/>
            <a:ext cx="1151717" cy="9144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  <a:p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51520" y="31407"/>
            <a:ext cx="6048168" cy="111805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>
                <a:solidFill>
                  <a:schemeClr val="tx1"/>
                </a:solidFill>
                <a:latin typeface="Book Antiqua" pitchFamily="18" charset="0"/>
              </a:rPr>
              <a:t>Modèle utilisé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" y="2682464"/>
            <a:ext cx="7048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9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Personnalisé 2">
      <a:dk1>
        <a:srgbClr val="000000"/>
      </a:dk1>
      <a:lt1>
        <a:srgbClr val="FFFFFF"/>
      </a:lt1>
      <a:dk2>
        <a:srgbClr val="000000"/>
      </a:dk2>
      <a:lt2>
        <a:srgbClr val="E3DED1"/>
      </a:lt2>
      <a:accent1>
        <a:srgbClr val="96BCEA"/>
      </a:accent1>
      <a:accent2>
        <a:srgbClr val="FFFFFF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213233</TotalTime>
  <Words>338</Words>
  <Application>Microsoft Office PowerPoint</Application>
  <PresentationFormat>Affichage à l'écran (4:3)</PresentationFormat>
  <Paragraphs>365</Paragraphs>
  <Slides>16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Objectifs</vt:lpstr>
      <vt:lpstr>Plan</vt:lpstr>
      <vt:lpstr>Introduction</vt:lpstr>
      <vt:lpstr>Introduction</vt:lpstr>
      <vt:lpstr>Base de données à classifier</vt:lpstr>
      <vt:lpstr>Base de données à classifier</vt:lpstr>
      <vt:lpstr>Exigences </vt:lpstr>
      <vt:lpstr>Modèle utilisé</vt:lpstr>
      <vt:lpstr>Modèle utilisé</vt:lpstr>
      <vt:lpstr>Expérimentation et résultats</vt:lpstr>
      <vt:lpstr>Expérimentation et résultats</vt:lpstr>
      <vt:lpstr>Présentation PowerPoint</vt:lpstr>
      <vt:lpstr>Expérimentation et résultats</vt:lpstr>
      <vt:lpstr>Application android  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aissam</dc:creator>
  <cp:lastModifiedBy>larbi Keddouch</cp:lastModifiedBy>
  <cp:revision>2664</cp:revision>
  <cp:lastPrinted>2017-12-17T22:05:09Z</cp:lastPrinted>
  <dcterms:created xsi:type="dcterms:W3CDTF">2014-04-04T17:24:58Z</dcterms:created>
  <dcterms:modified xsi:type="dcterms:W3CDTF">2018-02-13T19:20:59Z</dcterms:modified>
</cp:coreProperties>
</file>