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9" r:id="rId1"/>
  </p:sldMasterIdLst>
  <p:notesMasterIdLst>
    <p:notesMasterId r:id="rId36"/>
  </p:notesMasterIdLst>
  <p:sldIdLst>
    <p:sldId id="284" r:id="rId2"/>
    <p:sldId id="259" r:id="rId3"/>
    <p:sldId id="314" r:id="rId4"/>
    <p:sldId id="313" r:id="rId5"/>
    <p:sldId id="326" r:id="rId6"/>
    <p:sldId id="335" r:id="rId7"/>
    <p:sldId id="299" r:id="rId8"/>
    <p:sldId id="315" r:id="rId9"/>
    <p:sldId id="330" r:id="rId10"/>
    <p:sldId id="327" r:id="rId11"/>
    <p:sldId id="357" r:id="rId12"/>
    <p:sldId id="358" r:id="rId13"/>
    <p:sldId id="328" r:id="rId14"/>
    <p:sldId id="359" r:id="rId15"/>
    <p:sldId id="361" r:id="rId16"/>
    <p:sldId id="360" r:id="rId17"/>
    <p:sldId id="301" r:id="rId18"/>
    <p:sldId id="329" r:id="rId19"/>
    <p:sldId id="344" r:id="rId20"/>
    <p:sldId id="336" r:id="rId21"/>
    <p:sldId id="345" r:id="rId22"/>
    <p:sldId id="337" r:id="rId23"/>
    <p:sldId id="346" r:id="rId24"/>
    <p:sldId id="338" r:id="rId25"/>
    <p:sldId id="347" r:id="rId26"/>
    <p:sldId id="349" r:id="rId27"/>
    <p:sldId id="348" r:id="rId28"/>
    <p:sldId id="350" r:id="rId29"/>
    <p:sldId id="352" r:id="rId30"/>
    <p:sldId id="351" r:id="rId31"/>
    <p:sldId id="353" r:id="rId32"/>
    <p:sldId id="354" r:id="rId33"/>
    <p:sldId id="355" r:id="rId34"/>
    <p:sldId id="356" r:id="rId35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37"/>
      <p:bold r:id="rId38"/>
      <p:italic r:id="rId39"/>
      <p:boldItalic r:id="rId40"/>
    </p:embeddedFont>
    <p:embeddedFont>
      <p:font typeface="Gill Sans MT" panose="020B0502020104020203" pitchFamily="34" charset="0"/>
      <p:regular r:id="rId41"/>
      <p:bold r:id="rId42"/>
      <p:italic r:id="rId43"/>
      <p:boldItalic r:id="rId44"/>
    </p:embeddedFont>
    <p:embeddedFont>
      <p:font typeface="Impact" panose="020B0806030902050204" pitchFamily="34" charset="0"/>
      <p:regular r:id="rId45"/>
    </p:embeddedFont>
    <p:embeddedFont>
      <p:font typeface="Montserrat" panose="00000500000000000000" pitchFamily="2" charset="-52"/>
      <p:regular r:id="rId46"/>
      <p:bold r:id="rId47"/>
      <p:italic r:id="rId48"/>
      <p:boldItalic r:id="rId49"/>
    </p:embeddedFont>
    <p:embeddedFont>
      <p:font typeface="Montserrat ExtraBold" panose="00000900000000000000" pitchFamily="2" charset="-52"/>
      <p:bold r:id="rId50"/>
      <p:boldItalic r:id="rId51"/>
    </p:embeddedFont>
    <p:embeddedFont>
      <p:font typeface="Roboto Slab" pitchFamily="2" charset="0"/>
      <p:regular r:id="rId52"/>
      <p:bold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 snapToGrid="0">
      <p:cViewPr>
        <p:scale>
          <a:sx n="100" d="100"/>
          <a:sy n="100" d="100"/>
        </p:scale>
        <p:origin x="195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9504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0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88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435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293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12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6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050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4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85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96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6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6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07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9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0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40019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6967483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8848894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0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02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563938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0192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27717574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10937024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945538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222693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83766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492979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4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>
            <a:spLocks noGrp="1"/>
          </p:cNvSpPr>
          <p:nvPr>
            <p:ph type="title"/>
          </p:nvPr>
        </p:nvSpPr>
        <p:spPr>
          <a:xfrm>
            <a:off x="832684" y="214174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Montserrat ExtraBold" panose="00000900000000000000" pitchFamily="2" charset="-52"/>
              </a:rPr>
              <a:t>Урок 1</a:t>
            </a:r>
            <a:endParaRPr sz="4000" dirty="0">
              <a:latin typeface="Montserrat ExtraBold" panose="00000900000000000000" pitchFamily="2" charset="-52"/>
            </a:endParaRPr>
          </a:p>
        </p:txBody>
      </p:sp>
      <p:sp>
        <p:nvSpPr>
          <p:cNvPr id="451" name="Google Shape;451;p40"/>
          <p:cNvSpPr txBox="1">
            <a:spLocks noGrp="1"/>
          </p:cNvSpPr>
          <p:nvPr>
            <p:ph type="sldNum" sz="quarter" idx="12"/>
          </p:nvPr>
        </p:nvSpPr>
        <p:spPr>
          <a:xfrm>
            <a:off x="7144916" y="4543871"/>
            <a:ext cx="512504" cy="27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452" name="Google Shape;452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1137760" y="1600523"/>
            <a:ext cx="628088" cy="604855"/>
            <a:chOff x="1786339" y="1703401"/>
            <a:chExt cx="473400" cy="473400"/>
          </a:xfrm>
        </p:grpSpPr>
        <p:sp>
          <p:nvSpPr>
            <p:cNvPr id="455" name="Google Shape;455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12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4759885" y="2048776"/>
            <a:ext cx="430333" cy="417000"/>
            <a:chOff x="3883745" y="1772729"/>
            <a:chExt cx="334744" cy="334744"/>
          </a:xfrm>
        </p:grpSpPr>
        <p:sp>
          <p:nvSpPr>
            <p:cNvPr id="458" name="Google Shape;458;p40"/>
            <p:cNvSpPr/>
            <p:nvPr/>
          </p:nvSpPr>
          <p:spPr>
            <a:xfrm rot="8100000">
              <a:off x="3883745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12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6349788" y="3656330"/>
            <a:ext cx="543851" cy="532593"/>
            <a:chOff x="4922069" y="3645628"/>
            <a:chExt cx="334744" cy="334744"/>
          </a:xfrm>
        </p:grpSpPr>
        <p:sp>
          <p:nvSpPr>
            <p:cNvPr id="467" name="Google Shape;467;p40"/>
            <p:cNvSpPr/>
            <p:nvPr/>
          </p:nvSpPr>
          <p:spPr>
            <a:xfrm rot="18900000">
              <a:off x="4922069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12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2130863" y="3406700"/>
            <a:ext cx="698644" cy="681529"/>
            <a:chOff x="2824664" y="3576300"/>
            <a:chExt cx="473400" cy="473400"/>
          </a:xfrm>
        </p:grpSpPr>
        <p:sp>
          <p:nvSpPr>
            <p:cNvPr id="470" name="Google Shape;470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12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72" name="Google Shape;472;p40"/>
          <p:cNvSpPr txBox="1"/>
          <p:nvPr/>
        </p:nvSpPr>
        <p:spPr>
          <a:xfrm>
            <a:off x="618575" y="1264024"/>
            <a:ext cx="1861610" cy="33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Montserrat" panose="00000500000000000000" pitchFamily="2" charset="-52"/>
                <a:ea typeface="Source Sans Pro"/>
                <a:cs typeface="Source Sans Pro"/>
                <a:sym typeface="Source Sans Pro"/>
              </a:rPr>
              <a:t>Типы данных</a:t>
            </a:r>
            <a:endParaRPr sz="900" dirty="0">
              <a:solidFill>
                <a:schemeClr val="dk2"/>
              </a:solidFill>
              <a:latin typeface="Montserrat" panose="00000500000000000000" pitchFamily="2" charset="-52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>
            <a:off x="3496235" y="1424298"/>
            <a:ext cx="289111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Montserrat" panose="00000500000000000000" pitchFamily="2" charset="-52"/>
                <a:ea typeface="Source Sans Pro"/>
                <a:cs typeface="Source Sans Pro"/>
                <a:sym typeface="Source Sans Pro"/>
              </a:rPr>
              <a:t>Списки, кортежи, множества и словари</a:t>
            </a:r>
            <a:endParaRPr sz="2400" dirty="0">
              <a:solidFill>
                <a:schemeClr val="dk2"/>
              </a:solidFill>
              <a:latin typeface="Montserrat" panose="00000500000000000000" pitchFamily="2" charset="-52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Google Shape;475;p40"/>
          <p:cNvSpPr txBox="1"/>
          <p:nvPr/>
        </p:nvSpPr>
        <p:spPr>
          <a:xfrm>
            <a:off x="1098984" y="3945349"/>
            <a:ext cx="297123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Montserrat" panose="00000500000000000000" pitchFamily="2" charset="-52"/>
                <a:ea typeface="Source Sans Pro"/>
                <a:sym typeface="Source Sans Pro"/>
              </a:rPr>
              <a:t>Числа, строки и логические символы</a:t>
            </a:r>
            <a:endParaRPr lang="id-ID" sz="2400" dirty="0">
              <a:solidFill>
                <a:schemeClr val="dk2"/>
              </a:solidFill>
              <a:latin typeface="Montserrat" panose="00000500000000000000" pitchFamily="2" charset="-52"/>
              <a:ea typeface="Source Sans Pro"/>
              <a:sym typeface="Source Sans Pro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5434178" y="4166243"/>
            <a:ext cx="23750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Montserrat" panose="00000500000000000000" pitchFamily="2" charset="-52"/>
                <a:ea typeface="Source Sans Pro"/>
                <a:sym typeface="Source Sans Pro"/>
              </a:rPr>
              <a:t>Практика</a:t>
            </a:r>
            <a:endParaRPr lang="id-ID" sz="2400" dirty="0">
              <a:solidFill>
                <a:schemeClr val="dk2"/>
              </a:solidFill>
              <a:latin typeface="Montserrat" panose="00000500000000000000" pitchFamily="2" charset="-52"/>
              <a:ea typeface="Source Sans Pro"/>
              <a:sym typeface="Source Sans Pro"/>
            </a:endParaRPr>
          </a:p>
        </p:txBody>
      </p:sp>
      <p:grpSp>
        <p:nvGrpSpPr>
          <p:cNvPr id="22" name="Google Shape;454;p40">
            <a:extLst>
              <a:ext uri="{FF2B5EF4-FFF2-40B4-BE49-F238E27FC236}">
                <a16:creationId xmlns:a16="http://schemas.microsoft.com/office/drawing/2014/main" id="{2908CAA8-6745-461E-B6C2-7F0D0A63FC49}"/>
              </a:ext>
            </a:extLst>
          </p:cNvPr>
          <p:cNvGrpSpPr/>
          <p:nvPr/>
        </p:nvGrpSpPr>
        <p:grpSpPr>
          <a:xfrm>
            <a:off x="7642613" y="1560733"/>
            <a:ext cx="628088" cy="604855"/>
            <a:chOff x="1786339" y="1703401"/>
            <a:chExt cx="473400" cy="473400"/>
          </a:xfrm>
        </p:grpSpPr>
        <p:sp>
          <p:nvSpPr>
            <p:cNvPr id="23" name="Google Shape;455;p40">
              <a:extLst>
                <a:ext uri="{FF2B5EF4-FFF2-40B4-BE49-F238E27FC236}">
                  <a16:creationId xmlns:a16="http://schemas.microsoft.com/office/drawing/2014/main" id="{4765A925-C850-4ECB-B9B8-EF034DD7071C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56;p40">
              <a:extLst>
                <a:ext uri="{FF2B5EF4-FFF2-40B4-BE49-F238E27FC236}">
                  <a16:creationId xmlns:a16="http://schemas.microsoft.com/office/drawing/2014/main" id="{903640B2-FB04-41B9-8A0E-DFDD040DB35F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sp>
        <p:nvSpPr>
          <p:cNvPr id="25" name="Google Shape;472;p40">
            <a:extLst>
              <a:ext uri="{FF2B5EF4-FFF2-40B4-BE49-F238E27FC236}">
                <a16:creationId xmlns:a16="http://schemas.microsoft.com/office/drawing/2014/main" id="{7909F8F1-7CA3-40DF-B99B-48F834205213}"/>
              </a:ext>
            </a:extLst>
          </p:cNvPr>
          <p:cNvSpPr txBox="1"/>
          <p:nvPr/>
        </p:nvSpPr>
        <p:spPr>
          <a:xfrm>
            <a:off x="6756164" y="1084746"/>
            <a:ext cx="222306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Montserrat" panose="00000500000000000000" pitchFamily="2" charset="-52"/>
                <a:ea typeface="Source Sans Pro"/>
                <a:cs typeface="Source Sans Pro"/>
                <a:sym typeface="Source Sans Pro"/>
              </a:rPr>
              <a:t>Обсуждения</a:t>
            </a:r>
            <a:endParaRPr lang="id-ID" sz="2400" dirty="0">
              <a:solidFill>
                <a:schemeClr val="dk2"/>
              </a:solidFill>
              <a:latin typeface="Montserrat" panose="00000500000000000000" pitchFamily="2" charset="-52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49" y="341859"/>
            <a:ext cx="7571700" cy="702600"/>
          </a:xfrm>
        </p:spPr>
        <p:txBody>
          <a:bodyPr/>
          <a:lstStyle/>
          <a:p>
            <a:pPr algn="ctr"/>
            <a:r>
              <a:rPr lang="ru-RU" sz="4000" b="1" dirty="0" err="1">
                <a:latin typeface="Montserrat ExtraBold" panose="00000900000000000000" pitchFamily="2" charset="-52"/>
              </a:rPr>
              <a:t>Булевое</a:t>
            </a:r>
            <a:r>
              <a:rPr lang="ru-RU" sz="4000" b="1" dirty="0">
                <a:latin typeface="Montserrat ExtraBold" panose="00000900000000000000" pitchFamily="2" charset="-52"/>
              </a:rPr>
              <a:t> значение</a:t>
            </a:r>
            <a:endParaRPr lang="en-US" sz="4000" b="1" dirty="0">
              <a:latin typeface="Montserrat ExtraBold" panose="00000900000000000000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A32C-0624-4EE0-BB4F-24F8C80D6580}"/>
              </a:ext>
            </a:extLst>
          </p:cNvPr>
          <p:cNvSpPr txBox="1"/>
          <p:nvPr/>
        </p:nvSpPr>
        <p:spPr>
          <a:xfrm>
            <a:off x="1418443" y="1119069"/>
            <a:ext cx="6307115" cy="2553474"/>
          </a:xfrm>
          <a:prstGeom prst="roundRect">
            <a:avLst>
              <a:gd name="adj" fmla="val 3209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just"/>
            <a:r>
              <a:rPr lang="ru-RU" altLang="ko-KR" sz="1400" dirty="0" err="1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Булевое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 значение в Python — это тип данных, который может принимать только два значения: True (истина) и </a:t>
            </a:r>
            <a:r>
              <a:rPr lang="ru-RU" altLang="ko-KR" sz="1400" dirty="0" err="1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False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 (ложь). Булевы значения часто используются в логических операциях и условных выражениях, чтобы принимать решения в программе. Например, они могут определять, выполняется ли условие, или использоваться для управления потоком выполнения (например, в операторе </a:t>
            </a:r>
            <a:r>
              <a:rPr lang="ru-RU" altLang="ko-KR" sz="1400" dirty="0" err="1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if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).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8A90222E-B0F3-4453-BEEB-07C1938AD88F}"/>
              </a:ext>
            </a:extLst>
          </p:cNvPr>
          <p:cNvSpPr/>
          <p:nvPr/>
        </p:nvSpPr>
        <p:spPr>
          <a:xfrm flipV="1">
            <a:off x="2119539" y="3511943"/>
            <a:ext cx="681790" cy="63402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5062-2002-4751-9C23-AAA1CDEFE1AE}"/>
              </a:ext>
            </a:extLst>
          </p:cNvPr>
          <p:cNvSpPr txBox="1"/>
          <p:nvPr/>
        </p:nvSpPr>
        <p:spPr>
          <a:xfrm>
            <a:off x="2801329" y="3776636"/>
            <a:ext cx="385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Пример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: True 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или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149808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CBB1-0A95-44EF-856D-0A5CDCAD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88255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A8595-9832-417B-8B1D-D1F76C18F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58120B-161D-E6D1-9050-0AFF63118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A22869-7AAD-EDE0-364E-FAB1B103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04EF98-F7F1-F02A-4C3D-E5545D4A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">
            <a:extLst>
              <a:ext uri="{FF2B5EF4-FFF2-40B4-BE49-F238E27FC236}">
                <a16:creationId xmlns:a16="http://schemas.microsoft.com/office/drawing/2014/main" id="{EFC7E6B3-F9CE-4681-DEB3-05DF894AF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912" t="18241" r="11370" b="19637"/>
          <a:stretch/>
        </p:blipFill>
        <p:spPr>
          <a:xfrm>
            <a:off x="1107512" y="751475"/>
            <a:ext cx="6928976" cy="36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4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CBB1-0A95-44EF-856D-0A5CDCAD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88255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A8595-9832-417B-8B1D-D1F76C18F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58120B-161D-E6D1-9050-0AFF63118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A22869-7AAD-EDE0-364E-FAB1B103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04EF98-F7F1-F02A-4C3D-E5545D4A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28CE734-C5F0-05E9-D986-E1087F223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814" t="19446" r="12562" b="19039"/>
          <a:stretch/>
        </p:blipFill>
        <p:spPr>
          <a:xfrm>
            <a:off x="992812" y="644280"/>
            <a:ext cx="6930000" cy="37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8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0" y="341859"/>
            <a:ext cx="7571700" cy="702600"/>
          </a:xfrm>
        </p:spPr>
        <p:txBody>
          <a:bodyPr/>
          <a:lstStyle/>
          <a:p>
            <a:pPr algn="ctr"/>
            <a:r>
              <a:rPr lang="ru-RU" sz="4000" b="1" dirty="0">
                <a:latin typeface="Montserrat ExtraBold" panose="00000900000000000000" pitchFamily="2" charset="-52"/>
              </a:rPr>
              <a:t>Строка</a:t>
            </a:r>
            <a:endParaRPr lang="en-US" sz="4000" b="1" dirty="0">
              <a:latin typeface="Montserrat ExtraBold" panose="00000900000000000000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A32C-0624-4EE0-BB4F-24F8C80D6580}"/>
              </a:ext>
            </a:extLst>
          </p:cNvPr>
          <p:cNvSpPr txBox="1"/>
          <p:nvPr/>
        </p:nvSpPr>
        <p:spPr>
          <a:xfrm>
            <a:off x="1703409" y="1250734"/>
            <a:ext cx="6075282" cy="2443877"/>
          </a:xfrm>
          <a:prstGeom prst="roundRect">
            <a:avLst>
              <a:gd name="adj" fmla="val 2999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just"/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Строка в Python — это последовательность символов, используемая для хранения текста. Строки неизменяемы, что означает, что после создания их нельзя изменить. Вы можете использовать строки для выполнения различных операций, таких как объединение, разделение и извлечение подстрок. Строки заключаются в одинарные ('), двойные ("), тройные одинарные (''') или тройные двойные (""") кавычки.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8A90222E-B0F3-4453-BEEB-07C1938AD88F}"/>
              </a:ext>
            </a:extLst>
          </p:cNvPr>
          <p:cNvSpPr/>
          <p:nvPr/>
        </p:nvSpPr>
        <p:spPr>
          <a:xfrm flipV="1">
            <a:off x="2267724" y="3527494"/>
            <a:ext cx="681790" cy="63402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5062-2002-4751-9C23-AAA1CDEFE1AE}"/>
              </a:ext>
            </a:extLst>
          </p:cNvPr>
          <p:cNvSpPr txBox="1"/>
          <p:nvPr/>
        </p:nvSpPr>
        <p:spPr>
          <a:xfrm>
            <a:off x="2873314" y="3792187"/>
            <a:ext cx="490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Пример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: “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Интерес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”, ‘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Привет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’, ‘2’, ‘-5’ dll</a:t>
            </a:r>
          </a:p>
        </p:txBody>
      </p:sp>
    </p:spTree>
    <p:extLst>
      <p:ext uri="{BB962C8B-B14F-4D97-AF65-F5344CB8AC3E}">
        <p14:creationId xmlns:p14="http://schemas.microsoft.com/office/powerpoint/2010/main" val="413521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CBB1-0A95-44EF-856D-0A5CDCAD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88255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A8595-9832-417B-8B1D-D1F76C18F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58120B-161D-E6D1-9050-0AFF63118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A22869-7AAD-EDE0-364E-FAB1B103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04EF98-F7F1-F02A-4C3D-E5545D4A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F10379B-4210-60C2-2A72-2A4110B40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1" b="89686" l="8803" r="91884">
                        <a14:foregroundMark x1="9354" y1="57848" x2="8872" y2="43946"/>
                        <a14:foregroundMark x1="91884" y1="61211" x2="91265" y2="43498"/>
                      </a14:backgroundRemoval>
                    </a14:imgEffect>
                  </a14:imgLayer>
                </a14:imgProps>
              </a:ext>
            </a:extLst>
          </a:blip>
          <a:srcRect l="7188" t="21134" r="7083" b="22153"/>
          <a:stretch/>
        </p:blipFill>
        <p:spPr>
          <a:xfrm>
            <a:off x="942975" y="1776412"/>
            <a:ext cx="7839076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8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CBB1-0A95-44EF-856D-0A5CDCAD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88255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A8595-9832-417B-8B1D-D1F76C18F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58120B-161D-E6D1-9050-0AFF63118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A22869-7AAD-EDE0-364E-FAB1B103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04EF98-F7F1-F02A-4C3D-E5545D4A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E2C274B-4C1E-CDE1-D979-F71426213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1" b="89686" l="8662" r="90915">
                        <a14:foregroundMark x1="8662" y1="60987" x2="8944" y2="34081"/>
                        <a14:foregroundMark x1="90634" y1="59193" x2="90915" y2="33857"/>
                      </a14:backgroundRemoval>
                    </a14:imgEffect>
                  </a14:imgLayer>
                </a14:imgProps>
              </a:ext>
            </a:extLst>
          </a:blip>
          <a:srcRect l="6979" t="22805" r="7188" b="23468"/>
          <a:stretch/>
        </p:blipFill>
        <p:spPr>
          <a:xfrm>
            <a:off x="942975" y="1800225"/>
            <a:ext cx="784860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8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CBB1-0A95-44EF-856D-0A5CDCAD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88255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A8595-9832-417B-8B1D-D1F76C18F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58120B-161D-E6D1-9050-0AFF63118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A22869-7AAD-EDE0-364E-FAB1B103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04EF98-F7F1-F02A-4C3D-E5545D4A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визитная карточк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A9F41EB-83CE-775C-B01C-83C7587AB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375" t="21537" r="9063" b="21785"/>
          <a:stretch/>
        </p:blipFill>
        <p:spPr>
          <a:xfrm>
            <a:off x="946309" y="1481137"/>
            <a:ext cx="74580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450392"/>
            <a:ext cx="5832600" cy="22427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>
                <a:solidFill>
                  <a:srgbClr val="F8B323"/>
                </a:solidFill>
                <a:latin typeface="Montserrat" panose="00000500000000000000" pitchFamily="2" charset="-52"/>
              </a:rPr>
              <a:t>3</a:t>
            </a:r>
            <a:r>
              <a:rPr lang="en" sz="6000" dirty="0">
                <a:solidFill>
                  <a:srgbClr val="F8B323"/>
                </a:solidFill>
                <a:latin typeface="Montserrat" panose="00000500000000000000" pitchFamily="2" charset="-52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Montserrat ExtraBold" panose="00000900000000000000" pitchFamily="2" charset="-52"/>
              </a:rPr>
              <a:t>Списки, кортежи, множества и словари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26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89" y="253450"/>
            <a:ext cx="7571700" cy="702600"/>
          </a:xfrm>
        </p:spPr>
        <p:txBody>
          <a:bodyPr/>
          <a:lstStyle/>
          <a:p>
            <a:pPr algn="ctr"/>
            <a:r>
              <a:rPr lang="ru-RU" sz="4000" b="1" dirty="0">
                <a:latin typeface="Montserrat ExtraBold" panose="00000900000000000000" pitchFamily="2" charset="-52"/>
              </a:rPr>
              <a:t>Листы</a:t>
            </a:r>
            <a:endParaRPr lang="en-US" sz="4000" b="1" dirty="0">
              <a:latin typeface="Montserrat ExtraBold" panose="00000900000000000000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A32C-0624-4EE0-BB4F-24F8C80D6580}"/>
              </a:ext>
            </a:extLst>
          </p:cNvPr>
          <p:cNvSpPr txBox="1"/>
          <p:nvPr/>
        </p:nvSpPr>
        <p:spPr>
          <a:xfrm>
            <a:off x="1450749" y="1033419"/>
            <a:ext cx="5737181" cy="194756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just"/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Список (лист) в Python — это упорядоченная коллекция элементов, которую можно изменять. Списки позволяют хранить несколько значений (например, числа, строки или другие списки) в одном объекте. Вы можете добавлять, удалять и изменять элементы в списке.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8A90222E-B0F3-4453-BEEB-07C1938AD88F}"/>
              </a:ext>
            </a:extLst>
          </p:cNvPr>
          <p:cNvSpPr/>
          <p:nvPr/>
        </p:nvSpPr>
        <p:spPr>
          <a:xfrm flipV="1">
            <a:off x="1999248" y="2690061"/>
            <a:ext cx="681790" cy="63402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5062-2002-4751-9C23-AAA1CDEFE1AE}"/>
              </a:ext>
            </a:extLst>
          </p:cNvPr>
          <p:cNvSpPr txBox="1"/>
          <p:nvPr/>
        </p:nvSpPr>
        <p:spPr>
          <a:xfrm>
            <a:off x="2681037" y="2980902"/>
            <a:ext cx="5234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list1 = [‘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Химия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’, ‘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Физика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’, 1993, 2021]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list2 = [1, 2, 3, 4,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list3 = [“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А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”, “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Б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”, “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В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”, “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Г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”, “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Д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”]</a:t>
            </a:r>
          </a:p>
        </p:txBody>
      </p:sp>
    </p:spTree>
    <p:extLst>
      <p:ext uri="{BB962C8B-B14F-4D97-AF65-F5344CB8AC3E}">
        <p14:creationId xmlns:p14="http://schemas.microsoft.com/office/powerpoint/2010/main" val="320849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CBB1-0A95-44EF-856D-0A5CDCAD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357360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A8595-9832-417B-8B1D-D1F76C18F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EB36F7-2825-1FF5-C256-33A0E6B8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728" y1="80648" x2="34689" y2="62638"/>
                        <a14:foregroundMark x1="34689" y1="62638" x2="39867" y2="74882"/>
                        <a14:foregroundMark x1="39867" y1="74882" x2="23891" y2="53160"/>
                        <a14:foregroundMark x1="23891" y1="53160" x2="26701" y2="31833"/>
                        <a14:foregroundMark x1="26701" y1="31833" x2="53550" y2="41627"/>
                        <a14:foregroundMark x1="53550" y1="41627" x2="38609" y2="63981"/>
                        <a14:foregroundMark x1="38609" y1="63981" x2="44157" y2="77409"/>
                        <a14:foregroundMark x1="44157" y1="77409" x2="57840" y2="74724"/>
                        <a14:foregroundMark x1="61464" y1="77725" x2="65459" y2="68246"/>
                        <a14:foregroundMark x1="65459" y1="68246" x2="61243" y2="41943"/>
                        <a14:foregroundMark x1="61243" y1="41943" x2="50370" y2="31280"/>
                        <a14:foregroundMark x1="50370" y1="31280" x2="30917" y2="23223"/>
                        <a14:foregroundMark x1="30917" y1="23223" x2="20636" y2="22986"/>
                        <a14:foregroundMark x1="20636" y1="22986" x2="18121" y2="24171"/>
                      </a14:backgroundRemoval>
                    </a14:imgEffect>
                  </a14:imgLayer>
                </a14:imgProps>
              </a:ext>
            </a:extLst>
          </a:blip>
          <a:srcRect l="7342" t="7691" r="7169" b="7309"/>
          <a:stretch/>
        </p:blipFill>
        <p:spPr>
          <a:xfrm>
            <a:off x="2338611" y="567510"/>
            <a:ext cx="4914900" cy="45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8B323"/>
                </a:solidFill>
                <a:latin typeface="Montserrat" panose="00000500000000000000" pitchFamily="2" charset="-52"/>
              </a:rPr>
              <a:t>1.</a:t>
            </a:r>
            <a:endParaRPr lang="ru-RU" sz="6000" dirty="0">
              <a:solidFill>
                <a:srgbClr val="F8B323"/>
              </a:solidFill>
              <a:latin typeface="Montserrat" panose="00000500000000000000" pitchFamily="2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Montserrat ExtraBold" panose="00000900000000000000" pitchFamily="2" charset="-52"/>
              </a:rPr>
              <a:t>Типы данных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743" y="290424"/>
            <a:ext cx="5752514" cy="702600"/>
          </a:xfrm>
        </p:spPr>
        <p:txBody>
          <a:bodyPr/>
          <a:lstStyle/>
          <a:p>
            <a:pPr algn="ctr"/>
            <a:r>
              <a:rPr lang="ru-RU" sz="4000" b="1" dirty="0">
                <a:latin typeface="Montserrat ExtraBold" panose="00000900000000000000" pitchFamily="2" charset="-52"/>
              </a:rPr>
              <a:t>Кортежи</a:t>
            </a:r>
            <a:endParaRPr lang="en-US" sz="4000" b="1" dirty="0">
              <a:latin typeface="Montserrat ExtraBold" panose="00000900000000000000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A32C-0624-4EE0-BB4F-24F8C80D6580}"/>
              </a:ext>
            </a:extLst>
          </p:cNvPr>
          <p:cNvSpPr txBox="1"/>
          <p:nvPr/>
        </p:nvSpPr>
        <p:spPr>
          <a:xfrm>
            <a:off x="1688875" y="1381224"/>
            <a:ext cx="6302600" cy="2219801"/>
          </a:xfrm>
          <a:prstGeom prst="roundRect">
            <a:avLst>
              <a:gd name="adj" fmla="val 3172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just"/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Кортеж в Python — это упорядоченная коллекция элементов, которая, в отличие от списков, является неизменяемой. Это означает, что после создания кортежа вы не можете изменять его элементы. Кортежи могут содержать элементы разных типов и обычно используются для хранения связанных данных. Они заключаются в круглые скобки (()), и для создания кортежа с одним элементом нужно добавлять запятую (например, (1,)).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8A90222E-B0F3-4453-BEEB-07C1938AD88F}"/>
              </a:ext>
            </a:extLst>
          </p:cNvPr>
          <p:cNvSpPr/>
          <p:nvPr/>
        </p:nvSpPr>
        <p:spPr>
          <a:xfrm flipV="1">
            <a:off x="2332623" y="3516451"/>
            <a:ext cx="681790" cy="63402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5062-2002-4751-9C23-AAA1CDEFE1AE}"/>
              </a:ext>
            </a:extLst>
          </p:cNvPr>
          <p:cNvSpPr txBox="1"/>
          <p:nvPr/>
        </p:nvSpPr>
        <p:spPr>
          <a:xfrm>
            <a:off x="2966788" y="3668851"/>
            <a:ext cx="526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tup1 = (‘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Сергей</a:t>
            </a: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’, ‘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Банан</a:t>
            </a: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’, 1993, 2021)</a:t>
            </a:r>
            <a:endParaRPr lang="en-US" dirty="0">
              <a:solidFill>
                <a:srgbClr val="00B0F0"/>
              </a:solidFill>
              <a:latin typeface="Montserrat" panose="00000500000000000000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tup2 = (1, 2, 3, 4, 5)</a:t>
            </a:r>
          </a:p>
        </p:txBody>
      </p:sp>
    </p:spTree>
    <p:extLst>
      <p:ext uri="{BB962C8B-B14F-4D97-AF65-F5344CB8AC3E}">
        <p14:creationId xmlns:p14="http://schemas.microsoft.com/office/powerpoint/2010/main" val="169381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A8595-9832-417B-8B1D-D1F76C18F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51AD88-8BB1-776D-66EF-A5CF0B68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88255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  <p:pic>
        <p:nvPicPr>
          <p:cNvPr id="12" name="Рисунок 11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B8B1CBF-EDE0-DC68-E9EC-4F3C0DD9E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1" b="89923" l="8845" r="89943">
                        <a14:foregroundMark x1="9415" y1="66699" x2="8845" y2="45393"/>
                      </a14:backgroundRemoval>
                    </a14:imgEffect>
                  </a14:imgLayer>
                </a14:imgProps>
              </a:ext>
            </a:extLst>
          </a:blip>
          <a:srcRect l="6922" t="9074" r="6645" b="9074"/>
          <a:stretch/>
        </p:blipFill>
        <p:spPr>
          <a:xfrm>
            <a:off x="1581150" y="539800"/>
            <a:ext cx="6540932" cy="46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0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89" y="253450"/>
            <a:ext cx="7571700" cy="702600"/>
          </a:xfrm>
        </p:spPr>
        <p:txBody>
          <a:bodyPr/>
          <a:lstStyle/>
          <a:p>
            <a:pPr algn="ctr"/>
            <a:r>
              <a:rPr lang="ru-RU" sz="3200" b="1" dirty="0"/>
              <a:t>Множества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A32C-0624-4EE0-BB4F-24F8C80D6580}"/>
              </a:ext>
            </a:extLst>
          </p:cNvPr>
          <p:cNvSpPr txBox="1"/>
          <p:nvPr/>
        </p:nvSpPr>
        <p:spPr>
          <a:xfrm>
            <a:off x="1532409" y="1179473"/>
            <a:ext cx="6572780" cy="2184678"/>
          </a:xfrm>
          <a:prstGeom prst="roundRect">
            <a:avLst>
              <a:gd name="adj" fmla="val 293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just"/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Множество в Python — это неупорядоченная коллекция уникальных элементов, которые не могут повторяться. Множества используются для хранения различных значений и выполнения операций, таких как объединение, пересечение и разность. Они заключаются в фигурные скобки ({}) или создаются с помощью функции </a:t>
            </a:r>
            <a:r>
              <a:rPr lang="ru-RU" altLang="ko-KR" sz="1400" dirty="0" err="1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set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(). Множества удобны, когда нужно избавиться от дубликатов и быстро проверять наличие элемента.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8A90222E-B0F3-4453-BEEB-07C1938AD88F}"/>
              </a:ext>
            </a:extLst>
          </p:cNvPr>
          <p:cNvSpPr/>
          <p:nvPr/>
        </p:nvSpPr>
        <p:spPr>
          <a:xfrm flipV="1">
            <a:off x="2271137" y="3219002"/>
            <a:ext cx="681790" cy="63402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5062-2002-4751-9C23-AAA1CDEFE1AE}"/>
              </a:ext>
            </a:extLst>
          </p:cNvPr>
          <p:cNvSpPr txBox="1"/>
          <p:nvPr/>
        </p:nvSpPr>
        <p:spPr>
          <a:xfrm>
            <a:off x="2952927" y="3397074"/>
            <a:ext cx="5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set1 = {«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Яблоко</a:t>
            </a: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", «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Банан</a:t>
            </a: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", «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Интерес</a:t>
            </a: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"}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set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2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 = {«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АБВ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", 34, 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Истина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, 40, «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Мужчина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253370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6EFE7F-F9D1-4D09-AA7F-4EFCF42A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116" t="14815" r="9233" b="14444"/>
          <a:stretch/>
        </p:blipFill>
        <p:spPr>
          <a:xfrm>
            <a:off x="1257300" y="723899"/>
            <a:ext cx="7434362" cy="408622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9B17845-7AE5-857F-A3D2-14936BDE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357360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6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89" y="253450"/>
            <a:ext cx="7571700" cy="702600"/>
          </a:xfrm>
        </p:spPr>
        <p:txBody>
          <a:bodyPr/>
          <a:lstStyle/>
          <a:p>
            <a:pPr algn="ctr"/>
            <a:r>
              <a:rPr lang="ru-RU" sz="3200" b="1" dirty="0"/>
              <a:t>Словари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A32C-0624-4EE0-BB4F-24F8C80D6580}"/>
              </a:ext>
            </a:extLst>
          </p:cNvPr>
          <p:cNvSpPr txBox="1"/>
          <p:nvPr/>
        </p:nvSpPr>
        <p:spPr>
          <a:xfrm>
            <a:off x="942559" y="1491009"/>
            <a:ext cx="7772815" cy="2049304"/>
          </a:xfrm>
          <a:prstGeom prst="roundRect">
            <a:avLst>
              <a:gd name="adj" fmla="val 3843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just"/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Словарь в Python — это неупорядоченная коллекция пар "ключ-значение". Он позволяет хранить данные в виде ассоциативных массивов, где каждый ключ уникален и связывается с определённым значением. Словари удобно использовать для быстрого поиска значений по ключам. Словари создаются с помощью фигурных скобок ({}) или функции </a:t>
            </a:r>
            <a:r>
              <a:rPr lang="ru-RU" altLang="ko-KR" sz="1400" dirty="0" err="1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dict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(). Ключи могут быть строками, числами или кортежами, а значения могут быть любыми типами данных.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8A90222E-B0F3-4453-BEEB-07C1938AD88F}"/>
              </a:ext>
            </a:extLst>
          </p:cNvPr>
          <p:cNvSpPr/>
          <p:nvPr/>
        </p:nvSpPr>
        <p:spPr>
          <a:xfrm flipV="1">
            <a:off x="1257300" y="3300231"/>
            <a:ext cx="681790" cy="63402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5062-2002-4751-9C23-AAA1CDEFE1AE}"/>
              </a:ext>
            </a:extLst>
          </p:cNvPr>
          <p:cNvSpPr txBox="1"/>
          <p:nvPr/>
        </p:nvSpPr>
        <p:spPr>
          <a:xfrm>
            <a:off x="1939090" y="3617243"/>
            <a:ext cx="686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dic = {‘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Имя</a:t>
            </a: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’ : ‘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Сергей</a:t>
            </a: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’, ‘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Россия</a:t>
            </a: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’ : 23, ‘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Работа</a:t>
            </a: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 : 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Дизайнер</a:t>
            </a:r>
            <a:r>
              <a:rPr lang="fi-FI" dirty="0">
                <a:solidFill>
                  <a:srgbClr val="00B0F0"/>
                </a:solidFill>
                <a:latin typeface="Montserrat" panose="00000500000000000000" pitchFamily="2" charset="-52"/>
              </a:rPr>
              <a:t>’}</a:t>
            </a:r>
            <a:endParaRPr lang="en-US" dirty="0">
              <a:solidFill>
                <a:srgbClr val="00B0F0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94050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A8595-9832-417B-8B1D-D1F76C18F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F8003AC8-2812-D1FE-EE5D-146CC042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640" y1="43148" x2="32400" y2="24815"/>
                        <a14:foregroundMark x1="32400" y1="24815" x2="42960" y2="41852"/>
                        <a14:foregroundMark x1="42960" y1="41852" x2="43520" y2="70278"/>
                        <a14:foregroundMark x1="43520" y1="70278" x2="55760" y2="83148"/>
                        <a14:foregroundMark x1="55760" y1="83148" x2="69680" y2="56019"/>
                        <a14:foregroundMark x1="69680" y1="56019" x2="73280" y2="35463"/>
                        <a14:foregroundMark x1="73280" y1="35463" x2="60880" y2="33796"/>
                        <a14:foregroundMark x1="60880" y1="33796" x2="65360" y2="64630"/>
                        <a14:foregroundMark x1="65360" y1="64630" x2="76480" y2="76759"/>
                        <a14:foregroundMark x1="76480" y1="76759" x2="67120" y2="84630"/>
                        <a14:foregroundMark x1="67120" y1="84630" x2="39680" y2="88148"/>
                        <a14:foregroundMark x1="39680" y1="88148" x2="35920" y2="87407"/>
                      </a14:backgroundRemoval>
                    </a14:imgEffect>
                  </a14:imgLayer>
                </a14:imgProps>
              </a:ext>
            </a:extLst>
          </a:blip>
          <a:srcRect l="7440" t="9445" r="7760" b="9259"/>
          <a:stretch/>
        </p:blipFill>
        <p:spPr>
          <a:xfrm>
            <a:off x="2238375" y="549325"/>
            <a:ext cx="5448300" cy="451283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2DF9A49-CF4D-CA03-8EEC-13649F09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88255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7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>
            <a:spLocks noGrp="1"/>
          </p:cNvSpPr>
          <p:nvPr>
            <p:ph type="title"/>
          </p:nvPr>
        </p:nvSpPr>
        <p:spPr>
          <a:xfrm>
            <a:off x="832684" y="214174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Montserrat ExtraBold" panose="00000900000000000000" pitchFamily="2" charset="-52"/>
              </a:rPr>
              <a:t>Урок 2</a:t>
            </a:r>
            <a:endParaRPr sz="4000" dirty="0">
              <a:latin typeface="Montserrat ExtraBold" panose="00000900000000000000" pitchFamily="2" charset="-52"/>
            </a:endParaRPr>
          </a:p>
        </p:txBody>
      </p:sp>
      <p:sp>
        <p:nvSpPr>
          <p:cNvPr id="451" name="Google Shape;451;p40"/>
          <p:cNvSpPr txBox="1">
            <a:spLocks noGrp="1"/>
          </p:cNvSpPr>
          <p:nvPr>
            <p:ph type="sldNum" sz="quarter" idx="12"/>
          </p:nvPr>
        </p:nvSpPr>
        <p:spPr>
          <a:xfrm>
            <a:off x="7144916" y="4543871"/>
            <a:ext cx="512504" cy="27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452" name="Google Shape;452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1137760" y="1600523"/>
            <a:ext cx="628088" cy="604855"/>
            <a:chOff x="1786339" y="1703401"/>
            <a:chExt cx="473400" cy="473400"/>
          </a:xfrm>
        </p:grpSpPr>
        <p:sp>
          <p:nvSpPr>
            <p:cNvPr id="455" name="Google Shape;455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12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4759885" y="2048776"/>
            <a:ext cx="430333" cy="417000"/>
            <a:chOff x="3883745" y="1772729"/>
            <a:chExt cx="334744" cy="334744"/>
          </a:xfrm>
        </p:grpSpPr>
        <p:sp>
          <p:nvSpPr>
            <p:cNvPr id="458" name="Google Shape;458;p40"/>
            <p:cNvSpPr/>
            <p:nvPr/>
          </p:nvSpPr>
          <p:spPr>
            <a:xfrm rot="8100000">
              <a:off x="3883745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12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6349788" y="3656330"/>
            <a:ext cx="543851" cy="532593"/>
            <a:chOff x="4922069" y="3645628"/>
            <a:chExt cx="334744" cy="334744"/>
          </a:xfrm>
        </p:grpSpPr>
        <p:sp>
          <p:nvSpPr>
            <p:cNvPr id="467" name="Google Shape;467;p40"/>
            <p:cNvSpPr/>
            <p:nvPr/>
          </p:nvSpPr>
          <p:spPr>
            <a:xfrm rot="18900000">
              <a:off x="4922069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12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2141827" y="3537456"/>
            <a:ext cx="698644" cy="681529"/>
            <a:chOff x="2824664" y="3576300"/>
            <a:chExt cx="473400" cy="473400"/>
          </a:xfrm>
        </p:grpSpPr>
        <p:sp>
          <p:nvSpPr>
            <p:cNvPr id="470" name="Google Shape;470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12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72" name="Google Shape;472;p40"/>
          <p:cNvSpPr txBox="1"/>
          <p:nvPr/>
        </p:nvSpPr>
        <p:spPr>
          <a:xfrm>
            <a:off x="618574" y="1264024"/>
            <a:ext cx="1971527" cy="33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Montserrat" panose="00000500000000000000" pitchFamily="2" charset="-52"/>
                <a:ea typeface="Source Sans Pro"/>
                <a:cs typeface="Source Sans Pro"/>
                <a:sym typeface="Source Sans Pro"/>
              </a:rPr>
              <a:t>Ввод с клавиатуры</a:t>
            </a:r>
            <a:endParaRPr sz="900" dirty="0">
              <a:solidFill>
                <a:schemeClr val="dk2"/>
              </a:solidFill>
              <a:latin typeface="Montserrat" panose="00000500000000000000" pitchFamily="2" charset="-52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>
            <a:off x="3496235" y="1424298"/>
            <a:ext cx="289111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Montserrat" panose="00000500000000000000" pitchFamily="2" charset="-52"/>
                <a:ea typeface="Source Sans Pro"/>
                <a:cs typeface="Source Sans Pro"/>
                <a:sym typeface="Source Sans Pro"/>
              </a:rPr>
              <a:t>Списки, кортежи, множества и словари</a:t>
            </a:r>
            <a:endParaRPr sz="2400" dirty="0">
              <a:solidFill>
                <a:schemeClr val="dk2"/>
              </a:solidFill>
              <a:latin typeface="Montserrat" panose="00000500000000000000" pitchFamily="2" charset="-52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Google Shape;475;p40"/>
          <p:cNvSpPr txBox="1"/>
          <p:nvPr/>
        </p:nvSpPr>
        <p:spPr>
          <a:xfrm>
            <a:off x="1109948" y="4055933"/>
            <a:ext cx="297123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Montserrat" panose="00000500000000000000" pitchFamily="2" charset="-52"/>
                <a:ea typeface="Source Sans Pro"/>
                <a:cs typeface="Source Sans Pro"/>
                <a:sym typeface="Source Sans Pro"/>
              </a:rPr>
              <a:t>Математические операции</a:t>
            </a:r>
            <a:endParaRPr lang="id-ID" sz="2400" dirty="0">
              <a:solidFill>
                <a:schemeClr val="dk2"/>
              </a:solidFill>
              <a:latin typeface="Montserrat" panose="00000500000000000000" pitchFamily="2" charset="-52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5434178" y="4166243"/>
            <a:ext cx="23750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Montserrat" panose="00000500000000000000" pitchFamily="2" charset="-52"/>
                <a:ea typeface="Source Sans Pro"/>
                <a:cs typeface="Source Sans Pro"/>
                <a:sym typeface="Source Sans Pro"/>
              </a:rPr>
              <a:t>Практика</a:t>
            </a:r>
            <a:endParaRPr lang="id-ID" sz="2400" dirty="0">
              <a:solidFill>
                <a:schemeClr val="dk2"/>
              </a:solidFill>
              <a:latin typeface="Montserrat" panose="00000500000000000000" pitchFamily="2" charset="-52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" name="Google Shape;454;p40">
            <a:extLst>
              <a:ext uri="{FF2B5EF4-FFF2-40B4-BE49-F238E27FC236}">
                <a16:creationId xmlns:a16="http://schemas.microsoft.com/office/drawing/2014/main" id="{2908CAA8-6745-461E-B6C2-7F0D0A63FC49}"/>
              </a:ext>
            </a:extLst>
          </p:cNvPr>
          <p:cNvGrpSpPr/>
          <p:nvPr/>
        </p:nvGrpSpPr>
        <p:grpSpPr>
          <a:xfrm>
            <a:off x="7642613" y="1560733"/>
            <a:ext cx="628088" cy="604855"/>
            <a:chOff x="1786339" y="1703401"/>
            <a:chExt cx="473400" cy="473400"/>
          </a:xfrm>
        </p:grpSpPr>
        <p:sp>
          <p:nvSpPr>
            <p:cNvPr id="23" name="Google Shape;455;p40">
              <a:extLst>
                <a:ext uri="{FF2B5EF4-FFF2-40B4-BE49-F238E27FC236}">
                  <a16:creationId xmlns:a16="http://schemas.microsoft.com/office/drawing/2014/main" id="{4765A925-C850-4ECB-B9B8-EF034DD7071C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56;p40">
              <a:extLst>
                <a:ext uri="{FF2B5EF4-FFF2-40B4-BE49-F238E27FC236}">
                  <a16:creationId xmlns:a16="http://schemas.microsoft.com/office/drawing/2014/main" id="{903640B2-FB04-41B9-8A0E-DFDD040DB35F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sp>
        <p:nvSpPr>
          <p:cNvPr id="25" name="Google Shape;472;p40">
            <a:extLst>
              <a:ext uri="{FF2B5EF4-FFF2-40B4-BE49-F238E27FC236}">
                <a16:creationId xmlns:a16="http://schemas.microsoft.com/office/drawing/2014/main" id="{7909F8F1-7CA3-40DF-B99B-48F834205213}"/>
              </a:ext>
            </a:extLst>
          </p:cNvPr>
          <p:cNvSpPr txBox="1"/>
          <p:nvPr/>
        </p:nvSpPr>
        <p:spPr>
          <a:xfrm>
            <a:off x="6730646" y="1057536"/>
            <a:ext cx="215624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Montserrat" panose="00000500000000000000" pitchFamily="2" charset="-52"/>
                <a:ea typeface="Source Sans Pro"/>
                <a:cs typeface="Source Sans Pro"/>
                <a:sym typeface="Source Sans Pro"/>
              </a:rPr>
              <a:t>Обсуждения</a:t>
            </a:r>
            <a:endParaRPr lang="id-ID" sz="2400" dirty="0">
              <a:solidFill>
                <a:schemeClr val="dk2"/>
              </a:solidFill>
              <a:latin typeface="Montserrat" panose="00000500000000000000" pitchFamily="2" charset="-52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6610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8B323"/>
                </a:solidFill>
                <a:latin typeface="Montserrat ExtraBold" panose="00000900000000000000" pitchFamily="2" charset="-52"/>
              </a:rPr>
              <a:t>1</a:t>
            </a:r>
            <a:r>
              <a:rPr lang="en" sz="6000" dirty="0">
                <a:solidFill>
                  <a:srgbClr val="F8B323"/>
                </a:solidFill>
                <a:latin typeface="Montserrat ExtraBold" panose="00000900000000000000" pitchFamily="2" charset="-52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ExtraBold" panose="00000900000000000000" pitchFamily="2" charset="-52"/>
              </a:rPr>
              <a:t>Ввод с клавиатуры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11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0" y="254365"/>
            <a:ext cx="7571700" cy="702600"/>
          </a:xfrm>
        </p:spPr>
        <p:txBody>
          <a:bodyPr/>
          <a:lstStyle/>
          <a:p>
            <a:pPr algn="ctr"/>
            <a:r>
              <a:rPr lang="ru-RU" sz="3200" b="1" dirty="0">
                <a:latin typeface="Montserrat ExtraBold" panose="00000900000000000000" pitchFamily="2" charset="-52"/>
              </a:rPr>
              <a:t>Ввод с клавиатуры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A32C-0624-4EE0-BB4F-24F8C80D6580}"/>
              </a:ext>
            </a:extLst>
          </p:cNvPr>
          <p:cNvSpPr txBox="1"/>
          <p:nvPr/>
        </p:nvSpPr>
        <p:spPr>
          <a:xfrm>
            <a:off x="1675869" y="1876928"/>
            <a:ext cx="5792261" cy="1341656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just"/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Для ввода текста с клавиатуры в Python используется встроенная функция </a:t>
            </a:r>
            <a:r>
              <a:rPr lang="ru-RU" altLang="ko-KR" sz="1400" dirty="0" err="1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input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(). Эта функция позволяет пользователю ввести данные, которые затем можно использовать в программе. 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8A90222E-B0F3-4453-BEEB-07C1938AD88F}"/>
              </a:ext>
            </a:extLst>
          </p:cNvPr>
          <p:cNvSpPr/>
          <p:nvPr/>
        </p:nvSpPr>
        <p:spPr>
          <a:xfrm flipV="1">
            <a:off x="2257421" y="3086237"/>
            <a:ext cx="681790" cy="63402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5062-2002-4751-9C23-AAA1CDEFE1AE}"/>
              </a:ext>
            </a:extLst>
          </p:cNvPr>
          <p:cNvSpPr txBox="1"/>
          <p:nvPr/>
        </p:nvSpPr>
        <p:spPr>
          <a:xfrm>
            <a:off x="2939211" y="3350930"/>
            <a:ext cx="440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ExtraBold" panose="00000900000000000000" pitchFamily="2" charset="-52"/>
              </a:rPr>
              <a:t>name</a:t>
            </a:r>
            <a:r>
              <a:rPr lang="fi-FI" dirty="0">
                <a:solidFill>
                  <a:srgbClr val="00B0F0"/>
                </a:solidFill>
                <a:latin typeface="Montserrat ExtraBold" panose="00000900000000000000" pitchFamily="2" charset="-52"/>
              </a:rPr>
              <a:t> = input()</a:t>
            </a:r>
            <a:endParaRPr lang="en-US" dirty="0">
              <a:solidFill>
                <a:srgbClr val="00B0F0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00662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снимок экрана, визитная карточ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9983638-95BE-2B22-FFA3-D12566B44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1448" t="19260" r="11561" b="19074"/>
          <a:stretch/>
        </p:blipFill>
        <p:spPr>
          <a:xfrm>
            <a:off x="1366498" y="1058400"/>
            <a:ext cx="7167901" cy="350500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AAD0061-3283-A243-DD82-9CEF1342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88255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8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0" y="1117368"/>
            <a:ext cx="7571700" cy="702600"/>
          </a:xfrm>
        </p:spPr>
        <p:txBody>
          <a:bodyPr/>
          <a:lstStyle/>
          <a:p>
            <a:pPr algn="ctr"/>
            <a:r>
              <a:rPr lang="ru-RU" sz="2400" dirty="0">
                <a:latin typeface="Montserrat ExtraBold" panose="00000900000000000000" pitchFamily="2" charset="-52"/>
              </a:rPr>
              <a:t>Примитивные структуры данных</a:t>
            </a:r>
            <a:endParaRPr lang="en-US" sz="2400" dirty="0">
              <a:latin typeface="Montserrat ExtraBold" panose="00000900000000000000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1703410" y="2052400"/>
            <a:ext cx="5737181" cy="1038701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Примитивная структура данных - это чистый и простой тип данных который может хранить значение определенного типа.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76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0" y="717378"/>
            <a:ext cx="7571700" cy="702600"/>
          </a:xfrm>
        </p:spPr>
        <p:txBody>
          <a:bodyPr/>
          <a:lstStyle/>
          <a:p>
            <a:pPr algn="ctr"/>
            <a:r>
              <a:rPr lang="ru-RU" sz="3200" b="1" dirty="0">
                <a:latin typeface="Montserrat ExtraBold" panose="00000900000000000000" pitchFamily="2" charset="-52"/>
              </a:rPr>
              <a:t>Ввод численных значений с клавиатуры</a:t>
            </a:r>
            <a:endParaRPr lang="en-US" sz="3200" b="1" dirty="0">
              <a:latin typeface="Montserrat ExtraBold" panose="00000900000000000000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A32C-0624-4EE0-BB4F-24F8C80D6580}"/>
              </a:ext>
            </a:extLst>
          </p:cNvPr>
          <p:cNvSpPr txBox="1"/>
          <p:nvPr/>
        </p:nvSpPr>
        <p:spPr>
          <a:xfrm>
            <a:off x="1464197" y="1594552"/>
            <a:ext cx="5792261" cy="1341656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just"/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Чтобы вводить целые или вещественные числа с клавиатуры, можно использовать уже знакомую нам функцию</a:t>
            </a:r>
            <a:r>
              <a:rPr lang="en-US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 “input”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, но в сочетании с рассмотренными в первом уроке функциями </a:t>
            </a:r>
            <a:r>
              <a:rPr lang="en-US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“float”, “int”.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8A90222E-B0F3-4453-BEEB-07C1938AD88F}"/>
              </a:ext>
            </a:extLst>
          </p:cNvPr>
          <p:cNvSpPr/>
          <p:nvPr/>
        </p:nvSpPr>
        <p:spPr>
          <a:xfrm flipV="1">
            <a:off x="2043948" y="2761634"/>
            <a:ext cx="681790" cy="63402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5062-2002-4751-9C23-AAA1CDEFE1AE}"/>
              </a:ext>
            </a:extLst>
          </p:cNvPr>
          <p:cNvSpPr txBox="1"/>
          <p:nvPr/>
        </p:nvSpPr>
        <p:spPr>
          <a:xfrm>
            <a:off x="2694486" y="2936208"/>
            <a:ext cx="440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Montserrat" panose="00000500000000000000" pitchFamily="2" charset="-52"/>
              </a:rPr>
              <a:t>int_name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 = int(input())</a:t>
            </a:r>
          </a:p>
          <a:p>
            <a:r>
              <a:rPr lang="en-US" dirty="0" err="1">
                <a:solidFill>
                  <a:srgbClr val="00B0F0"/>
                </a:solidFill>
                <a:latin typeface="Montserrat" panose="00000500000000000000" pitchFamily="2" charset="-52"/>
              </a:rPr>
              <a:t>float_name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 = float(input())</a:t>
            </a:r>
          </a:p>
        </p:txBody>
      </p:sp>
    </p:spTree>
    <p:extLst>
      <p:ext uri="{BB962C8B-B14F-4D97-AF65-F5344CB8AC3E}">
        <p14:creationId xmlns:p14="http://schemas.microsoft.com/office/powerpoint/2010/main" val="527810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72AA0B-9C0F-C796-A604-72D272A7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440" r="90560">
                        <a14:foregroundMark x1="9440" y1="36154" x2="9680" y2="42500"/>
                        <a14:foregroundMark x1="90560" y1="38269" x2="90560" y2="45769"/>
                      </a14:backgroundRemoval>
                    </a14:imgEffect>
                  </a14:imgLayer>
                </a14:imgProps>
              </a:ext>
            </a:extLst>
          </a:blip>
          <a:srcRect l="8230" t="19953" r="8333" b="19701"/>
          <a:stretch/>
        </p:blipFill>
        <p:spPr>
          <a:xfrm>
            <a:off x="1081425" y="1423987"/>
            <a:ext cx="7629526" cy="2295525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4E0D76F-F581-7B8D-B3A6-A81F446E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88255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3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658052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rgbClr val="F8B323"/>
                </a:solidFill>
                <a:latin typeface="Montserrat ExtraBold" panose="00000900000000000000" pitchFamily="2" charset="-52"/>
              </a:rPr>
              <a:t>2</a:t>
            </a:r>
            <a:r>
              <a:rPr lang="en" sz="6000" dirty="0">
                <a:solidFill>
                  <a:srgbClr val="F8B323"/>
                </a:solidFill>
                <a:latin typeface="Montserrat ExtraBold" panose="00000900000000000000" pitchFamily="2" charset="-52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ExtraBold" panose="00000900000000000000" pitchFamily="2" charset="-52"/>
              </a:rPr>
              <a:t>математические операции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753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38" y="381000"/>
            <a:ext cx="8112323" cy="702600"/>
          </a:xfrm>
        </p:spPr>
        <p:txBody>
          <a:bodyPr/>
          <a:lstStyle/>
          <a:p>
            <a:pPr algn="ctr"/>
            <a:r>
              <a:rPr lang="ru-RU" sz="3200" b="1" dirty="0">
                <a:latin typeface="Montserrat ExtraBold" panose="00000900000000000000" pitchFamily="2" charset="-52"/>
              </a:rPr>
              <a:t>математические операции</a:t>
            </a:r>
            <a:endParaRPr lang="en-US" sz="3200" b="1" dirty="0">
              <a:latin typeface="Montserrat ExtraBold" panose="00000900000000000000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A32C-0624-4EE0-BB4F-24F8C80D6580}"/>
              </a:ext>
            </a:extLst>
          </p:cNvPr>
          <p:cNvSpPr txBox="1"/>
          <p:nvPr/>
        </p:nvSpPr>
        <p:spPr>
          <a:xfrm>
            <a:off x="1464195" y="1329291"/>
            <a:ext cx="5955779" cy="1341656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just"/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Для работы с числовыми переменными доступны следующие математические операции</a:t>
            </a:r>
            <a:r>
              <a:rPr lang="en-US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 (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больше операций в методическом указании):</a:t>
            </a:r>
          </a:p>
          <a:p>
            <a:pPr algn="just"/>
            <a:endParaRPr lang="ru-RU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8A90222E-B0F3-4453-BEEB-07C1938AD88F}"/>
              </a:ext>
            </a:extLst>
          </p:cNvPr>
          <p:cNvSpPr/>
          <p:nvPr/>
        </p:nvSpPr>
        <p:spPr>
          <a:xfrm flipV="1">
            <a:off x="2032867" y="2519469"/>
            <a:ext cx="681790" cy="63402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5062-2002-4751-9C23-AAA1CDEFE1AE}"/>
              </a:ext>
            </a:extLst>
          </p:cNvPr>
          <p:cNvSpPr txBox="1"/>
          <p:nvPr/>
        </p:nvSpPr>
        <p:spPr>
          <a:xfrm>
            <a:off x="2714657" y="2731154"/>
            <a:ext cx="4405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Сложение – 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a + b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;</a:t>
            </a:r>
            <a:endParaRPr lang="en-US" dirty="0">
              <a:solidFill>
                <a:srgbClr val="00B0F0"/>
              </a:solidFill>
              <a:latin typeface="Montserrat" panose="00000500000000000000" pitchFamily="2" charset="-52"/>
            </a:endParaRPr>
          </a:p>
          <a:p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Вычитание – 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a – b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;</a:t>
            </a:r>
            <a:endParaRPr lang="en-US" dirty="0">
              <a:solidFill>
                <a:srgbClr val="00B0F0"/>
              </a:solidFill>
              <a:latin typeface="Montserrat" panose="00000500000000000000" pitchFamily="2" charset="-52"/>
            </a:endParaRPr>
          </a:p>
          <a:p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Умножение – 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a * b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;</a:t>
            </a:r>
            <a:endParaRPr lang="en-US" dirty="0">
              <a:solidFill>
                <a:srgbClr val="00B0F0"/>
              </a:solidFill>
              <a:latin typeface="Montserrat" panose="00000500000000000000" pitchFamily="2" charset="-52"/>
            </a:endParaRPr>
          </a:p>
          <a:p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Деление – 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a / b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;</a:t>
            </a:r>
            <a:endParaRPr lang="en-US" dirty="0">
              <a:solidFill>
                <a:srgbClr val="00B0F0"/>
              </a:solidFill>
              <a:latin typeface="Montserrat" panose="00000500000000000000" pitchFamily="2" charset="-52"/>
            </a:endParaRPr>
          </a:p>
          <a:p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Возведение в степень – 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a ** b</a:t>
            </a:r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;</a:t>
            </a:r>
          </a:p>
          <a:p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Целочисленное деление 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– a // b;</a:t>
            </a:r>
          </a:p>
          <a:p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Остаток от деления – </a:t>
            </a:r>
            <a:r>
              <a:rPr lang="en-US" dirty="0">
                <a:solidFill>
                  <a:srgbClr val="00B0F0"/>
                </a:solidFill>
                <a:latin typeface="Montserrat" panose="00000500000000000000" pitchFamily="2" charset="-52"/>
              </a:rPr>
              <a:t>a % b.</a:t>
            </a:r>
          </a:p>
        </p:txBody>
      </p:sp>
    </p:spTree>
    <p:extLst>
      <p:ext uri="{BB962C8B-B14F-4D97-AF65-F5344CB8AC3E}">
        <p14:creationId xmlns:p14="http://schemas.microsoft.com/office/powerpoint/2010/main" val="387491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A8595-9832-417B-8B1D-D1F76C18F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 dirty="0"/>
          </a:p>
        </p:txBody>
      </p:sp>
      <p:pic>
        <p:nvPicPr>
          <p:cNvPr id="5" name="Рисунок 4" descr="Изображение выглядит как текст, снимок экрана, дисплей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7E59809E-EC3A-8EE5-BA50-AAC444975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0" b="89940" l="9252" r="90000">
                        <a14:foregroundMark x1="9252" y1="16335" x2="9252" y2="83367"/>
                        <a14:foregroundMark x1="78844" y1="75697" x2="76122" y2="31873"/>
                        <a14:foregroundMark x1="76122" y1="31873" x2="66531" y2="21713"/>
                        <a14:foregroundMark x1="66531" y1="21713" x2="62925" y2="21315"/>
                      </a14:backgroundRemoval>
                    </a14:imgEffect>
                  </a14:imgLayer>
                </a14:imgProps>
              </a:ext>
            </a:extLst>
          </a:blip>
          <a:srcRect l="7124" t="9259" r="6743" b="10185"/>
          <a:stretch/>
        </p:blipFill>
        <p:spPr>
          <a:xfrm>
            <a:off x="1732436" y="803276"/>
            <a:ext cx="6486525" cy="414337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4E9D6D-BC15-6FA6-AE9E-C8CB356A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88255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C722E-E854-401D-8E3C-ADBD54DDF882}"/>
              </a:ext>
            </a:extLst>
          </p:cNvPr>
          <p:cNvSpPr txBox="1"/>
          <p:nvPr/>
        </p:nvSpPr>
        <p:spPr>
          <a:xfrm>
            <a:off x="3520800" y="1227219"/>
            <a:ext cx="21024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Примитивная структура данных</a:t>
            </a:r>
            <a:endParaRPr lang="en-ID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025448-A6C4-4CD3-8A09-16B5C9D3C3BC}"/>
              </a:ext>
            </a:extLst>
          </p:cNvPr>
          <p:cNvSpPr txBox="1"/>
          <p:nvPr/>
        </p:nvSpPr>
        <p:spPr>
          <a:xfrm>
            <a:off x="786639" y="2653341"/>
            <a:ext cx="1576963" cy="14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Montserrat" panose="00000500000000000000" pitchFamily="2" charset="-52"/>
              </a:rPr>
              <a:t>int</a:t>
            </a:r>
            <a:r>
              <a:rPr lang="ru-RU" dirty="0">
                <a:latin typeface="Montserrat" panose="00000500000000000000" pitchFamily="2" charset="-52"/>
              </a:rPr>
              <a:t> - целочисленное (123, 12, -314)</a:t>
            </a:r>
            <a:endParaRPr lang="en-ID" dirty="0">
              <a:latin typeface="Montserrat" panose="00000500000000000000" pitchFamily="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D105B3-1FEB-4901-85BD-8623D1DC689A}"/>
              </a:ext>
            </a:extLst>
          </p:cNvPr>
          <p:cNvSpPr txBox="1"/>
          <p:nvPr/>
        </p:nvSpPr>
        <p:spPr>
          <a:xfrm>
            <a:off x="2494414" y="2653341"/>
            <a:ext cx="1576961" cy="14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Montserrat" panose="00000500000000000000" pitchFamily="2" charset="-52"/>
              </a:rPr>
              <a:t>float</a:t>
            </a:r>
            <a:r>
              <a:rPr lang="ru-RU" dirty="0">
                <a:latin typeface="Montserrat" panose="00000500000000000000" pitchFamily="2" charset="-52"/>
              </a:rPr>
              <a:t> - десятичное (1.23, -3.14, 121.1)</a:t>
            </a:r>
            <a:endParaRPr lang="en-ID" dirty="0">
              <a:latin typeface="Montserrat" panose="000005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9E8E1E-9FCD-431C-9D9A-D99DEB0A4CB5}"/>
              </a:ext>
            </a:extLst>
          </p:cNvPr>
          <p:cNvSpPr txBox="1"/>
          <p:nvPr/>
        </p:nvSpPr>
        <p:spPr>
          <a:xfrm>
            <a:off x="4202186" y="2653342"/>
            <a:ext cx="1660717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tx1"/>
                </a:solidFill>
                <a:latin typeface="Montserrat" panose="00000500000000000000" pitchFamily="2" charset="-52"/>
              </a:rPr>
              <a:t>str - 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строка («Денис</a:t>
            </a:r>
            <a:r>
              <a:rPr lang="id-ID" dirty="0">
                <a:solidFill>
                  <a:schemeClr val="tx1"/>
                </a:solidFill>
                <a:latin typeface="Montserrat" panose="00000500000000000000" pitchFamily="2" charset="-52"/>
              </a:rPr>
              <a:t>", ‘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Соня</a:t>
            </a:r>
            <a:r>
              <a:rPr lang="id-ID" dirty="0">
                <a:solidFill>
                  <a:schemeClr val="tx1"/>
                </a:solidFill>
                <a:latin typeface="Montserrat" panose="00000500000000000000" pitchFamily="2" charset="-52"/>
              </a:rPr>
              <a:t>', </a:t>
            </a:r>
            <a:r>
              <a:rPr lang="id-ID" u="sng" dirty="0">
                <a:solidFill>
                  <a:schemeClr val="tx1"/>
                </a:solidFill>
                <a:latin typeface="Montserrat" panose="00000500000000000000" pitchFamily="2" charset="-52"/>
              </a:rPr>
              <a:t>‘</a:t>
            </a:r>
            <a:r>
              <a:rPr lang="ru-RU" u="sng" dirty="0">
                <a:solidFill>
                  <a:schemeClr val="tx1"/>
                </a:solidFill>
                <a:latin typeface="Montserrat" panose="00000500000000000000" pitchFamily="2" charset="-52"/>
              </a:rPr>
              <a:t>Даша</a:t>
            </a:r>
            <a:r>
              <a:rPr lang="id-ID" dirty="0">
                <a:solidFill>
                  <a:schemeClr val="tx1"/>
                </a:solidFill>
                <a:latin typeface="Montserrat" panose="00000500000000000000" pitchFamily="2" charset="-52"/>
              </a:rPr>
              <a:t>’)</a:t>
            </a:r>
            <a:b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</a:br>
            <a:endParaRPr lang="en-ID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F1BAFF-A906-4B38-A1DE-63E11B2D0CB5}"/>
              </a:ext>
            </a:extLst>
          </p:cNvPr>
          <p:cNvSpPr txBox="1"/>
          <p:nvPr/>
        </p:nvSpPr>
        <p:spPr>
          <a:xfrm>
            <a:off x="5993714" y="2653342"/>
            <a:ext cx="1155033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Montserrat" panose="00000500000000000000" pitchFamily="2" charset="-52"/>
              </a:rPr>
              <a:t>bool - True/False</a:t>
            </a:r>
            <a:br>
              <a:rPr lang="ru-RU" dirty="0">
                <a:latin typeface="Montserrat" panose="00000500000000000000" pitchFamily="2" charset="-52"/>
              </a:rPr>
            </a:br>
            <a:br>
              <a:rPr lang="ru-RU" dirty="0">
                <a:latin typeface="Montserrat" panose="00000500000000000000" pitchFamily="2" charset="-52"/>
              </a:rPr>
            </a:br>
            <a:endParaRPr lang="en-ID" dirty="0">
              <a:latin typeface="Montserrat" panose="00000500000000000000" pitchFamily="2" charset="-5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4CBABA-925A-4D52-ACC4-718F03D4705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72000" y="2150549"/>
            <a:ext cx="0" cy="13544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ED2D6FB-A3BB-4CA1-B44B-1718D315AC89}"/>
              </a:ext>
            </a:extLst>
          </p:cNvPr>
          <p:cNvCxnSpPr>
            <a:cxnSpLocks/>
            <a:endCxn id="33" idx="0"/>
          </p:cNvCxnSpPr>
          <p:nvPr/>
        </p:nvCxnSpPr>
        <p:spPr>
          <a:xfrm rot="10800000" flipV="1">
            <a:off x="1575121" y="2285999"/>
            <a:ext cx="2324516" cy="3673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BEEFE0B-353D-41C7-B48D-FE2E5D083D33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3282896" y="2285997"/>
            <a:ext cx="616759" cy="3673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836D3D5-B8AE-42E6-B567-5E7445A595C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877512" y="2285997"/>
            <a:ext cx="1155033" cy="3673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C6910C1-B9B2-46C3-8C71-C7FDB00915E2}"/>
              </a:ext>
            </a:extLst>
          </p:cNvPr>
          <p:cNvCxnSpPr>
            <a:cxnSpLocks/>
          </p:cNvCxnSpPr>
          <p:nvPr/>
        </p:nvCxnSpPr>
        <p:spPr>
          <a:xfrm>
            <a:off x="4547445" y="2285997"/>
            <a:ext cx="2017062" cy="3673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807017-7A42-4D77-A233-C049D71B8D73}"/>
              </a:ext>
            </a:extLst>
          </p:cNvPr>
          <p:cNvSpPr txBox="1"/>
          <p:nvPr/>
        </p:nvSpPr>
        <p:spPr>
          <a:xfrm>
            <a:off x="7279558" y="2653341"/>
            <a:ext cx="1569925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-52"/>
              </a:rPr>
              <a:t>char - </a:t>
            </a:r>
            <a:r>
              <a:rPr lang="ru-RU" dirty="0">
                <a:latin typeface="Montserrat" panose="00000500000000000000" pitchFamily="2" charset="-52"/>
              </a:rPr>
              <a:t>символ ('</a:t>
            </a:r>
            <a:r>
              <a:rPr lang="en-US" dirty="0">
                <a:latin typeface="Montserrat" panose="00000500000000000000" pitchFamily="2" charset="-52"/>
              </a:rPr>
              <a:t>a', 'l', '</a:t>
            </a:r>
            <a:r>
              <a:rPr lang="en-US" dirty="0" err="1">
                <a:latin typeface="Montserrat" panose="00000500000000000000" pitchFamily="2" charset="-52"/>
              </a:rPr>
              <a:t>i</a:t>
            </a:r>
            <a:r>
              <a:rPr lang="en-US" dirty="0">
                <a:latin typeface="Montserrat" panose="00000500000000000000" pitchFamily="2" charset="-52"/>
              </a:rPr>
              <a:t>', 'k', 'h', 'a', ‘n’)</a:t>
            </a:r>
            <a:br>
              <a:rPr lang="ru-RU" dirty="0"/>
            </a:br>
            <a:endParaRPr lang="en-ID" dirty="0"/>
          </a:p>
        </p:txBody>
      </p:sp>
      <p:cxnSp>
        <p:nvCxnSpPr>
          <p:cNvPr id="26" name="Connector: Elbow 19">
            <a:extLst>
              <a:ext uri="{FF2B5EF4-FFF2-40B4-BE49-F238E27FC236}">
                <a16:creationId xmlns:a16="http://schemas.microsoft.com/office/drawing/2014/main" id="{60C84B37-931B-410A-A894-4A08E932CBA2}"/>
              </a:ext>
            </a:extLst>
          </p:cNvPr>
          <p:cNvCxnSpPr>
            <a:cxnSpLocks/>
          </p:cNvCxnSpPr>
          <p:nvPr/>
        </p:nvCxnSpPr>
        <p:spPr>
          <a:xfrm>
            <a:off x="5932483" y="2285996"/>
            <a:ext cx="2017062" cy="3673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0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0" y="1117368"/>
            <a:ext cx="7571700" cy="702600"/>
          </a:xfrm>
        </p:spPr>
        <p:txBody>
          <a:bodyPr/>
          <a:lstStyle/>
          <a:p>
            <a:pPr algn="ctr"/>
            <a:r>
              <a:rPr lang="ru-RU" sz="2400" dirty="0" err="1">
                <a:latin typeface="Montserrat ExtraBold" panose="00000900000000000000" pitchFamily="2" charset="-52"/>
              </a:rPr>
              <a:t>Непримитивные</a:t>
            </a:r>
            <a:r>
              <a:rPr lang="ru-RU" sz="2400" dirty="0">
                <a:latin typeface="Montserrat ExtraBold" panose="00000900000000000000" pitchFamily="2" charset="-52"/>
              </a:rPr>
              <a:t> структуры данных</a:t>
            </a:r>
            <a:endParaRPr lang="en-US" sz="2400" dirty="0">
              <a:latin typeface="Montserrat ExtraBold" panose="00000900000000000000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1703410" y="2052400"/>
            <a:ext cx="5737181" cy="1038701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ctr"/>
            <a:r>
              <a:rPr lang="ru-RU" altLang="ko-KR" sz="1400" dirty="0" err="1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Непримитивная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 структура данных - это тип данных, который содержит набор примитивных типов данных и может иметь различные форматы.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3871-640E-4490-8F9B-974140B7A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8659E-3D5D-4A71-A7D2-7A1D0DEE4310}"/>
              </a:ext>
            </a:extLst>
          </p:cNvPr>
          <p:cNvSpPr txBox="1"/>
          <p:nvPr/>
        </p:nvSpPr>
        <p:spPr>
          <a:xfrm>
            <a:off x="3186242" y="747742"/>
            <a:ext cx="229803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Не примитивные структуры данных</a:t>
            </a:r>
            <a:endParaRPr lang="en-ID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A914F-655E-4100-8F86-4DDD874AFF42}"/>
              </a:ext>
            </a:extLst>
          </p:cNvPr>
          <p:cNvSpPr txBox="1"/>
          <p:nvPr/>
        </p:nvSpPr>
        <p:spPr>
          <a:xfrm>
            <a:off x="1353551" y="2647587"/>
            <a:ext cx="1407694" cy="1753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Montserrat" panose="00000500000000000000" pitchFamily="2" charset="-52"/>
              </a:rPr>
              <a:t>list</a:t>
            </a:r>
            <a:r>
              <a:rPr lang="de-DE" dirty="0">
                <a:latin typeface="Montserrat" panose="00000500000000000000" pitchFamily="2" charset="-52"/>
              </a:rPr>
              <a:t> - </a:t>
            </a:r>
            <a:r>
              <a:rPr lang="de-DE" dirty="0" err="1">
                <a:latin typeface="Montserrat" panose="00000500000000000000" pitchFamily="2" charset="-52"/>
              </a:rPr>
              <a:t>массив</a:t>
            </a:r>
            <a:r>
              <a:rPr lang="de-DE" dirty="0">
                <a:latin typeface="Montserrat" panose="00000500000000000000" pitchFamily="2" charset="-52"/>
              </a:rPr>
              <a:t> = ['</a:t>
            </a:r>
            <a:r>
              <a:rPr lang="de-DE" dirty="0" err="1">
                <a:latin typeface="Montserrat" panose="00000500000000000000" pitchFamily="2" charset="-52"/>
              </a:rPr>
              <a:t>Codemode</a:t>
            </a:r>
            <a:r>
              <a:rPr lang="de-DE" dirty="0">
                <a:latin typeface="Montserrat" panose="00000500000000000000" pitchFamily="2" charset="-52"/>
              </a:rPr>
              <a:t>', 2023, 3.14]</a:t>
            </a:r>
            <a:endParaRPr lang="en-ID" dirty="0">
              <a:latin typeface="Montserrat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DC77-0BEB-47A1-A37E-6AACA51EBE58}"/>
              </a:ext>
            </a:extLst>
          </p:cNvPr>
          <p:cNvSpPr txBox="1"/>
          <p:nvPr/>
        </p:nvSpPr>
        <p:spPr>
          <a:xfrm>
            <a:off x="2927565" y="2647586"/>
            <a:ext cx="1407694" cy="1753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-52"/>
              </a:rPr>
              <a:t>tuple </a:t>
            </a:r>
            <a:r>
              <a:rPr lang="ru-RU" dirty="0">
                <a:latin typeface="Montserrat" panose="00000500000000000000" pitchFamily="2" charset="-52"/>
              </a:rPr>
              <a:t>- кортеж</a:t>
            </a:r>
            <a:r>
              <a:rPr lang="fr-FR" dirty="0">
                <a:latin typeface="Montserrat" panose="00000500000000000000" pitchFamily="2" charset="-52"/>
              </a:rPr>
              <a:t>= (4, 5, 6)</a:t>
            </a:r>
            <a:br>
              <a:rPr lang="ru-RU" dirty="0">
                <a:latin typeface="Montserrat" panose="00000500000000000000" pitchFamily="2" charset="-52"/>
              </a:rPr>
            </a:br>
            <a:endParaRPr lang="en-ID" dirty="0"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186C1-B884-4FA6-8800-34A66A953CAF}"/>
              </a:ext>
            </a:extLst>
          </p:cNvPr>
          <p:cNvSpPr txBox="1"/>
          <p:nvPr/>
        </p:nvSpPr>
        <p:spPr>
          <a:xfrm>
            <a:off x="4410634" y="2647587"/>
            <a:ext cx="1506071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Montserrat" panose="00000500000000000000" pitchFamily="2" charset="-52"/>
              </a:rPr>
              <a:t>set</a:t>
            </a:r>
            <a:r>
              <a:rPr lang="ru-RU" dirty="0">
                <a:latin typeface="Montserrat" panose="00000500000000000000" pitchFamily="2" charset="-52"/>
              </a:rPr>
              <a:t> - уникальная коллекция = ('Hello', 2023)</a:t>
            </a:r>
            <a:endParaRPr lang="en-ID" dirty="0">
              <a:latin typeface="Montserrat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55373-0E0C-4060-A12E-2060DFA6CD30}"/>
              </a:ext>
            </a:extLst>
          </p:cNvPr>
          <p:cNvSpPr txBox="1"/>
          <p:nvPr/>
        </p:nvSpPr>
        <p:spPr>
          <a:xfrm>
            <a:off x="6193260" y="2647587"/>
            <a:ext cx="1794293" cy="1753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Montserrat" panose="00000500000000000000" pitchFamily="2" charset="-52"/>
              </a:rPr>
              <a:t>dict</a:t>
            </a:r>
            <a:r>
              <a:rPr lang="en-US" dirty="0">
                <a:latin typeface="Montserrat" panose="00000500000000000000" pitchFamily="2" charset="-52"/>
              </a:rPr>
              <a:t> - </a:t>
            </a:r>
            <a:r>
              <a:rPr lang="en-US" dirty="0" err="1">
                <a:latin typeface="Montserrat" panose="00000500000000000000" pitchFamily="2" charset="-52"/>
              </a:rPr>
              <a:t>словарь</a:t>
            </a:r>
            <a:r>
              <a:rPr lang="en-US" dirty="0">
                <a:latin typeface="Montserrat" panose="00000500000000000000" pitchFamily="2" charset="-52"/>
              </a:rPr>
              <a:t> = { "name" : "</a:t>
            </a:r>
            <a:r>
              <a:rPr lang="en-US" dirty="0" err="1">
                <a:latin typeface="Montserrat" panose="00000500000000000000" pitchFamily="2" charset="-52"/>
              </a:rPr>
              <a:t>codemode</a:t>
            </a:r>
            <a:r>
              <a:rPr lang="en-US" dirty="0">
                <a:latin typeface="Montserrat" panose="00000500000000000000" pitchFamily="2" charset="-52"/>
              </a:rPr>
              <a:t>", "age" : 2 }</a:t>
            </a:r>
            <a:endParaRPr lang="en-ID" dirty="0">
              <a:latin typeface="Montserrat" panose="00000500000000000000" pitchFamily="2" charset="-52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B75E2E-5E56-4343-816D-5B5033ACFE76}"/>
              </a:ext>
            </a:extLst>
          </p:cNvPr>
          <p:cNvCxnSpPr/>
          <p:nvPr/>
        </p:nvCxnSpPr>
        <p:spPr>
          <a:xfrm>
            <a:off x="4355432" y="1671073"/>
            <a:ext cx="0" cy="446485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564C24-D6F1-4CC0-9649-7F64600172AC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057398" y="2117557"/>
            <a:ext cx="2298034" cy="5300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F0A4C3F-ADBB-4E8A-83CE-2DD1A1B9307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3631412" y="2117554"/>
            <a:ext cx="703858" cy="5300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F4AF6C7-9402-42A1-BD05-23427360788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55432" y="2117556"/>
            <a:ext cx="808238" cy="5300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DC47371-BB69-4582-A334-6FD226B7DC9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009029" y="2117555"/>
            <a:ext cx="2081378" cy="5300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7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232165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>
                <a:solidFill>
                  <a:srgbClr val="F8B323"/>
                </a:solidFill>
                <a:latin typeface="Montserrat" panose="00000500000000000000" pitchFamily="2" charset="-52"/>
              </a:rPr>
              <a:t>2</a:t>
            </a:r>
            <a:r>
              <a:rPr lang="en" sz="6000" dirty="0">
                <a:solidFill>
                  <a:srgbClr val="F8B323"/>
                </a:solidFill>
                <a:latin typeface="Montserrat" panose="00000500000000000000" pitchFamily="2" charset="-52"/>
              </a:rPr>
              <a:t>.</a:t>
            </a:r>
            <a:endParaRPr sz="6000" dirty="0">
              <a:solidFill>
                <a:srgbClr val="F8B323"/>
              </a:solidFill>
              <a:latin typeface="Montserrat" panose="00000500000000000000" pitchFamily="2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Montserrat ExtraBold" panose="00000900000000000000" pitchFamily="2" charset="-52"/>
              </a:rPr>
              <a:t>Числа, строки и логические символы</a:t>
            </a:r>
            <a:endParaRPr sz="4000" dirty="0">
              <a:latin typeface="Montserrat ExtraBold" panose="00000900000000000000" pitchFamily="2" charset="-52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35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84" y="225077"/>
            <a:ext cx="7571700" cy="702600"/>
          </a:xfrm>
        </p:spPr>
        <p:txBody>
          <a:bodyPr/>
          <a:lstStyle/>
          <a:p>
            <a:pPr algn="ctr"/>
            <a:r>
              <a:rPr lang="ru-RU" sz="4000" b="1" dirty="0">
                <a:latin typeface="Montserrat ExtraBold" panose="00000900000000000000" pitchFamily="2" charset="-52"/>
              </a:rPr>
              <a:t>числа</a:t>
            </a:r>
            <a:endParaRPr lang="en-US" sz="4000" b="1" dirty="0">
              <a:latin typeface="Montserrat ExtraBold" panose="00000900000000000000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832684" y="105471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Montserrat" panose="00000500000000000000" pitchFamily="2" charset="-52"/>
                <a:cs typeface="Arial" pitchFamily="34" charset="0"/>
              </a:rPr>
              <a:t>1</a:t>
            </a:r>
            <a:endParaRPr lang="ko-KR" altLang="en-US" sz="3600" b="1" dirty="0">
              <a:solidFill>
                <a:schemeClr val="accent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832684" y="3119290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id-ID" altLang="ko-KR" sz="3600" b="1" dirty="0">
                <a:solidFill>
                  <a:schemeClr val="accent1"/>
                </a:solidFill>
                <a:latin typeface="Montserrat" panose="00000500000000000000" pitchFamily="2" charset="-52"/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accent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A32C-0624-4EE0-BB4F-24F8C80D6580}"/>
              </a:ext>
            </a:extLst>
          </p:cNvPr>
          <p:cNvSpPr txBox="1"/>
          <p:nvPr/>
        </p:nvSpPr>
        <p:spPr>
          <a:xfrm>
            <a:off x="1976650" y="903236"/>
            <a:ext cx="5737181" cy="1341656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just"/>
            <a:r>
              <a:rPr lang="ru-RU" altLang="ko-KR" sz="1400" dirty="0" err="1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Integer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 - это числовой тип данных, который обычно используется при работе с целыми числами. Он также распознает положительные и отрицательные значения (знаковые числа).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C6CC2-0C5E-454A-BD51-738CF8DAAD97}"/>
              </a:ext>
            </a:extLst>
          </p:cNvPr>
          <p:cNvSpPr txBox="1"/>
          <p:nvPr/>
        </p:nvSpPr>
        <p:spPr>
          <a:xfrm>
            <a:off x="1976649" y="2898610"/>
            <a:ext cx="5737181" cy="1341656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just"/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Тип данных </a:t>
            </a:r>
            <a:r>
              <a:rPr lang="ru-RU" altLang="ko-KR" sz="1400" dirty="0" err="1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Float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 представляет собой число, в котором присутствует запятая. Тип </a:t>
            </a:r>
            <a:r>
              <a:rPr lang="ru-RU" altLang="ko-KR" sz="1400" dirty="0" err="1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float</a:t>
            </a:r>
            <a:r>
              <a:rPr lang="ru-RU" altLang="ko-KR" sz="1400" dirty="0">
                <a:solidFill>
                  <a:schemeClr val="tx1"/>
                </a:solidFill>
                <a:latin typeface="Montserrat" panose="00000500000000000000" pitchFamily="2" charset="-52"/>
                <a:cs typeface="Arial" pitchFamily="34" charset="0"/>
              </a:rPr>
              <a:t> обычно используется для обозначения точных значений, например, одинарной точности.</a:t>
            </a:r>
            <a:endParaRPr lang="id-ID" altLang="ko-KR" sz="1400" dirty="0">
              <a:solidFill>
                <a:schemeClr val="tx1"/>
              </a:solidFill>
              <a:latin typeface="Montserrat" panose="00000500000000000000" pitchFamily="2" charset="-52"/>
              <a:cs typeface="Arial" pitchFamily="34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8A90222E-B0F3-4453-BEEB-07C1938AD88F}"/>
              </a:ext>
            </a:extLst>
          </p:cNvPr>
          <p:cNvSpPr/>
          <p:nvPr/>
        </p:nvSpPr>
        <p:spPr>
          <a:xfrm flipV="1">
            <a:off x="2478505" y="2093412"/>
            <a:ext cx="681790" cy="63402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FFB08AA1-F56F-4A79-ACD7-3B0C7F33FAC1}"/>
              </a:ext>
            </a:extLst>
          </p:cNvPr>
          <p:cNvSpPr/>
          <p:nvPr/>
        </p:nvSpPr>
        <p:spPr>
          <a:xfrm flipV="1">
            <a:off x="2610853" y="4052550"/>
            <a:ext cx="596086" cy="66964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5062-2002-4751-9C23-AAA1CDEFE1AE}"/>
              </a:ext>
            </a:extLst>
          </p:cNvPr>
          <p:cNvSpPr txBox="1"/>
          <p:nvPr/>
        </p:nvSpPr>
        <p:spPr>
          <a:xfrm>
            <a:off x="3206939" y="2382171"/>
            <a:ext cx="385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Пример</a:t>
            </a:r>
            <a:r>
              <a:rPr lang="id-ID" dirty="0">
                <a:solidFill>
                  <a:srgbClr val="00B0F0"/>
                </a:solidFill>
                <a:latin typeface="Montserrat" panose="00000500000000000000" pitchFamily="2" charset="-52"/>
              </a:rPr>
              <a:t>: -1, -2, -3, 0, 1, 2, 3,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B3C11F-14D7-4F0A-80FA-1E53B4D3FDD5}"/>
              </a:ext>
            </a:extLst>
          </p:cNvPr>
          <p:cNvSpPr txBox="1"/>
          <p:nvPr/>
        </p:nvSpPr>
        <p:spPr>
          <a:xfrm>
            <a:off x="3206939" y="4352863"/>
            <a:ext cx="385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Montserrat" panose="00000500000000000000" pitchFamily="2" charset="-52"/>
              </a:rPr>
              <a:t>Пример</a:t>
            </a:r>
            <a:r>
              <a:rPr lang="nl-NL" dirty="0">
                <a:solidFill>
                  <a:srgbClr val="00B0F0"/>
                </a:solidFill>
                <a:latin typeface="Montserrat" panose="00000500000000000000" pitchFamily="2" charset="-52"/>
              </a:rPr>
              <a:t>: 3.14, 0.5, 2.5, 10.5</a:t>
            </a:r>
            <a:endParaRPr lang="id-ID" dirty="0">
              <a:solidFill>
                <a:srgbClr val="00B0F0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1390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CBB1-0A95-44EF-856D-0A5CDCAD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425" y="175850"/>
            <a:ext cx="2481485" cy="882550"/>
          </a:xfrm>
        </p:spPr>
        <p:txBody>
          <a:bodyPr/>
          <a:lstStyle/>
          <a:p>
            <a:pPr marL="76200" indent="0">
              <a:buNone/>
            </a:pPr>
            <a:r>
              <a:rPr lang="ru-RU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Код программы</a:t>
            </a:r>
            <a:r>
              <a:rPr lang="en-US" sz="1400" dirty="0">
                <a:solidFill>
                  <a:schemeClr val="tx1"/>
                </a:solidFill>
                <a:latin typeface="Montserrat ExtraBold" panose="00000900000000000000" pitchFamily="2" charset="-52"/>
                <a:cs typeface="Arial" pitchFamily="34" charset="0"/>
              </a:rPr>
              <a:t>:</a:t>
            </a:r>
            <a:endParaRPr lang="en-ID" sz="1400" dirty="0">
              <a:solidFill>
                <a:schemeClr val="tx1"/>
              </a:solidFill>
              <a:latin typeface="Montserrat ExtraBold" panose="00000900000000000000" pitchFamily="2" charset="-52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A8595-9832-417B-8B1D-D1F76C18F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58120B-161D-E6D1-9050-0AFF63118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A22869-7AAD-EDE0-364E-FAB1B103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04EF98-F7F1-F02A-4C3D-E5545D4A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95250"/>
            <a:ext cx="7258050" cy="4953000"/>
          </a:xfrm>
          <a:prstGeom prst="rect">
            <a:avLst/>
          </a:prstGeom>
        </p:spPr>
      </p:pic>
      <p:pic>
        <p:nvPicPr>
          <p:cNvPr id="31" name="Рисунок 30" descr="Изображение выглядит как текст, снимок экрана, мультимедиа, Электрон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05E001BE-C061-B08D-A11B-7EADE959F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3073" t="18401" r="13914" b="19528"/>
          <a:stretch/>
        </p:blipFill>
        <p:spPr>
          <a:xfrm>
            <a:off x="1382400" y="721262"/>
            <a:ext cx="6379200" cy="37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2842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5740</TotalTime>
  <Words>1055</Words>
  <Application>Microsoft Office PowerPoint</Application>
  <PresentationFormat>Экран (16:9)</PresentationFormat>
  <Paragraphs>136</Paragraphs>
  <Slides>34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4" baseType="lpstr">
      <vt:lpstr>Montserrat</vt:lpstr>
      <vt:lpstr>Roboto Slab</vt:lpstr>
      <vt:lpstr>Calibri</vt:lpstr>
      <vt:lpstr>Corbel</vt:lpstr>
      <vt:lpstr>Gill Sans MT</vt:lpstr>
      <vt:lpstr>Montserrat ExtraBold</vt:lpstr>
      <vt:lpstr>Source Sans Pro</vt:lpstr>
      <vt:lpstr>Arial</vt:lpstr>
      <vt:lpstr>Impact</vt:lpstr>
      <vt:lpstr>Эмблема</vt:lpstr>
      <vt:lpstr>Урок 1</vt:lpstr>
      <vt:lpstr>1. Типы данных</vt:lpstr>
      <vt:lpstr>Примитивные структуры данных</vt:lpstr>
      <vt:lpstr>Презентация PowerPoint</vt:lpstr>
      <vt:lpstr>Непримитивные структуры данных</vt:lpstr>
      <vt:lpstr>Презентация PowerPoint</vt:lpstr>
      <vt:lpstr>2. Числа, строки и логические символы</vt:lpstr>
      <vt:lpstr>числа</vt:lpstr>
      <vt:lpstr>Презентация PowerPoint</vt:lpstr>
      <vt:lpstr>Булевое значение</vt:lpstr>
      <vt:lpstr>Презентация PowerPoint</vt:lpstr>
      <vt:lpstr>Презентация PowerPoint</vt:lpstr>
      <vt:lpstr>Строка</vt:lpstr>
      <vt:lpstr>Презентация PowerPoint</vt:lpstr>
      <vt:lpstr>Презентация PowerPoint</vt:lpstr>
      <vt:lpstr>Презентация PowerPoint</vt:lpstr>
      <vt:lpstr>3. Списки, кортежи, множества и словари</vt:lpstr>
      <vt:lpstr>Листы</vt:lpstr>
      <vt:lpstr>Презентация PowerPoint</vt:lpstr>
      <vt:lpstr>Кортежи</vt:lpstr>
      <vt:lpstr>Презентация PowerPoint</vt:lpstr>
      <vt:lpstr>Множества</vt:lpstr>
      <vt:lpstr>Презентация PowerPoint</vt:lpstr>
      <vt:lpstr>Словари</vt:lpstr>
      <vt:lpstr>Презентация PowerPoint</vt:lpstr>
      <vt:lpstr>Урок 2</vt:lpstr>
      <vt:lpstr>1. Ввод с клавиатуры</vt:lpstr>
      <vt:lpstr>Ввод с клавиатуры</vt:lpstr>
      <vt:lpstr>Презентация PowerPoint</vt:lpstr>
      <vt:lpstr>Ввод численных значений с клавиатуры</vt:lpstr>
      <vt:lpstr>Презентация PowerPoint</vt:lpstr>
      <vt:lpstr>2. математические операции</vt:lpstr>
      <vt:lpstr>математические операции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Perhitungan Otomatis pada Industri Pengemasan Tepung Menggunakan Computer Viosin</dc:title>
  <dc:creator>Михаил Юшков</dc:creator>
  <cp:lastModifiedBy>Михаил Юшков</cp:lastModifiedBy>
  <cp:revision>188</cp:revision>
  <dcterms:modified xsi:type="dcterms:W3CDTF">2024-10-03T10:21:40Z</dcterms:modified>
</cp:coreProperties>
</file>