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8" r:id="rId8"/>
    <p:sldId id="265" r:id="rId9"/>
    <p:sldId id="266" r:id="rId10"/>
    <p:sldId id="26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6BE632D-3569-46F5-AD40-A48AFF7C401D}">
          <p14:sldIdLst>
            <p14:sldId id="256"/>
            <p14:sldId id="257"/>
            <p14:sldId id="260"/>
            <p14:sldId id="262"/>
            <p14:sldId id="263"/>
            <p14:sldId id="264"/>
            <p14:sldId id="268"/>
            <p14:sldId id="265"/>
            <p14:sldId id="266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pos="347" userDrawn="1">
          <p15:clr>
            <a:srgbClr val="A4A3A4"/>
          </p15:clr>
        </p15:guide>
        <p15:guide id="5" pos="7333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>
        <p:guide orient="horz" pos="2160"/>
        <p:guide pos="3840"/>
        <p:guide orient="horz" pos="346"/>
        <p:guide pos="347"/>
        <p:guide pos="7333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009A7B-E0A0-88A6-F514-658290BC1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0C1FDA-93F8-2548-85BD-E0A50EB60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983AEE-0573-667C-C29A-80C3F4C7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00F5-3CDD-4D13-905A-41D506D9E973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AA4E35-D1BF-3C89-7EA7-512C9E53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AD8D25-4013-C23B-1446-2F039597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E128-8F8A-418D-93DE-AF90E2B4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10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7AE23-C4E0-EF2D-1585-9A391082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ECF3DD-B48E-FC86-4C7E-A947A641E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0EC2E6-90A0-C187-56C2-71DE9419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00F5-3CDD-4D13-905A-41D506D9E973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7FC65F-97D3-8F33-1AC1-C80235A8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90CCF3-756E-4EA9-217D-7C8330A6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E128-8F8A-418D-93DE-AF90E2B4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23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E84126-DC7D-CDF5-225D-1ED284B68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114A4D-2333-0D76-DF49-8E90FC3E2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50E74B-F78B-2015-EDE7-F769F2D0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00F5-3CDD-4D13-905A-41D506D9E973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B4BC1B-81DD-805E-727A-F59302E3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9362E1-99A9-226C-CDA7-3675C382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E128-8F8A-418D-93DE-AF90E2B4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60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29AE9-850C-0FB2-FBA2-A81125C8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BB6AFD-BFBC-3FCC-6F94-F669128A9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EEDB96-37AA-69F8-C685-8F6CC5A2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00F5-3CDD-4D13-905A-41D506D9E973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126B94-12B6-28F3-3161-789C82CF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294A20-4569-0985-3A39-897B70F4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E128-8F8A-418D-93DE-AF90E2B4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86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6D3A3-EC9C-7BC6-BC26-8F42F82F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2AFA4D-FB0B-D77D-66FA-56DD32503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20F4B4-8315-0788-08E6-38FC5623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00F5-3CDD-4D13-905A-41D506D9E973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DDA39D-946D-7E1F-A4A9-B4096329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3F0F25-E152-B253-2092-181507F3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E128-8F8A-418D-93DE-AF90E2B4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45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FE8E7-1D95-5217-852D-5A66B929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20AEE7-86A6-6BED-35C9-AF1D4F958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48E337-A4B5-62ED-4EB7-AABDC44DA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0380A6-D5F6-333A-BFD2-94484979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00F5-3CDD-4D13-905A-41D506D9E973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373C3E-7109-54CD-92AE-46F6CA03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5A170D-97A3-AB9E-6F85-9F2083B3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E128-8F8A-418D-93DE-AF90E2B4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66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67383-16EB-9E8E-E52E-CF78CB61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52E6CC-5A1A-CF04-E651-A6118652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BB0121-0FE7-6CD1-5154-9FEA4B01B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A49D2F-7101-365B-7243-AD8EBB428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A05AD35-1F20-F07D-6FE9-3991D3259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D94135-F728-DBAB-6FCE-CFE71CA2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00F5-3CDD-4D13-905A-41D506D9E973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F268EE9-C018-22D7-F7E5-E251BDC5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964710-29D9-0E21-B885-1630A9D4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E128-8F8A-418D-93DE-AF90E2B4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99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6D4D4-7EEC-7551-D36D-FE4B4679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BA619A-9CAD-FBFE-9F38-4826DFA3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00F5-3CDD-4D13-905A-41D506D9E973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BE68C14-C3F0-E0CB-E9E6-F04D8891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6BF6F0-35FE-EE63-7D9F-BDB10D51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E128-8F8A-418D-93DE-AF90E2B4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18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E2EF47D-1625-D7A4-B7CE-46FCD1CC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00F5-3CDD-4D13-905A-41D506D9E973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8D5B8F7-6C6D-0D42-1B5E-8E9BAB4B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89BF5E-D224-BF36-1FA0-30DAF5D5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E128-8F8A-418D-93DE-AF90E2B4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54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B3774-E8F0-C9F6-EC44-9E4A6C56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C7768A-7831-1836-B6EA-102E223A8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0AF2A5-0AF9-E010-E175-7A66568D2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346DAC-F86C-C4CE-176F-74A496C4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00F5-3CDD-4D13-905A-41D506D9E973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9425A5-FD4C-4803-63E4-6B216B93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F6D759-DB17-A334-20E9-6C29BDE2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E128-8F8A-418D-93DE-AF90E2B4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96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F8031-F507-EC35-8257-F7D18948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009A29-D1BB-E4C4-DC10-0042C47D7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035515-009E-284D-5F13-4AFB2C722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86A147-7212-5727-1430-303326826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00F5-3CDD-4D13-905A-41D506D9E973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E9A2E3-2BBE-0511-2243-58AF700C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099AC3-8E6C-EBCB-BBA2-377B3424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E128-8F8A-418D-93DE-AF90E2B4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1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746F3-3261-B7AF-1A05-79B0CDC9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3070D0-787B-3872-69FC-3418D3ADE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836104-A968-5C4D-DC9E-BA93B0BB4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D00F5-3CDD-4D13-905A-41D506D9E973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D3EB50-CD67-8EBE-FCE1-B4A44249E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9458CB-A3B7-556A-2A8B-818D28CD9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C8E128-8F8A-418D-93DE-AF90E2B4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42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DE6571-3897-C9A3-D462-8DD4FE65D5F0}"/>
              </a:ext>
            </a:extLst>
          </p:cNvPr>
          <p:cNvSpPr txBox="1"/>
          <p:nvPr/>
        </p:nvSpPr>
        <p:spPr>
          <a:xfrm>
            <a:off x="461010" y="410944"/>
            <a:ext cx="609447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Montserrat" panose="00000500000000000000" pitchFamily="2" charset="-52"/>
              </a:rPr>
              <a:t>Основные понятия переменные</a:t>
            </a:r>
            <a:endParaRPr lang="en-US" sz="3200" dirty="0">
              <a:latin typeface="Montserrat" panose="00000500000000000000" pitchFamily="2" charset="-52"/>
            </a:endParaRPr>
          </a:p>
          <a:p>
            <a:r>
              <a:rPr lang="ru-RU" sz="3200" dirty="0">
                <a:latin typeface="Montserrat" panose="00000500000000000000" pitchFamily="2" charset="-52"/>
              </a:rPr>
              <a:t>типы данных </a:t>
            </a:r>
            <a:br>
              <a:rPr lang="en-US" sz="3200" dirty="0">
                <a:latin typeface="Montserrat" panose="00000500000000000000" pitchFamily="2" charset="-52"/>
              </a:rPr>
            </a:br>
            <a:r>
              <a:rPr lang="ru-RU" sz="3200" dirty="0">
                <a:latin typeface="Montserrat" panose="00000500000000000000" pitchFamily="2" charset="-52"/>
              </a:rPr>
              <a:t>простейшие операции </a:t>
            </a:r>
            <a:br>
              <a:rPr lang="en-US" sz="3200" dirty="0">
                <a:latin typeface="Montserrat" panose="00000500000000000000" pitchFamily="2" charset="-52"/>
              </a:rPr>
            </a:br>
            <a:r>
              <a:rPr lang="ru-RU" sz="3200" dirty="0">
                <a:latin typeface="Montserrat" panose="00000500000000000000" pitchFamily="2" charset="-52"/>
              </a:rPr>
              <a:t>и выражения в Python</a:t>
            </a:r>
          </a:p>
        </p:txBody>
      </p:sp>
    </p:spTree>
    <p:extLst>
      <p:ext uri="{BB962C8B-B14F-4D97-AF65-F5344CB8AC3E}">
        <p14:creationId xmlns:p14="http://schemas.microsoft.com/office/powerpoint/2010/main" val="327945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83696A-259D-F0DC-27B3-BE45134B73B1}"/>
              </a:ext>
            </a:extLst>
          </p:cNvPr>
          <p:cNvSpPr txBox="1"/>
          <p:nvPr/>
        </p:nvSpPr>
        <p:spPr>
          <a:xfrm>
            <a:off x="461010" y="410944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Montserrat" panose="00000500000000000000" pitchFamily="2" charset="-52"/>
              </a:rPr>
              <a:t>Примеры задач на строки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C0A52-F54A-623E-0F8C-03719A3CF5A7}"/>
              </a:ext>
            </a:extLst>
          </p:cNvPr>
          <p:cNvSpPr txBox="1"/>
          <p:nvPr/>
        </p:nvSpPr>
        <p:spPr>
          <a:xfrm>
            <a:off x="459486" y="995719"/>
            <a:ext cx="11181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Montserrat" panose="00000500000000000000" pitchFamily="2" charset="-52"/>
              </a:rPr>
              <a:t>Условие:</a:t>
            </a:r>
            <a:r>
              <a:rPr lang="ru-RU" dirty="0">
                <a:latin typeface="Montserrat" panose="00000500000000000000" pitchFamily="2" charset="-52"/>
              </a:rPr>
              <a:t> Напишите программу, которая запрашивает у пользователя его имя и затем выводит приветствие.</a:t>
            </a:r>
          </a:p>
        </p:txBody>
      </p:sp>
      <p:pic>
        <p:nvPicPr>
          <p:cNvPr id="4" name="Рисунок 3" descr="Изображение выглядит как текст, снимок экрана, Шрифт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6659B947-0702-408C-C81E-BEBADCE8A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22658" r="12145" b="22797"/>
          <a:stretch/>
        </p:blipFill>
        <p:spPr>
          <a:xfrm>
            <a:off x="2795588" y="2171700"/>
            <a:ext cx="6600825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5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E4BD21CB-EFD0-D8BF-4E92-EF42BDBF8B3A}"/>
              </a:ext>
            </a:extLst>
          </p:cNvPr>
          <p:cNvSpPr/>
          <p:nvPr/>
        </p:nvSpPr>
        <p:spPr>
          <a:xfrm>
            <a:off x="976313" y="2443163"/>
            <a:ext cx="10239375" cy="1971675"/>
          </a:xfrm>
          <a:prstGeom prst="roundRect">
            <a:avLst>
              <a:gd name="adj" fmla="val 2343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E6571-3897-C9A3-D462-8DD4FE65D5F0}"/>
              </a:ext>
            </a:extLst>
          </p:cNvPr>
          <p:cNvSpPr txBox="1"/>
          <p:nvPr/>
        </p:nvSpPr>
        <p:spPr>
          <a:xfrm>
            <a:off x="461010" y="410944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Montserrat" panose="00000500000000000000" pitchFamily="2" charset="-52"/>
              </a:rPr>
              <a:t>Что такое </a:t>
            </a:r>
            <a:r>
              <a:rPr lang="en-US" sz="3200" dirty="0">
                <a:latin typeface="Montserrat" panose="00000500000000000000" pitchFamily="2" charset="-52"/>
              </a:rPr>
              <a:t>Python?</a:t>
            </a:r>
            <a:endParaRPr lang="ru-RU" sz="3200" dirty="0">
              <a:latin typeface="Montserrat" panose="00000500000000000000" pitchFamily="2" charset="-5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D32B04-51BE-C734-1F30-9F5D0621C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768" y="2744197"/>
            <a:ext cx="9816465" cy="136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dirty="0">
                <a:latin typeface="Montserrat" panose="00000500000000000000" pitchFamily="2" charset="-52"/>
              </a:rPr>
              <a:t>Высокоуровневый, интерпретируемый язык программирования который достаточно прост в изучении и использовании.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dirty="0">
                <a:latin typeface="Montserrat" panose="00000500000000000000" pitchFamily="2" charset="-52"/>
              </a:rPr>
              <a:t>Широкое применение </a:t>
            </a:r>
            <a:r>
              <a:rPr lang="en-US" altLang="ru-RU" dirty="0">
                <a:latin typeface="Montserrat" panose="00000500000000000000" pitchFamily="2" charset="-52"/>
              </a:rPr>
              <a:t>Python </a:t>
            </a:r>
            <a:r>
              <a:rPr lang="ru-RU" altLang="ru-RU" dirty="0">
                <a:latin typeface="Montserrat" panose="00000500000000000000" pitchFamily="2" charset="-52"/>
              </a:rPr>
              <a:t>приобрел в таких сферах как: веб-разработка, анализ данных, искусственный интеллект и т.д. </a:t>
            </a:r>
          </a:p>
        </p:txBody>
      </p:sp>
    </p:spTree>
    <p:extLst>
      <p:ext uri="{BB962C8B-B14F-4D97-AF65-F5344CB8AC3E}">
        <p14:creationId xmlns:p14="http://schemas.microsoft.com/office/powerpoint/2010/main" val="46202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B05AA138-D936-B132-88B6-F21F8F9536AF}"/>
              </a:ext>
            </a:extLst>
          </p:cNvPr>
          <p:cNvSpPr/>
          <p:nvPr/>
        </p:nvSpPr>
        <p:spPr>
          <a:xfrm>
            <a:off x="550863" y="985838"/>
            <a:ext cx="7224665" cy="681037"/>
          </a:xfrm>
          <a:prstGeom prst="roundRect">
            <a:avLst>
              <a:gd name="adj" fmla="val 2925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D8575-45CC-2903-DA45-1212B6948AEB}"/>
              </a:ext>
            </a:extLst>
          </p:cNvPr>
          <p:cNvSpPr txBox="1"/>
          <p:nvPr/>
        </p:nvSpPr>
        <p:spPr>
          <a:xfrm>
            <a:off x="550863" y="1126301"/>
            <a:ext cx="7314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Montserrat" panose="00000500000000000000" pitchFamily="2" charset="-52"/>
              </a:rPr>
              <a:t>Переменная — это контейнер для хранения данных.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3696A-259D-F0DC-27B3-BE45134B73B1}"/>
              </a:ext>
            </a:extLst>
          </p:cNvPr>
          <p:cNvSpPr txBox="1"/>
          <p:nvPr/>
        </p:nvSpPr>
        <p:spPr>
          <a:xfrm>
            <a:off x="461010" y="410944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Что такое переменная</a:t>
            </a:r>
            <a:r>
              <a:rPr lang="en-US" sz="3200" dirty="0"/>
              <a:t>?</a:t>
            </a:r>
            <a:endParaRPr lang="ru-RU" sz="3200" dirty="0">
              <a:latin typeface="Montserrat" panose="00000500000000000000" pitchFamily="2" charset="-52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00E2F2B7-994C-6370-09FD-B187D0F2B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9966"/>
              </p:ext>
            </p:extLst>
          </p:nvPr>
        </p:nvGraphicFramePr>
        <p:xfrm>
          <a:off x="550862" y="1847175"/>
          <a:ext cx="11090274" cy="4461550"/>
        </p:xfrm>
        <a:graphic>
          <a:graphicData uri="http://schemas.openxmlformats.org/drawingml/2006/table">
            <a:tbl>
              <a:tblPr/>
              <a:tblGrid>
                <a:gridCol w="3696758">
                  <a:extLst>
                    <a:ext uri="{9D8B030D-6E8A-4147-A177-3AD203B41FA5}">
                      <a16:colId xmlns:a16="http://schemas.microsoft.com/office/drawing/2014/main" val="1430325117"/>
                    </a:ext>
                  </a:extLst>
                </a:gridCol>
                <a:gridCol w="1838477">
                  <a:extLst>
                    <a:ext uri="{9D8B030D-6E8A-4147-A177-3AD203B41FA5}">
                      <a16:colId xmlns:a16="http://schemas.microsoft.com/office/drawing/2014/main" val="616582424"/>
                    </a:ext>
                  </a:extLst>
                </a:gridCol>
                <a:gridCol w="3356789">
                  <a:extLst>
                    <a:ext uri="{9D8B030D-6E8A-4147-A177-3AD203B41FA5}">
                      <a16:colId xmlns:a16="http://schemas.microsoft.com/office/drawing/2014/main" val="940652649"/>
                    </a:ext>
                  </a:extLst>
                </a:gridCol>
                <a:gridCol w="2198250">
                  <a:extLst>
                    <a:ext uri="{9D8B030D-6E8A-4147-A177-3AD203B41FA5}">
                      <a16:colId xmlns:a16="http://schemas.microsoft.com/office/drawing/2014/main" val="3590860638"/>
                    </a:ext>
                  </a:extLst>
                </a:gridCol>
              </a:tblGrid>
              <a:tr h="200596">
                <a:tc>
                  <a:txBody>
                    <a:bodyPr/>
                    <a:lstStyle/>
                    <a:p>
                      <a:pPr algn="l"/>
                      <a:r>
                        <a:rPr lang="ru-RU" sz="1100" b="0" dirty="0">
                          <a:latin typeface="Montserrat" panose="00000500000000000000" pitchFamily="2" charset="-52"/>
                        </a:rPr>
                        <a:t>Правило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b="0" dirty="0">
                          <a:latin typeface="Montserrat" panose="00000500000000000000" pitchFamily="2" charset="-52"/>
                        </a:rPr>
                        <a:t>Пример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b="0" dirty="0">
                          <a:latin typeface="Montserrat" panose="00000500000000000000" pitchFamily="2" charset="-52"/>
                        </a:rPr>
                        <a:t>Пояснение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u="none" strike="noStrike" dirty="0">
                          <a:effectLst/>
                          <a:latin typeface="Montserrat" panose="00000500000000000000" pitchFamily="2" charset="-52"/>
                        </a:rPr>
                        <a:t>Неправильные примеры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-52"/>
                      </a:endParaRPr>
                    </a:p>
                    <a:p>
                      <a:pPr algn="l"/>
                      <a:endParaRPr lang="ru-RU" sz="1100" b="0" dirty="0">
                        <a:latin typeface="Montserrat" panose="00000500000000000000" pitchFamily="2" charset="-52"/>
                      </a:endParaRP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554188"/>
                  </a:ext>
                </a:extLst>
              </a:tr>
              <a:tr h="525161">
                <a:tc>
                  <a:txBody>
                    <a:bodyPr/>
                    <a:lstStyle/>
                    <a:p>
                      <a:pPr algn="l"/>
                      <a:r>
                        <a:rPr lang="ru-RU" sz="1100" b="0" dirty="0">
                          <a:latin typeface="Montserrat" panose="00000500000000000000" pitchFamily="2" charset="-52"/>
                        </a:rPr>
                        <a:t>Начинается с буквы или символа подчеркивания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err="1">
                          <a:latin typeface="Montserrat" panose="00000500000000000000" pitchFamily="2" charset="-52"/>
                        </a:rPr>
                        <a:t>my_variable</a:t>
                      </a:r>
                      <a:r>
                        <a:rPr lang="en-US" sz="1100" b="0" dirty="0">
                          <a:latin typeface="Montserrat" panose="00000500000000000000" pitchFamily="2" charset="-52"/>
                        </a:rPr>
                        <a:t>, _variable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b="0" dirty="0">
                          <a:latin typeface="Montserrat" panose="00000500000000000000" pitchFamily="2" charset="-52"/>
                        </a:rPr>
                        <a:t>Переменные могут начинаться с буквы (A-Z, a-z) или символа _.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effectLst/>
                          <a:latin typeface="Montserrat" panose="00000500000000000000" pitchFamily="2" charset="-52"/>
                        </a:rPr>
                        <a:t>1variable, @var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-52"/>
                      </a:endParaRPr>
                    </a:p>
                    <a:p>
                      <a:pPr algn="ct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-5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419259"/>
                  </a:ext>
                </a:extLst>
              </a:tr>
              <a:tr h="750231">
                <a:tc>
                  <a:txBody>
                    <a:bodyPr/>
                    <a:lstStyle/>
                    <a:p>
                      <a:pPr algn="l"/>
                      <a:r>
                        <a:rPr lang="ru-RU" sz="1100" b="0" dirty="0">
                          <a:latin typeface="Montserrat" panose="00000500000000000000" pitchFamily="2" charset="-52"/>
                        </a:rPr>
                        <a:t>Может содержать буквы, цифры и символ подчеркивания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1100" b="0" dirty="0">
                          <a:latin typeface="Montserrat" panose="00000500000000000000" pitchFamily="2" charset="-52"/>
                        </a:rPr>
                        <a:t>var1, user_name, score_2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b="0" dirty="0">
                          <a:latin typeface="Montserrat" panose="00000500000000000000" pitchFamily="2" charset="-52"/>
                        </a:rPr>
                        <a:t>В переменной могут использоваться буквы, цифры и символ _.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effectLst/>
                          <a:latin typeface="Montserrat" panose="00000500000000000000" pitchFamily="2" charset="-52"/>
                        </a:rPr>
                        <a:t>var-1, user 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-52"/>
                      </a:endParaRPr>
                    </a:p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-5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373059"/>
                  </a:ext>
                </a:extLst>
              </a:tr>
              <a:tr h="525161">
                <a:tc>
                  <a:txBody>
                    <a:bodyPr/>
                    <a:lstStyle/>
                    <a:p>
                      <a:pPr algn="l"/>
                      <a:r>
                        <a:rPr lang="ru-RU" sz="1100" b="0">
                          <a:latin typeface="Montserrat" panose="00000500000000000000" pitchFamily="2" charset="-52"/>
                        </a:rPr>
                        <a:t>Нельзя начинать с цифры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latin typeface="Montserrat" panose="00000500000000000000" pitchFamily="2" charset="-52"/>
                        </a:rPr>
                        <a:t>1st_variable (</a:t>
                      </a:r>
                      <a:r>
                        <a:rPr lang="ru-RU" sz="1100" b="0" dirty="0">
                          <a:latin typeface="Montserrat" panose="00000500000000000000" pitchFamily="2" charset="-52"/>
                        </a:rPr>
                        <a:t>Неверно)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b="0" dirty="0">
                          <a:latin typeface="Montserrat" panose="00000500000000000000" pitchFamily="2" charset="-52"/>
                        </a:rPr>
                        <a:t>Переменные не могут начинаться с цифры.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effectLst/>
                          <a:latin typeface="Montserrat" panose="00000500000000000000" pitchFamily="2" charset="-52"/>
                        </a:rPr>
                        <a:t>123variable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-52"/>
                      </a:endParaRPr>
                    </a:p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-5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873598"/>
                  </a:ext>
                </a:extLst>
              </a:tr>
              <a:tr h="750231">
                <a:tc>
                  <a:txBody>
                    <a:bodyPr/>
                    <a:lstStyle/>
                    <a:p>
                      <a:pPr algn="l"/>
                      <a:r>
                        <a:rPr lang="ru-RU" sz="1100" b="0">
                          <a:latin typeface="Montserrat" panose="00000500000000000000" pitchFamily="2" charset="-52"/>
                        </a:rPr>
                        <a:t>Используется "snake_case" стиль именования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err="1">
                          <a:latin typeface="Montserrat" panose="00000500000000000000" pitchFamily="2" charset="-52"/>
                        </a:rPr>
                        <a:t>user_age</a:t>
                      </a:r>
                      <a:r>
                        <a:rPr lang="en-US" sz="1100" b="0" dirty="0">
                          <a:latin typeface="Montserrat" panose="00000500000000000000" pitchFamily="2" charset="-52"/>
                        </a:rPr>
                        <a:t>, </a:t>
                      </a:r>
                      <a:r>
                        <a:rPr lang="en-US" sz="1100" b="0" dirty="0" err="1">
                          <a:latin typeface="Montserrat" panose="00000500000000000000" pitchFamily="2" charset="-52"/>
                        </a:rPr>
                        <a:t>total_score</a:t>
                      </a:r>
                      <a:endParaRPr lang="en-US" sz="1100" b="0" dirty="0">
                        <a:latin typeface="Montserrat" panose="00000500000000000000" pitchFamily="2" charset="-52"/>
                      </a:endParaRP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b="0" dirty="0">
                          <a:latin typeface="Montserrat" panose="00000500000000000000" pitchFamily="2" charset="-52"/>
                        </a:rPr>
                        <a:t>В Python принято использовать стиль </a:t>
                      </a:r>
                      <a:r>
                        <a:rPr lang="ru-RU" sz="1100" b="0" dirty="0" err="1">
                          <a:latin typeface="Montserrat" panose="00000500000000000000" pitchFamily="2" charset="-52"/>
                        </a:rPr>
                        <a:t>snake_case</a:t>
                      </a:r>
                      <a:r>
                        <a:rPr lang="ru-RU" sz="1100" b="0" dirty="0">
                          <a:latin typeface="Montserrat" panose="00000500000000000000" pitchFamily="2" charset="-52"/>
                        </a:rPr>
                        <a:t> (слова разделены символом _).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 err="1">
                          <a:effectLst/>
                          <a:latin typeface="Montserrat" panose="00000500000000000000" pitchFamily="2" charset="-52"/>
                        </a:rPr>
                        <a:t>userAge</a:t>
                      </a:r>
                      <a:r>
                        <a:rPr lang="en-US" sz="900" b="0" u="none" strike="noStrike" dirty="0">
                          <a:effectLst/>
                          <a:latin typeface="Montserrat" panose="00000500000000000000" pitchFamily="2" charset="-52"/>
                        </a:rPr>
                        <a:t>, </a:t>
                      </a:r>
                      <a:r>
                        <a:rPr lang="en-US" sz="900" b="0" u="none" strike="noStrike" dirty="0" err="1">
                          <a:effectLst/>
                          <a:latin typeface="Montserrat" panose="00000500000000000000" pitchFamily="2" charset="-52"/>
                        </a:rPr>
                        <a:t>totalScore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-52"/>
                      </a:endParaRPr>
                    </a:p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-5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992818"/>
                  </a:ext>
                </a:extLst>
              </a:tr>
              <a:tr h="750231">
                <a:tc>
                  <a:txBody>
                    <a:bodyPr/>
                    <a:lstStyle/>
                    <a:p>
                      <a:pPr algn="l"/>
                      <a:r>
                        <a:rPr lang="ru-RU" sz="1100" b="0">
                          <a:latin typeface="Montserrat" panose="00000500000000000000" pitchFamily="2" charset="-52"/>
                        </a:rPr>
                        <a:t>Регистр имеет значение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latin typeface="Montserrat" panose="00000500000000000000" pitchFamily="2" charset="-52"/>
                        </a:rPr>
                        <a:t>Variable </a:t>
                      </a:r>
                      <a:r>
                        <a:rPr lang="ru-RU" sz="1100" b="0">
                          <a:latin typeface="Montserrat" panose="00000500000000000000" pitchFamily="2" charset="-52"/>
                        </a:rPr>
                        <a:t>и </a:t>
                      </a:r>
                      <a:r>
                        <a:rPr lang="en-US" sz="1100" b="0">
                          <a:latin typeface="Montserrat" panose="00000500000000000000" pitchFamily="2" charset="-52"/>
                        </a:rPr>
                        <a:t>variable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b="0" dirty="0">
                          <a:latin typeface="Montserrat" panose="00000500000000000000" pitchFamily="2" charset="-52"/>
                        </a:rPr>
                        <a:t>Имена переменных с разным регистром считаются разными переменными.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effectLst/>
                          <a:latin typeface="Montserrat" panose="00000500000000000000" pitchFamily="2" charset="-52"/>
                        </a:rPr>
                        <a:t>variable, Variable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-52"/>
                      </a:endParaRPr>
                    </a:p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-5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206318"/>
                  </a:ext>
                </a:extLst>
              </a:tr>
              <a:tr h="750231">
                <a:tc>
                  <a:txBody>
                    <a:bodyPr/>
                    <a:lstStyle/>
                    <a:p>
                      <a:pPr algn="l"/>
                      <a:r>
                        <a:rPr lang="ru-RU" sz="1100" b="0" dirty="0">
                          <a:latin typeface="Montserrat" panose="00000500000000000000" pitchFamily="2" charset="-52"/>
                        </a:rPr>
                        <a:t>Нельзя использовать ключевые слова Python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latin typeface="Montserrat" panose="00000500000000000000" pitchFamily="2" charset="-52"/>
                        </a:rPr>
                        <a:t>class, def, if (</a:t>
                      </a:r>
                      <a:r>
                        <a:rPr lang="ru-RU" sz="1100" b="0" dirty="0">
                          <a:latin typeface="Montserrat" panose="00000500000000000000" pitchFamily="2" charset="-52"/>
                        </a:rPr>
                        <a:t>Неверно)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b="0" dirty="0">
                          <a:latin typeface="Montserrat" panose="00000500000000000000" pitchFamily="2" charset="-52"/>
                        </a:rPr>
                        <a:t>Ключевые слова языка Python нельзя использовать как имена переменных.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-5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7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46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83696A-259D-F0DC-27B3-BE45134B73B1}"/>
              </a:ext>
            </a:extLst>
          </p:cNvPr>
          <p:cNvSpPr txBox="1"/>
          <p:nvPr/>
        </p:nvSpPr>
        <p:spPr>
          <a:xfrm>
            <a:off x="461009" y="410944"/>
            <a:ext cx="93211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Montserrat" panose="00000500000000000000" pitchFamily="2" charset="-52"/>
              </a:rPr>
              <a:t>Примеры использования типов данных</a:t>
            </a:r>
          </a:p>
        </p:txBody>
      </p:sp>
      <p:pic>
        <p:nvPicPr>
          <p:cNvPr id="3" name="Рисунок 2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9069696-4FFD-E27A-3CDE-8CF800FB7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36" t="22313" r="14567" b="22934"/>
          <a:stretch/>
        </p:blipFill>
        <p:spPr>
          <a:xfrm>
            <a:off x="2971800" y="2419350"/>
            <a:ext cx="51530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7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83696A-259D-F0DC-27B3-BE45134B73B1}"/>
              </a:ext>
            </a:extLst>
          </p:cNvPr>
          <p:cNvSpPr txBox="1"/>
          <p:nvPr/>
        </p:nvSpPr>
        <p:spPr>
          <a:xfrm>
            <a:off x="461010" y="410944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Операции с числами</a:t>
            </a:r>
            <a:endParaRPr lang="ru-RU" sz="3200" dirty="0">
              <a:latin typeface="Montserrat" panose="00000500000000000000" pitchFamily="2" charset="-52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291AC16-1F90-1FE5-AF9A-FFC4743E4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021652"/>
              </p:ext>
            </p:extLst>
          </p:nvPr>
        </p:nvGraphicFramePr>
        <p:xfrm>
          <a:off x="1190625" y="1148308"/>
          <a:ext cx="9382125" cy="5036592"/>
        </p:xfrm>
        <a:graphic>
          <a:graphicData uri="http://schemas.openxmlformats.org/drawingml/2006/table">
            <a:tbl>
              <a:tblPr/>
              <a:tblGrid>
                <a:gridCol w="1876425">
                  <a:extLst>
                    <a:ext uri="{9D8B030D-6E8A-4147-A177-3AD203B41FA5}">
                      <a16:colId xmlns:a16="http://schemas.microsoft.com/office/drawing/2014/main" val="2588426655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3027000666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3851835838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2217154574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2087657946"/>
                    </a:ext>
                  </a:extLst>
                </a:gridCol>
              </a:tblGrid>
              <a:tr h="278020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Montserrat" panose="00000500000000000000" pitchFamily="2" charset="-52"/>
                        </a:rPr>
                        <a:t>Операция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Montserrat" panose="00000500000000000000" pitchFamily="2" charset="-52"/>
                        </a:rPr>
                        <a:t>Оператор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>
                          <a:latin typeface="Montserrat" panose="00000500000000000000" pitchFamily="2" charset="-52"/>
                        </a:rPr>
                        <a:t>Описание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>
                          <a:latin typeface="Montserrat" panose="00000500000000000000" pitchFamily="2" charset="-52"/>
                        </a:rPr>
                        <a:t>Пример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>
                          <a:latin typeface="Montserrat" panose="00000500000000000000" pitchFamily="2" charset="-52"/>
                        </a:rPr>
                        <a:t>Результат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489154"/>
                  </a:ext>
                </a:extLst>
              </a:tr>
              <a:tr h="486534"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Montserrat" panose="00000500000000000000" pitchFamily="2" charset="-52"/>
                        </a:rPr>
                        <a:t>Сложение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Montserrat" panose="00000500000000000000" pitchFamily="2" charset="-52"/>
                        </a:rPr>
                        <a:t>+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>
                          <a:latin typeface="Montserrat" panose="00000500000000000000" pitchFamily="2" charset="-52"/>
                        </a:rPr>
                        <a:t>Складывает два числа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>
                          <a:latin typeface="Montserrat" panose="00000500000000000000" pitchFamily="2" charset="-52"/>
                        </a:rPr>
                        <a:t>5 + 3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>
                          <a:latin typeface="Montserrat" panose="00000500000000000000" pitchFamily="2" charset="-52"/>
                        </a:rPr>
                        <a:t>8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404699"/>
                  </a:ext>
                </a:extLst>
              </a:tr>
              <a:tr h="486534">
                <a:tc>
                  <a:txBody>
                    <a:bodyPr/>
                    <a:lstStyle/>
                    <a:p>
                      <a:r>
                        <a:rPr lang="ru-RU" sz="1400" b="0">
                          <a:latin typeface="Montserrat" panose="00000500000000000000" pitchFamily="2" charset="-52"/>
                        </a:rPr>
                        <a:t>Вычитание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Montserrat" panose="00000500000000000000" pitchFamily="2" charset="-52"/>
                        </a:rPr>
                        <a:t>-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Montserrat" panose="00000500000000000000" pitchFamily="2" charset="-52"/>
                        </a:rPr>
                        <a:t>Вычитает одно число из другого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>
                          <a:latin typeface="Montserrat" panose="00000500000000000000" pitchFamily="2" charset="-52"/>
                        </a:rPr>
                        <a:t>10 - 4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>
                          <a:latin typeface="Montserrat" panose="00000500000000000000" pitchFamily="2" charset="-52"/>
                        </a:rPr>
                        <a:t>6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734569"/>
                  </a:ext>
                </a:extLst>
              </a:tr>
              <a:tr h="486534">
                <a:tc>
                  <a:txBody>
                    <a:bodyPr/>
                    <a:lstStyle/>
                    <a:p>
                      <a:r>
                        <a:rPr lang="ru-RU" sz="1400" b="0">
                          <a:latin typeface="Montserrat" panose="00000500000000000000" pitchFamily="2" charset="-52"/>
                        </a:rPr>
                        <a:t>Умножение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Montserrat" panose="00000500000000000000" pitchFamily="2" charset="-52"/>
                        </a:rPr>
                        <a:t>*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Montserrat" panose="00000500000000000000" pitchFamily="2" charset="-52"/>
                        </a:rPr>
                        <a:t>Умножает два числа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>
                          <a:latin typeface="Montserrat" panose="00000500000000000000" pitchFamily="2" charset="-52"/>
                        </a:rPr>
                        <a:t>7 * 3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>
                          <a:latin typeface="Montserrat" panose="00000500000000000000" pitchFamily="2" charset="-52"/>
                        </a:rPr>
                        <a:t>21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979886"/>
                  </a:ext>
                </a:extLst>
              </a:tr>
              <a:tr h="1112078">
                <a:tc>
                  <a:txBody>
                    <a:bodyPr/>
                    <a:lstStyle/>
                    <a:p>
                      <a:r>
                        <a:rPr lang="ru-RU" sz="1400" b="0">
                          <a:latin typeface="Montserrat" panose="00000500000000000000" pitchFamily="2" charset="-52"/>
                        </a:rPr>
                        <a:t>Деление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>
                          <a:latin typeface="Montserrat" panose="00000500000000000000" pitchFamily="2" charset="-52"/>
                        </a:rPr>
                        <a:t>/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Montserrat" panose="00000500000000000000" pitchFamily="2" charset="-52"/>
                        </a:rPr>
                        <a:t>Делит одно число на другое, результат – число с плавающей точкой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Montserrat" panose="00000500000000000000" pitchFamily="2" charset="-52"/>
                        </a:rPr>
                        <a:t>10 / 2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>
                          <a:latin typeface="Montserrat" panose="00000500000000000000" pitchFamily="2" charset="-52"/>
                        </a:rPr>
                        <a:t>5.0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021943"/>
                  </a:ext>
                </a:extLst>
              </a:tr>
              <a:tr h="903564">
                <a:tc>
                  <a:txBody>
                    <a:bodyPr/>
                    <a:lstStyle/>
                    <a:p>
                      <a:r>
                        <a:rPr lang="ru-RU" sz="1400" b="0">
                          <a:latin typeface="Montserrat" panose="00000500000000000000" pitchFamily="2" charset="-52"/>
                        </a:rPr>
                        <a:t>Целочисленное деление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>
                          <a:latin typeface="Montserrat" panose="00000500000000000000" pitchFamily="2" charset="-52"/>
                        </a:rPr>
                        <a:t>//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>
                          <a:latin typeface="Montserrat" panose="00000500000000000000" pitchFamily="2" charset="-52"/>
                        </a:rPr>
                        <a:t>Делит одно число на другое, результат – целое число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Montserrat" panose="00000500000000000000" pitchFamily="2" charset="-52"/>
                        </a:rPr>
                        <a:t>10 // 3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Montserrat" panose="00000500000000000000" pitchFamily="2" charset="-52"/>
                        </a:rPr>
                        <a:t>3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680584"/>
                  </a:ext>
                </a:extLst>
              </a:tr>
              <a:tr h="695048">
                <a:tc>
                  <a:txBody>
                    <a:bodyPr/>
                    <a:lstStyle/>
                    <a:p>
                      <a:r>
                        <a:rPr lang="ru-RU" sz="1400" b="0">
                          <a:latin typeface="Montserrat" panose="00000500000000000000" pitchFamily="2" charset="-52"/>
                        </a:rPr>
                        <a:t>Остаток от деления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>
                          <a:latin typeface="Montserrat" panose="00000500000000000000" pitchFamily="2" charset="-52"/>
                        </a:rPr>
                        <a:t>%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>
                          <a:latin typeface="Montserrat" panose="00000500000000000000" pitchFamily="2" charset="-52"/>
                        </a:rPr>
                        <a:t>Возвращает остаток от деления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>
                          <a:latin typeface="Montserrat" panose="00000500000000000000" pitchFamily="2" charset="-52"/>
                        </a:rPr>
                        <a:t>10 % 3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Montserrat" panose="00000500000000000000" pitchFamily="2" charset="-52"/>
                        </a:rPr>
                        <a:t>1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997137"/>
                  </a:ext>
                </a:extLst>
              </a:tr>
              <a:tr h="486534">
                <a:tc>
                  <a:txBody>
                    <a:bodyPr/>
                    <a:lstStyle/>
                    <a:p>
                      <a:r>
                        <a:rPr lang="ru-RU" sz="1400" b="0">
                          <a:latin typeface="Montserrat" panose="00000500000000000000" pitchFamily="2" charset="-52"/>
                        </a:rPr>
                        <a:t>Возведение в степень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>
                          <a:latin typeface="Montserrat" panose="00000500000000000000" pitchFamily="2" charset="-52"/>
                        </a:rPr>
                        <a:t>**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>
                          <a:latin typeface="Montserrat" panose="00000500000000000000" pitchFamily="2" charset="-52"/>
                        </a:rPr>
                        <a:t>Возводит число в степень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>
                          <a:latin typeface="Montserrat" panose="00000500000000000000" pitchFamily="2" charset="-52"/>
                        </a:rPr>
                        <a:t>2 ** 3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latin typeface="Montserrat" panose="00000500000000000000" pitchFamily="2" charset="-52"/>
                        </a:rPr>
                        <a:t>8</a:t>
                      </a:r>
                    </a:p>
                  </a:txBody>
                  <a:tcPr marL="69504" marR="69504" marT="34752" marB="34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204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28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83696A-259D-F0DC-27B3-BE45134B73B1}"/>
              </a:ext>
            </a:extLst>
          </p:cNvPr>
          <p:cNvSpPr txBox="1"/>
          <p:nvPr/>
        </p:nvSpPr>
        <p:spPr>
          <a:xfrm>
            <a:off x="461010" y="410944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Montserrat" panose="00000500000000000000" pitchFamily="2" charset="-52"/>
              </a:rPr>
              <a:t>Операции со строками</a:t>
            </a:r>
          </a:p>
        </p:txBody>
      </p:sp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909FC741-FEFC-7F49-5F27-43978867E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751667"/>
              </p:ext>
            </p:extLst>
          </p:nvPr>
        </p:nvGraphicFramePr>
        <p:xfrm>
          <a:off x="550863" y="1933037"/>
          <a:ext cx="11090275" cy="4375688"/>
        </p:xfrm>
        <a:graphic>
          <a:graphicData uri="http://schemas.openxmlformats.org/drawingml/2006/table">
            <a:tbl>
              <a:tblPr/>
              <a:tblGrid>
                <a:gridCol w="2218055">
                  <a:extLst>
                    <a:ext uri="{9D8B030D-6E8A-4147-A177-3AD203B41FA5}">
                      <a16:colId xmlns:a16="http://schemas.microsoft.com/office/drawing/2014/main" val="2702278073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42330975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529184724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9442350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92407080"/>
                    </a:ext>
                  </a:extLst>
                </a:gridCol>
              </a:tblGrid>
              <a:tr h="238429">
                <a:tc>
                  <a:txBody>
                    <a:bodyPr/>
                    <a:lstStyle/>
                    <a:p>
                      <a:r>
                        <a:rPr lang="ru-RU" sz="1200" b="0" dirty="0">
                          <a:latin typeface="Montserrat" panose="00000500000000000000" pitchFamily="2" charset="-52"/>
                        </a:rPr>
                        <a:t>Операция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>
                          <a:latin typeface="Montserrat" panose="00000500000000000000" pitchFamily="2" charset="-52"/>
                        </a:rPr>
                        <a:t>Оператор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>
                          <a:latin typeface="Montserrat" panose="00000500000000000000" pitchFamily="2" charset="-52"/>
                        </a:rPr>
                        <a:t>Описание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>
                          <a:latin typeface="Montserrat" panose="00000500000000000000" pitchFamily="2" charset="-52"/>
                        </a:rPr>
                        <a:t>Пример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>
                          <a:latin typeface="Montserrat" panose="00000500000000000000" pitchFamily="2" charset="-52"/>
                        </a:rPr>
                        <a:t>Результат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328146"/>
                  </a:ext>
                </a:extLst>
              </a:tr>
              <a:tr h="417252">
                <a:tc>
                  <a:txBody>
                    <a:bodyPr/>
                    <a:lstStyle/>
                    <a:p>
                      <a:r>
                        <a:rPr lang="ru-RU" sz="1200" b="0" dirty="0">
                          <a:latin typeface="Montserrat" panose="00000500000000000000" pitchFamily="2" charset="-52"/>
                        </a:rPr>
                        <a:t>Конкатенация строк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>
                          <a:latin typeface="Montserrat" panose="00000500000000000000" pitchFamily="2" charset="-52"/>
                        </a:rPr>
                        <a:t>+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>
                          <a:latin typeface="Montserrat" panose="00000500000000000000" pitchFamily="2" charset="-52"/>
                        </a:rPr>
                        <a:t>Объединяет две строки в одну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latin typeface="Montserrat" panose="00000500000000000000" pitchFamily="2" charset="-52"/>
                        </a:rPr>
                        <a:t>"Hello" + " " + "World!"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latin typeface="Montserrat" panose="00000500000000000000" pitchFamily="2" charset="-52"/>
                        </a:rPr>
                        <a:t>"Hello World!"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915885"/>
                  </a:ext>
                </a:extLst>
              </a:tr>
              <a:tr h="596074">
                <a:tc>
                  <a:txBody>
                    <a:bodyPr/>
                    <a:lstStyle/>
                    <a:p>
                      <a:r>
                        <a:rPr lang="ru-RU" sz="1200" b="0" dirty="0">
                          <a:latin typeface="Montserrat" panose="00000500000000000000" pitchFamily="2" charset="-52"/>
                        </a:rPr>
                        <a:t>Повторение строки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latin typeface="Montserrat" panose="00000500000000000000" pitchFamily="2" charset="-52"/>
                        </a:rPr>
                        <a:t>*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>
                          <a:latin typeface="Montserrat" panose="00000500000000000000" pitchFamily="2" charset="-52"/>
                        </a:rPr>
                        <a:t>Повторяет строку указанное количество раз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latin typeface="Montserrat" panose="00000500000000000000" pitchFamily="2" charset="-52"/>
                        </a:rPr>
                        <a:t>"Hi!" * 3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latin typeface="Montserrat" panose="00000500000000000000" pitchFamily="2" charset="-52"/>
                        </a:rPr>
                        <a:t>"Hi!Hi!Hi!"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900658"/>
                  </a:ext>
                </a:extLst>
              </a:tr>
              <a:tr h="596074">
                <a:tc>
                  <a:txBody>
                    <a:bodyPr/>
                    <a:lstStyle/>
                    <a:p>
                      <a:r>
                        <a:rPr lang="ru-RU" sz="1200" b="0">
                          <a:latin typeface="Montserrat" panose="00000500000000000000" pitchFamily="2" charset="-52"/>
                        </a:rPr>
                        <a:t>Длина строки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latin typeface="Montserrat" panose="00000500000000000000" pitchFamily="2" charset="-52"/>
                        </a:rPr>
                        <a:t>len</a:t>
                      </a:r>
                      <a:r>
                        <a:rPr lang="en-US" sz="1200" b="0" dirty="0">
                          <a:latin typeface="Montserrat" panose="00000500000000000000" pitchFamily="2" charset="-52"/>
                        </a:rPr>
                        <a:t>()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latin typeface="Montserrat" panose="00000500000000000000" pitchFamily="2" charset="-52"/>
                        </a:rPr>
                        <a:t>Возвращает количество символов в строке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latin typeface="Montserrat" panose="00000500000000000000" pitchFamily="2" charset="-52"/>
                        </a:rPr>
                        <a:t>len("Python")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>
                          <a:latin typeface="Montserrat" panose="00000500000000000000" pitchFamily="2" charset="-52"/>
                        </a:rPr>
                        <a:t>6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29241"/>
                  </a:ext>
                </a:extLst>
              </a:tr>
              <a:tr h="953718">
                <a:tc>
                  <a:txBody>
                    <a:bodyPr/>
                    <a:lstStyle/>
                    <a:p>
                      <a:r>
                        <a:rPr lang="ru-RU" sz="1200" b="0">
                          <a:latin typeface="Montserrat" panose="00000500000000000000" pitchFamily="2" charset="-52"/>
                        </a:rPr>
                        <a:t>Доступ по индексу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>
                          <a:latin typeface="Montserrat" panose="00000500000000000000" pitchFamily="2" charset="-52"/>
                        </a:rPr>
                        <a:t>[]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latin typeface="Montserrat" panose="00000500000000000000" pitchFamily="2" charset="-52"/>
                        </a:rPr>
                        <a:t>Возвращает символ по указанному индексу (нумерация с 0)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Montserrat" panose="00000500000000000000" pitchFamily="2" charset="-52"/>
                        </a:rPr>
                        <a:t>"Python"[0]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latin typeface="Montserrat" panose="00000500000000000000" pitchFamily="2" charset="-52"/>
                        </a:rPr>
                        <a:t>'P'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765943"/>
                  </a:ext>
                </a:extLst>
              </a:tr>
              <a:tr h="774896">
                <a:tc>
                  <a:txBody>
                    <a:bodyPr/>
                    <a:lstStyle/>
                    <a:p>
                      <a:r>
                        <a:rPr lang="ru-RU" sz="1200" b="0">
                          <a:latin typeface="Montserrat" panose="00000500000000000000" pitchFamily="2" charset="-52"/>
                        </a:rPr>
                        <a:t>Срезы строки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>
                          <a:latin typeface="Montserrat" panose="00000500000000000000" pitchFamily="2" charset="-52"/>
                        </a:rPr>
                        <a:t>[:]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>
                          <a:latin typeface="Montserrat" panose="00000500000000000000" pitchFamily="2" charset="-52"/>
                        </a:rPr>
                        <a:t>Возвращает подстроку по указанным индексам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Montserrat" panose="00000500000000000000" pitchFamily="2" charset="-52"/>
                        </a:rPr>
                        <a:t>"Python"[1:4]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Montserrat" panose="00000500000000000000" pitchFamily="2" charset="-52"/>
                        </a:rPr>
                        <a:t>'</a:t>
                      </a:r>
                      <a:r>
                        <a:rPr lang="en-US" sz="1200" b="0" dirty="0" err="1">
                          <a:latin typeface="Montserrat" panose="00000500000000000000" pitchFamily="2" charset="-52"/>
                        </a:rPr>
                        <a:t>yth</a:t>
                      </a:r>
                      <a:r>
                        <a:rPr lang="en-US" sz="1200" b="0" dirty="0">
                          <a:latin typeface="Montserrat" panose="00000500000000000000" pitchFamily="2" charset="-52"/>
                        </a:rPr>
                        <a:t>'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954736"/>
                  </a:ext>
                </a:extLst>
              </a:tr>
              <a:tr h="774896">
                <a:tc>
                  <a:txBody>
                    <a:bodyPr/>
                    <a:lstStyle/>
                    <a:p>
                      <a:r>
                        <a:rPr lang="ru-RU" sz="1200" b="0">
                          <a:latin typeface="Montserrat" panose="00000500000000000000" pitchFamily="2" charset="-52"/>
                        </a:rPr>
                        <a:t>Проверка на вхождение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latin typeface="Montserrat" panose="00000500000000000000" pitchFamily="2" charset="-52"/>
                        </a:rPr>
                        <a:t>in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>
                          <a:latin typeface="Montserrat" panose="00000500000000000000" pitchFamily="2" charset="-52"/>
                        </a:rPr>
                        <a:t>Проверяет, содержится ли одна строка внутри другой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Montserrat" panose="00000500000000000000" pitchFamily="2" charset="-52"/>
                        </a:rPr>
                        <a:t>"</a:t>
                      </a:r>
                      <a:r>
                        <a:rPr lang="en-US" sz="1200" b="0" dirty="0" err="1">
                          <a:latin typeface="Montserrat" panose="00000500000000000000" pitchFamily="2" charset="-52"/>
                        </a:rPr>
                        <a:t>Py</a:t>
                      </a:r>
                      <a:r>
                        <a:rPr lang="en-US" sz="1200" b="0" dirty="0">
                          <a:latin typeface="Montserrat" panose="00000500000000000000" pitchFamily="2" charset="-52"/>
                        </a:rPr>
                        <a:t>" in "Python"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Montserrat" panose="00000500000000000000" pitchFamily="2" charset="-52"/>
                        </a:rPr>
                        <a:t>True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830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3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83696A-259D-F0DC-27B3-BE45134B73B1}"/>
              </a:ext>
            </a:extLst>
          </p:cNvPr>
          <p:cNvSpPr txBox="1"/>
          <p:nvPr/>
        </p:nvSpPr>
        <p:spPr>
          <a:xfrm>
            <a:off x="461010" y="410944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Montserrat" panose="00000500000000000000" pitchFamily="2" charset="-52"/>
              </a:rPr>
              <a:t>Примеры задач на числа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C0A52-F54A-623E-0F8C-03719A3CF5A7}"/>
              </a:ext>
            </a:extLst>
          </p:cNvPr>
          <p:cNvSpPr txBox="1"/>
          <p:nvPr/>
        </p:nvSpPr>
        <p:spPr>
          <a:xfrm>
            <a:off x="459486" y="995719"/>
            <a:ext cx="11181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Montserrat" panose="00000500000000000000" pitchFamily="2" charset="-52"/>
              </a:rPr>
              <a:t>Условие:</a:t>
            </a:r>
            <a:r>
              <a:rPr lang="ru-RU" dirty="0">
                <a:latin typeface="Montserrat" panose="00000500000000000000" pitchFamily="2" charset="-52"/>
              </a:rPr>
              <a:t> В магазине скидка 10%. Если товар стоит 100 рублей, сколько он будет стоить со скидкой?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A7D730A-8F21-E2BB-14C7-5E4A46B63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6350"/>
              </p:ext>
            </p:extLst>
          </p:nvPr>
        </p:nvGraphicFramePr>
        <p:xfrm>
          <a:off x="550863" y="1874520"/>
          <a:ext cx="10355262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631">
                  <a:extLst>
                    <a:ext uri="{9D8B030D-6E8A-4147-A177-3AD203B41FA5}">
                      <a16:colId xmlns:a16="http://schemas.microsoft.com/office/drawing/2014/main" val="1702447012"/>
                    </a:ext>
                  </a:extLst>
                </a:gridCol>
                <a:gridCol w="5177631">
                  <a:extLst>
                    <a:ext uri="{9D8B030D-6E8A-4147-A177-3AD203B41FA5}">
                      <a16:colId xmlns:a16="http://schemas.microsoft.com/office/drawing/2014/main" val="1156480066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</a:rPr>
                        <a:t>Дано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</a:rPr>
                        <a:t>:</a:t>
                      </a:r>
                    </a:p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</a:rPr>
                        <a:t>Скидка – 10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</a:rPr>
                        <a:t>%</a:t>
                      </a:r>
                      <a:endParaRPr lang="ru-RU" b="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</a:endParaRPr>
                    </a:p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</a:rPr>
                        <a:t>Стоимость товара – 100рублей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Решение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Скидка2 = скидка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стоимость товара</a:t>
                      </a:r>
                    </a:p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/100 = 0,1</a:t>
                      </a:r>
                    </a:p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Конечная стоимость равно = 100 – (100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* 0,1) = 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710779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ru-RU" dirty="0">
                          <a:latin typeface="Montserrat" panose="00000500000000000000" pitchFamily="2" charset="-52"/>
                        </a:rPr>
                        <a:t>Найти – Стоимость товара после скидки.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77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14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83696A-259D-F0DC-27B3-BE45134B73B1}"/>
              </a:ext>
            </a:extLst>
          </p:cNvPr>
          <p:cNvSpPr txBox="1"/>
          <p:nvPr/>
        </p:nvSpPr>
        <p:spPr>
          <a:xfrm>
            <a:off x="461010" y="410944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Montserrat" panose="00000500000000000000" pitchFamily="2" charset="-52"/>
              </a:rPr>
              <a:t>Примеры задач на числа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C0A52-F54A-623E-0F8C-03719A3CF5A7}"/>
              </a:ext>
            </a:extLst>
          </p:cNvPr>
          <p:cNvSpPr txBox="1"/>
          <p:nvPr/>
        </p:nvSpPr>
        <p:spPr>
          <a:xfrm>
            <a:off x="459486" y="995719"/>
            <a:ext cx="11181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Montserrat" panose="00000500000000000000" pitchFamily="2" charset="-52"/>
              </a:rPr>
              <a:t>Условие:</a:t>
            </a:r>
            <a:r>
              <a:rPr lang="ru-RU" dirty="0">
                <a:latin typeface="Montserrat" panose="00000500000000000000" pitchFamily="2" charset="-52"/>
              </a:rPr>
              <a:t> В магазине скидка 10%. Если товар стоит 100 рублей, сколько он будет стоить со скидкой?</a:t>
            </a:r>
          </a:p>
        </p:txBody>
      </p:sp>
      <p:pic>
        <p:nvPicPr>
          <p:cNvPr id="16" name="Рисунок 15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B1B6543-13B9-9B26-C7A9-1C8628875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27" t="19274" r="10635" b="19501"/>
          <a:stretch/>
        </p:blipFill>
        <p:spPr>
          <a:xfrm>
            <a:off x="2456445" y="1871663"/>
            <a:ext cx="7279111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8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83696A-259D-F0DC-27B3-BE45134B73B1}"/>
              </a:ext>
            </a:extLst>
          </p:cNvPr>
          <p:cNvSpPr txBox="1"/>
          <p:nvPr/>
        </p:nvSpPr>
        <p:spPr>
          <a:xfrm>
            <a:off x="461010" y="410944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Montserrat" panose="00000500000000000000" pitchFamily="2" charset="-52"/>
              </a:rPr>
              <a:t>Примеры задач на строки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C0A52-F54A-623E-0F8C-03719A3CF5A7}"/>
              </a:ext>
            </a:extLst>
          </p:cNvPr>
          <p:cNvSpPr txBox="1"/>
          <p:nvPr/>
        </p:nvSpPr>
        <p:spPr>
          <a:xfrm>
            <a:off x="459486" y="995719"/>
            <a:ext cx="11181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Montserrat" panose="00000500000000000000" pitchFamily="2" charset="-52"/>
              </a:rPr>
              <a:t>Условие:</a:t>
            </a:r>
            <a:r>
              <a:rPr lang="ru-RU" dirty="0">
                <a:latin typeface="Montserrat" panose="00000500000000000000" pitchFamily="2" charset="-52"/>
              </a:rPr>
              <a:t> Напишите программу, которая запрашивает у пользователя его имя и затем выводит приветствие.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2A92441-B6FD-D772-807A-58CAE0557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470260"/>
              </p:ext>
            </p:extLst>
          </p:nvPr>
        </p:nvGraphicFramePr>
        <p:xfrm>
          <a:off x="550863" y="1838325"/>
          <a:ext cx="10614024" cy="122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7012">
                  <a:extLst>
                    <a:ext uri="{9D8B030D-6E8A-4147-A177-3AD203B41FA5}">
                      <a16:colId xmlns:a16="http://schemas.microsoft.com/office/drawing/2014/main" val="997256057"/>
                    </a:ext>
                  </a:extLst>
                </a:gridCol>
                <a:gridCol w="5307012">
                  <a:extLst>
                    <a:ext uri="{9D8B030D-6E8A-4147-A177-3AD203B41FA5}">
                      <a16:colId xmlns:a16="http://schemas.microsoft.com/office/drawing/2014/main" val="4198278382"/>
                    </a:ext>
                  </a:extLst>
                </a:gridCol>
              </a:tblGrid>
              <a:tr h="633495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</a:rPr>
                        <a:t>Дано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</a:rPr>
                        <a:t>:</a:t>
                      </a:r>
                    </a:p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</a:rPr>
                        <a:t>Нужно спросить имя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</a:rPr>
                        <a:t>Решение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</a:rPr>
                        <a:t>:</a:t>
                      </a:r>
                      <a:br>
                        <a:rPr lang="ru-RU" b="0" dirty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</a:rPr>
                      </a:br>
                      <a:r>
                        <a:rPr lang="ru-RU" b="0" dirty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</a:rPr>
                        <a:t>Как вас зовут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</a:rPr>
                        <a:t>?</a:t>
                      </a:r>
                      <a:endParaRPr lang="ru-RU" b="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</a:rPr>
                        <a:t>Михаил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Montserrat" panose="00000500000000000000" pitchFamily="2" charset="-52"/>
                        </a:rPr>
                        <a:t>Привет Михаил.</a:t>
                      </a:r>
                      <a:endParaRPr lang="en-US" b="0" dirty="0">
                        <a:solidFill>
                          <a:schemeClr val="tx1"/>
                        </a:solidFill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046744"/>
                  </a:ext>
                </a:extLst>
              </a:tr>
              <a:tr h="588245">
                <a:tc>
                  <a:txBody>
                    <a:bodyPr/>
                    <a:lstStyle/>
                    <a:p>
                      <a:r>
                        <a:rPr lang="ru-RU" dirty="0">
                          <a:latin typeface="Montserrat" panose="00000500000000000000" pitchFamily="2" charset="-52"/>
                        </a:rPr>
                        <a:t>Выдать имя с приветствием.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96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0719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589</Words>
  <Application>Microsoft Office PowerPoint</Application>
  <PresentationFormat>Широкоэкранный</PresentationFormat>
  <Paragraphs>135</Paragraphs>
  <Slides>10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Михаил Юшков</dc:creator>
  <cp:lastModifiedBy>Михаил Юшков</cp:lastModifiedBy>
  <cp:revision>15</cp:revision>
  <dcterms:created xsi:type="dcterms:W3CDTF">2024-08-29T12:15:48Z</dcterms:created>
  <dcterms:modified xsi:type="dcterms:W3CDTF">2024-10-03T08:42:46Z</dcterms:modified>
</cp:coreProperties>
</file>