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62" r:id="rId2"/>
    <p:sldId id="363" r:id="rId3"/>
    <p:sldId id="364" r:id="rId4"/>
    <p:sldId id="365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3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CA9-B6F3-4489-84DD-CCFF37B08741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F30A-D19F-4241-87F2-4BCE9107E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1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9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6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99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86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036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61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3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71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683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6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53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08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3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13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3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53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31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39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02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96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955D1-FE2D-7CAC-628A-0FFAC3E1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108F6-035A-0184-D0D8-4A860B28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6DFCE-7E6E-8616-E8B7-09AE3201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415BF-0B6B-625A-97B5-7969A3D2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18C6E-449E-D1DD-197C-9F46C877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27444-6C8D-0966-74FA-5A1D45ED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7855EA-C180-1C8D-D548-101191F9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AF728-2B35-F9B4-0C84-C9519953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45F16-0FD1-0DAA-6A74-3EE51771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3D06D-810A-D2E6-C9F5-54235E95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4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10898F-5F15-F96A-33A4-C0E0F48C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AE622F-4DFA-4CE5-E6A9-C14FA379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12AD5-17D3-4A4D-3502-A32FAA5D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FA930-5BBB-A3DE-2E42-E794CEA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AA6A0-D768-38F3-C0E7-0BAD7A28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1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4117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63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029A7-BA0B-C60B-C7B4-1D9F33CB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5349B-A954-1EEB-61B1-F61F379D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F6D98-A24B-17E4-8941-67DE095C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A77AC-9392-47CA-3B89-30AC7567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60E94-BB45-2F98-42FC-2F4B3EAC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590B4-B59A-2F34-8960-5831A5F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B2428-9A58-675D-009E-4E01CA3F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FF5F9-75A9-51B5-217F-592AA12D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79FAF-FF74-A379-9D42-2B9A1E3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44A34-FACA-0902-CD20-37913BFF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88F86-716F-2307-1F73-CD786D04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53D78-E172-885F-B563-AF285ECC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7AFF25-8436-F317-5D02-3EFD348E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97DE7B-56BE-0F44-C62C-E9FAE390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335C47-979B-BDB7-9546-5C768EEB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37453-C5D1-9B96-2EE5-4B5D80CA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66C11-68D2-A0E3-389E-66BFD269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C344A-F62F-033B-A0E8-9AF1F4AA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D54F66-C168-28C6-FE17-D786C441D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5EC838-2B9E-72CC-4372-B22A9498C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A27229-7416-20CC-84FD-7EFFA6E45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52A735-3DEB-BB2F-63FC-AA9C490D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3C4647-42E5-7D34-441C-00072E12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848B72-D90B-A106-1376-9244B31E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E62E2-FB48-08F2-FB9E-795C3B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79CC48-4596-AF24-5B85-D74064A4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A4FC0-6864-EDD4-3239-B433E4BA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31D2E-48C4-2BC0-E0FA-7E82B936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18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DFC9CD-5B6B-D825-A470-311B4F2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87C705-49DB-7FC3-7CB4-722CF76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AAC4B-B1A2-C3CF-A84C-D834B6E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76B6A-76BD-0A96-F32E-5371CB2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35ED4-D393-9504-F6C0-217AD74B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328D96-3634-9FC4-65DF-E2513E084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3E3D1-BA39-882B-EEB9-CD10ACF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6FDCC-AA46-F970-8369-6D7B5F2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2113C-9D21-1301-B6AC-09A205C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8F4A0-2672-21B2-4B0C-E89A51B5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3A9D9D-744E-DC2A-804C-5676DF56B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B05230-0520-4D81-C511-424FE318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95484-5057-A961-4842-3B201D9B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2E819-D97F-0EB4-F190-D6591D4E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D4825-FDD6-D44F-3E81-E10E3FE5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429E-742A-3A81-803F-DA8F560D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884EBD-37B3-C1FC-D81E-1EBADB85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915C3B-2A95-E5B4-E913-E38AD82F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48148-A885-4122-B812-AEBA6AED741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E5975-708D-6189-9503-14C417594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A12734-C8A9-A8B8-FCB9-E53D1EF3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C7700-3FD8-48BB-9C0E-8DB917B30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313767" y="2609851"/>
            <a:ext cx="1504951" cy="1504949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19140" y="2709334"/>
            <a:ext cx="4753187" cy="1365932"/>
            <a:chOff x="4363791" y="2019402"/>
            <a:chExt cx="3567707" cy="1024674"/>
          </a:xfrm>
        </p:grpSpPr>
        <p:sp>
          <p:nvSpPr>
            <p:cNvPr id="15365" name="文本框 37"/>
            <p:cNvSpPr txBox="1"/>
            <p:nvPr/>
          </p:nvSpPr>
          <p:spPr>
            <a:xfrm>
              <a:off x="4363791" y="2235985"/>
              <a:ext cx="3567707" cy="8080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ru-RU" altLang="zh-CN" sz="6400" dirty="0">
                  <a:solidFill>
                    <a:schemeClr val="bg1"/>
                  </a:solidFill>
                  <a:latin typeface="方正正黑简体"/>
                  <a:ea typeface="Montserrat" panose="00000500000000000000" charset="0"/>
                  <a:cs typeface="Montserrat" panose="00000500000000000000" charset="0"/>
                </a:rPr>
                <a:t>Условия</a:t>
              </a:r>
              <a:endParaRPr lang="zh-CN" altLang="en-US" sz="6400" dirty="0">
                <a:solidFill>
                  <a:schemeClr val="bg1"/>
                </a:solidFill>
                <a:latin typeface="方正正黑简体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366" name="文本框 38"/>
            <p:cNvSpPr txBox="1"/>
            <p:nvPr/>
          </p:nvSpPr>
          <p:spPr>
            <a:xfrm>
              <a:off x="4535462" y="2019402"/>
              <a:ext cx="1286840" cy="2848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1867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Блок 2</a:t>
              </a:r>
              <a:endParaRPr lang="zh-CN" altLang="en-US" sz="18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7F7CF6EA-EC87-468A-88F2-AD7578A21BAC}"/>
              </a:ext>
            </a:extLst>
          </p:cNvPr>
          <p:cNvGrpSpPr/>
          <p:nvPr/>
        </p:nvGrpSpPr>
        <p:grpSpPr>
          <a:xfrm rot="2152440">
            <a:off x="235860" y="203200"/>
            <a:ext cx="680657" cy="682413"/>
            <a:chOff x="3188778" y="1298779"/>
            <a:chExt cx="2462737" cy="2469230"/>
          </a:xfrm>
        </p:grpSpPr>
        <p:sp>
          <p:nvSpPr>
            <p:cNvPr id="12" name="燕尾形 3">
              <a:extLst>
                <a:ext uri="{FF2B5EF4-FFF2-40B4-BE49-F238E27FC236}">
                  <a16:creationId xmlns:a16="http://schemas.microsoft.com/office/drawing/2014/main" id="{09CEA698-8258-49D7-A1CA-A0A60DDA6AB0}"/>
                </a:ext>
              </a:extLst>
            </p:cNvPr>
            <p:cNvSpPr/>
            <p:nvPr/>
          </p:nvSpPr>
          <p:spPr>
            <a:xfrm rot="16200000">
              <a:off x="4141465" y="1298795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" name="燕尾形 3">
              <a:extLst>
                <a:ext uri="{FF2B5EF4-FFF2-40B4-BE49-F238E27FC236}">
                  <a16:creationId xmlns:a16="http://schemas.microsoft.com/office/drawing/2014/main" id="{386B2DE1-59BB-43B0-B8CF-9FF5159FCC1B}"/>
                </a:ext>
              </a:extLst>
            </p:cNvPr>
            <p:cNvSpPr/>
            <p:nvPr/>
          </p:nvSpPr>
          <p:spPr>
            <a:xfrm>
              <a:off x="5094183" y="2259477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" name="燕尾形 3">
              <a:extLst>
                <a:ext uri="{FF2B5EF4-FFF2-40B4-BE49-F238E27FC236}">
                  <a16:creationId xmlns:a16="http://schemas.microsoft.com/office/drawing/2014/main" id="{9BCEF65F-A5E0-479F-8548-5934F4B80C0D}"/>
                </a:ext>
              </a:extLst>
            </p:cNvPr>
            <p:cNvSpPr/>
            <p:nvPr/>
          </p:nvSpPr>
          <p:spPr>
            <a:xfrm rot="16200000" flipH="1" flipV="1">
              <a:off x="4141465" y="3210661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6" name="燕尾形 3">
              <a:extLst>
                <a:ext uri="{FF2B5EF4-FFF2-40B4-BE49-F238E27FC236}">
                  <a16:creationId xmlns:a16="http://schemas.microsoft.com/office/drawing/2014/main" id="{CA55B866-DAC6-4B94-80D5-915F63D687D4}"/>
                </a:ext>
              </a:extLst>
            </p:cNvPr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7" name="燕尾形 3">
              <a:extLst>
                <a:ext uri="{FF2B5EF4-FFF2-40B4-BE49-F238E27FC236}">
                  <a16:creationId xmlns:a16="http://schemas.microsoft.com/office/drawing/2014/main" id="{619256FC-C480-4CB0-BBB0-EF2A3064304F}"/>
                </a:ext>
              </a:extLst>
            </p:cNvPr>
            <p:cNvSpPr/>
            <p:nvPr/>
          </p:nvSpPr>
          <p:spPr>
            <a:xfrm rot="13500000">
              <a:off x="3466633" y="1584624"/>
              <a:ext cx="557364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8" name="燕尾形 3">
              <a:extLst>
                <a:ext uri="{FF2B5EF4-FFF2-40B4-BE49-F238E27FC236}">
                  <a16:creationId xmlns:a16="http://schemas.microsoft.com/office/drawing/2014/main" id="{F53279B8-4808-47B0-9BD8-BC283CF5A716}"/>
                </a:ext>
              </a:extLst>
            </p:cNvPr>
            <p:cNvSpPr/>
            <p:nvPr/>
          </p:nvSpPr>
          <p:spPr>
            <a:xfrm rot="8100000" flipH="1">
              <a:off x="4813914" y="1585417"/>
              <a:ext cx="555775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9" name="燕尾形 3">
              <a:extLst>
                <a:ext uri="{FF2B5EF4-FFF2-40B4-BE49-F238E27FC236}">
                  <a16:creationId xmlns:a16="http://schemas.microsoft.com/office/drawing/2014/main" id="{16D2BCF5-BF48-4303-921A-D148E621B083}"/>
                </a:ext>
              </a:extLst>
            </p:cNvPr>
            <p:cNvSpPr/>
            <p:nvPr/>
          </p:nvSpPr>
          <p:spPr>
            <a:xfrm rot="8100000" flipV="1">
              <a:off x="3466634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燕尾形 3">
              <a:extLst>
                <a:ext uri="{FF2B5EF4-FFF2-40B4-BE49-F238E27FC236}">
                  <a16:creationId xmlns:a16="http://schemas.microsoft.com/office/drawing/2014/main" id="{C99918B5-5305-44BC-A114-1BBC6E94028A}"/>
                </a:ext>
              </a:extLst>
            </p:cNvPr>
            <p:cNvSpPr/>
            <p:nvPr/>
          </p:nvSpPr>
          <p:spPr>
            <a:xfrm rot="13500000" flipH="1" flipV="1">
              <a:off x="4813121" y="2932774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-1" fmla="*/ 0 w 1368152"/>
                <a:gd name="connsiteY0-2" fmla="*/ 0 h 1368152"/>
                <a:gd name="connsiteX1-3" fmla="*/ 1368152 w 1368152"/>
                <a:gd name="connsiteY1-4" fmla="*/ 684076 h 1368152"/>
                <a:gd name="connsiteX2-5" fmla="*/ 684076 w 1368152"/>
                <a:gd name="connsiteY2-6" fmla="*/ 1368152 h 1368152"/>
                <a:gd name="connsiteX3-7" fmla="*/ 0 w 1368152"/>
                <a:gd name="connsiteY3-8" fmla="*/ 1368152 h 1368152"/>
                <a:gd name="connsiteX4-9" fmla="*/ 684076 w 1368152"/>
                <a:gd name="connsiteY4-10" fmla="*/ 684076 h 1368152"/>
                <a:gd name="connsiteX5-11" fmla="*/ 0 w 1368152"/>
                <a:gd name="connsiteY5-12" fmla="*/ 0 h 1368152"/>
                <a:gd name="connsiteX0-13" fmla="*/ 0 w 1368152"/>
                <a:gd name="connsiteY0-14" fmla="*/ 0 h 1368152"/>
                <a:gd name="connsiteX1-15" fmla="*/ 1368152 w 1368152"/>
                <a:gd name="connsiteY1-16" fmla="*/ 684076 h 1368152"/>
                <a:gd name="connsiteX2-17" fmla="*/ 0 w 1368152"/>
                <a:gd name="connsiteY2-18" fmla="*/ 1368152 h 1368152"/>
                <a:gd name="connsiteX3-19" fmla="*/ 684076 w 1368152"/>
                <a:gd name="connsiteY3-20" fmla="*/ 684076 h 1368152"/>
                <a:gd name="connsiteX4-21" fmla="*/ 0 w 1368152"/>
                <a:gd name="connsiteY4-22" fmla="*/ 0 h 1368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06706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473646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5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153285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длины трех сторон треугольника. Проверьте, может ли такой треугольник существовать (сумма длин любых двух сторон больше третьей стороны).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9"/>
            <a:ext cx="4431481" cy="2119811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Запросите длины трех сторон треугольника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длины сторон и преобразуйте их в числа.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условие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для проверки существования треугольника.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1172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562590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6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153285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определяет, является ли введенное число палиндромом (читается одинаково слева направо и справа налево, например, 121 или 1331).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431481" cy="2119811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число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введенное число.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операции со строками для проверки, является ли число палиндромом.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0820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696413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7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123937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Пользователь вводит год. Проверьте, является ли этот год високосным (делится на 4, но не делится на 100, за исключением деления на 400).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431481" cy="182633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Запросите год у пользователя.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введенный год и преобразуйте его в число.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условия и операторы для проверки, является ли год високосным.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99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695182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8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153285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Пользователь вводит строку. Проверьте, является ли строка палиндромом, игнорируя пробелы, знаки препинания и регистр букв (например, "А роза упала на лапу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Азора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").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19" y="3179829"/>
            <a:ext cx="4562476" cy="270676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строку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введенную строку.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Приведите строку к нижнему регистру и удалите пробелы и знаки препинания.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операции со строками для проверки, является ли строка палиндромом.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результат.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514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90270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7"/>
            <a:ext cx="4688416" cy="4857211"/>
            <a:chOff x="839089" y="1037525"/>
            <a:chExt cx="4688114" cy="4855831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9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182633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программу для вычисления площади прямоугольника по его длине и ширине. Пользователь должен ввести значения длины и ширины прямоугольника, и программа должна вывести результат.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336837"/>
            <a:ext cx="5683488" cy="6309494"/>
            <a:chOff x="839089" y="1172966"/>
            <a:chExt cx="4688114" cy="4720390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25690" y="1172966"/>
              <a:ext cx="1481571" cy="1326281"/>
              <a:chOff x="3136690" y="1327919"/>
              <a:chExt cx="1734547" cy="1552743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6690" y="2104343"/>
                <a:ext cx="794389" cy="694780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32600" y="2164469"/>
                <a:ext cx="738637" cy="71619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93" y="1327919"/>
                <a:ext cx="290506" cy="947690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15988" y="21109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31253" y="2469756"/>
            <a:ext cx="5616815" cy="4068101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Предложите пользователю ввести длину прямоугольника.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введенное значение и сохраните его в переменной </a:t>
            </a:r>
            <a:r>
              <a:rPr lang="ru-RU" altLang="zh-CN" sz="1333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length</a:t>
            </a: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Предложите пользователю ввести ширину прямоугольника.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введенное значение и сохраните его в переменной </a:t>
            </a:r>
            <a:r>
              <a:rPr lang="ru-RU" altLang="zh-CN" sz="1333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width</a:t>
            </a: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Проверьте, являются ли </a:t>
            </a:r>
            <a:r>
              <a:rPr lang="ru-RU" altLang="zh-CN" sz="1333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length</a:t>
            </a: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и </a:t>
            </a:r>
            <a:r>
              <a:rPr lang="ru-RU" altLang="zh-CN" sz="1333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width</a:t>
            </a: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положительными числами (больше нуля). Если одно из них или оба отрицательные или равны нулю, выведите сообщение об ошибке и завершите программу.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формулу для вычисления площади прямоугольника: площадь = длина * ширина.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3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полученную площадь прямоугольника.</a:t>
            </a:r>
            <a:endParaRPr lang="en-US" altLang="zh-CN" sz="13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329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376767" y="2328333"/>
            <a:ext cx="3654960" cy="1254260"/>
            <a:chOff x="219753" y="1976522"/>
            <a:chExt cx="2741158" cy="941078"/>
          </a:xfrm>
        </p:grpSpPr>
        <p:sp>
          <p:nvSpPr>
            <p:cNvPr id="13340" name="文本框 38"/>
            <p:cNvSpPr txBox="1"/>
            <p:nvPr/>
          </p:nvSpPr>
          <p:spPr>
            <a:xfrm>
              <a:off x="219753" y="2417307"/>
              <a:ext cx="2741158" cy="5002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Лист ответов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341" name="文本框 11"/>
            <p:cNvSpPr txBox="1"/>
            <p:nvPr/>
          </p:nvSpPr>
          <p:spPr>
            <a:xfrm>
              <a:off x="1979712" y="1976522"/>
              <a:ext cx="138545" cy="56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55413" y="1193407"/>
            <a:ext cx="537853" cy="666786"/>
            <a:chOff x="3580061" y="2047768"/>
            <a:chExt cx="403026" cy="499464"/>
          </a:xfrm>
        </p:grpSpPr>
        <p:sp>
          <p:nvSpPr>
            <p:cNvPr id="13338" name="文本框 16"/>
            <p:cNvSpPr txBox="1"/>
            <p:nvPr/>
          </p:nvSpPr>
          <p:spPr>
            <a:xfrm>
              <a:off x="3580061" y="2047768"/>
              <a:ext cx="268101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1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8246169" y="1101859"/>
            <a:ext cx="636526" cy="666786"/>
            <a:chOff x="6122113" y="1979898"/>
            <a:chExt cx="478118" cy="499464"/>
          </a:xfrm>
        </p:grpSpPr>
        <p:sp>
          <p:nvSpPr>
            <p:cNvPr id="13336" name="文本框 20"/>
            <p:cNvSpPr txBox="1"/>
            <p:nvPr/>
          </p:nvSpPr>
          <p:spPr>
            <a:xfrm>
              <a:off x="6122113" y="1979898"/>
              <a:ext cx="375912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4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53797" y="2176723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805726" y="1965989"/>
            <a:ext cx="587545" cy="666786"/>
            <a:chOff x="3542826" y="2627150"/>
            <a:chExt cx="440261" cy="499464"/>
          </a:xfrm>
        </p:grpSpPr>
        <p:sp>
          <p:nvSpPr>
            <p:cNvPr id="13334" name="文本框 23"/>
            <p:cNvSpPr txBox="1"/>
            <p:nvPr/>
          </p:nvSpPr>
          <p:spPr>
            <a:xfrm>
              <a:off x="3542826" y="2627150"/>
              <a:ext cx="342573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2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8268618" y="1929271"/>
            <a:ext cx="627594" cy="666786"/>
            <a:chOff x="6099318" y="2637368"/>
            <a:chExt cx="471408" cy="499464"/>
          </a:xfrm>
        </p:grpSpPr>
        <p:sp>
          <p:nvSpPr>
            <p:cNvPr id="13332" name="文本框 26"/>
            <p:cNvSpPr txBox="1"/>
            <p:nvPr/>
          </p:nvSpPr>
          <p:spPr>
            <a:xfrm>
              <a:off x="6099318" y="2637368"/>
              <a:ext cx="342197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5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4807330" y="2730108"/>
            <a:ext cx="585941" cy="666786"/>
            <a:chOff x="3544028" y="3200893"/>
            <a:chExt cx="439059" cy="499464"/>
          </a:xfrm>
        </p:grpSpPr>
        <p:sp>
          <p:nvSpPr>
            <p:cNvPr id="13330" name="文本框 29"/>
            <p:cNvSpPr txBox="1"/>
            <p:nvPr/>
          </p:nvSpPr>
          <p:spPr>
            <a:xfrm>
              <a:off x="3544028" y="3200893"/>
              <a:ext cx="340170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3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8258207" y="2695501"/>
            <a:ext cx="638012" cy="666786"/>
            <a:chOff x="6091493" y="3211111"/>
            <a:chExt cx="479233" cy="500982"/>
          </a:xfrm>
        </p:grpSpPr>
        <p:sp>
          <p:nvSpPr>
            <p:cNvPr id="13328" name="文本框 32"/>
            <p:cNvSpPr txBox="1"/>
            <p:nvPr/>
          </p:nvSpPr>
          <p:spPr>
            <a:xfrm>
              <a:off x="6091493" y="3211111"/>
              <a:ext cx="357849" cy="5009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6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9">
            <a:extLst>
              <a:ext uri="{FF2B5EF4-FFF2-40B4-BE49-F238E27FC236}">
                <a16:creationId xmlns:a16="http://schemas.microsoft.com/office/drawing/2014/main" id="{977BB3FE-2152-49A0-9346-1AD255F53EED}"/>
              </a:ext>
            </a:extLst>
          </p:cNvPr>
          <p:cNvSpPr txBox="1"/>
          <p:nvPr/>
        </p:nvSpPr>
        <p:spPr>
          <a:xfrm>
            <a:off x="4823276" y="3419425"/>
            <a:ext cx="466794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7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2" name="直接连接符 89">
            <a:extLst>
              <a:ext uri="{FF2B5EF4-FFF2-40B4-BE49-F238E27FC236}">
                <a16:creationId xmlns:a16="http://schemas.microsoft.com/office/drawing/2014/main" id="{5921238B-7DF0-4338-ADA0-707C2F5FE23D}"/>
              </a:ext>
            </a:extLst>
          </p:cNvPr>
          <p:cNvCxnSpPr/>
          <p:nvPr/>
        </p:nvCxnSpPr>
        <p:spPr>
          <a:xfrm flipH="1">
            <a:off x="5025797" y="3637444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9">
            <a:extLst>
              <a:ext uri="{FF2B5EF4-FFF2-40B4-BE49-F238E27FC236}">
                <a16:creationId xmlns:a16="http://schemas.microsoft.com/office/drawing/2014/main" id="{CDC85713-A74E-49DD-82D2-150969F00860}"/>
              </a:ext>
            </a:extLst>
          </p:cNvPr>
          <p:cNvSpPr txBox="1"/>
          <p:nvPr/>
        </p:nvSpPr>
        <p:spPr>
          <a:xfrm>
            <a:off x="8269735" y="3379984"/>
            <a:ext cx="490839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8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4" name="直接连接符 89">
            <a:extLst>
              <a:ext uri="{FF2B5EF4-FFF2-40B4-BE49-F238E27FC236}">
                <a16:creationId xmlns:a16="http://schemas.microsoft.com/office/drawing/2014/main" id="{670B75F9-5735-4AB4-A91C-8777BEAB3063}"/>
              </a:ext>
            </a:extLst>
          </p:cNvPr>
          <p:cNvCxnSpPr/>
          <p:nvPr/>
        </p:nvCxnSpPr>
        <p:spPr>
          <a:xfrm flipH="1">
            <a:off x="8546028" y="3619167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29">
            <a:extLst>
              <a:ext uri="{FF2B5EF4-FFF2-40B4-BE49-F238E27FC236}">
                <a16:creationId xmlns:a16="http://schemas.microsoft.com/office/drawing/2014/main" id="{D79EDD4E-7492-4C52-A5DE-626CEA4AF4E2}"/>
              </a:ext>
            </a:extLst>
          </p:cNvPr>
          <p:cNvSpPr txBox="1"/>
          <p:nvPr/>
        </p:nvSpPr>
        <p:spPr>
          <a:xfrm>
            <a:off x="4843237" y="4144659"/>
            <a:ext cx="476412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9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6" name="直接连接符 89">
            <a:extLst>
              <a:ext uri="{FF2B5EF4-FFF2-40B4-BE49-F238E27FC236}">
                <a16:creationId xmlns:a16="http://schemas.microsoft.com/office/drawing/2014/main" id="{3F86C948-D0EB-4B27-8425-B07A5B3C886B}"/>
              </a:ext>
            </a:extLst>
          </p:cNvPr>
          <p:cNvCxnSpPr/>
          <p:nvPr/>
        </p:nvCxnSpPr>
        <p:spPr>
          <a:xfrm flipH="1">
            <a:off x="5078961" y="4402892"/>
            <a:ext cx="328083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9">
            <a:extLst>
              <a:ext uri="{FF2B5EF4-FFF2-40B4-BE49-F238E27FC236}">
                <a16:creationId xmlns:a16="http://schemas.microsoft.com/office/drawing/2014/main" id="{5A3202A6-1DCD-4F0B-BCE4-1A9EF5E650A7}"/>
              </a:ext>
            </a:extLst>
          </p:cNvPr>
          <p:cNvSpPr txBox="1"/>
          <p:nvPr/>
        </p:nvSpPr>
        <p:spPr>
          <a:xfrm>
            <a:off x="8238724" y="4154199"/>
            <a:ext cx="675185" cy="6667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zh-CN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10</a:t>
            </a:r>
            <a:endParaRPr lang="zh-CN" altLang="en-US" sz="3733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8" name="直接连接符 89">
            <a:extLst>
              <a:ext uri="{FF2B5EF4-FFF2-40B4-BE49-F238E27FC236}">
                <a16:creationId xmlns:a16="http://schemas.microsoft.com/office/drawing/2014/main" id="{C53CDA81-4CF4-4F65-9B85-F64F57D68F27}"/>
              </a:ext>
            </a:extLst>
          </p:cNvPr>
          <p:cNvCxnSpPr>
            <a:cxnSpLocks/>
          </p:cNvCxnSpPr>
          <p:nvPr/>
        </p:nvCxnSpPr>
        <p:spPr>
          <a:xfrm flipH="1">
            <a:off x="8738199" y="4371580"/>
            <a:ext cx="158020" cy="352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47D5EE-8B52-4715-BB30-5AEFB791B2E1}"/>
              </a:ext>
            </a:extLst>
          </p:cNvPr>
          <p:cNvSpPr/>
          <p:nvPr/>
        </p:nvSpPr>
        <p:spPr>
          <a:xfrm>
            <a:off x="5591871" y="1193405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EA12A77-7E92-411B-AAB4-9146BA2B80A9}"/>
              </a:ext>
            </a:extLst>
          </p:cNvPr>
          <p:cNvSpPr/>
          <p:nvPr/>
        </p:nvSpPr>
        <p:spPr>
          <a:xfrm>
            <a:off x="5591871" y="1938077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9309461-C1AD-441C-85AF-AF667716E89B}"/>
              </a:ext>
            </a:extLst>
          </p:cNvPr>
          <p:cNvSpPr/>
          <p:nvPr/>
        </p:nvSpPr>
        <p:spPr>
          <a:xfrm>
            <a:off x="5591871" y="2677188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B6253CA-7A97-4C86-A38B-9C432CE7B149}"/>
              </a:ext>
            </a:extLst>
          </p:cNvPr>
          <p:cNvSpPr/>
          <p:nvPr/>
        </p:nvSpPr>
        <p:spPr>
          <a:xfrm>
            <a:off x="5591871" y="3418020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FA64FDA-74A2-40F0-926D-C831647736AE}"/>
              </a:ext>
            </a:extLst>
          </p:cNvPr>
          <p:cNvSpPr/>
          <p:nvPr/>
        </p:nvSpPr>
        <p:spPr>
          <a:xfrm>
            <a:off x="5591871" y="4158852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B61227E-1D86-4BD9-A8DD-3B3C631F2482}"/>
              </a:ext>
            </a:extLst>
          </p:cNvPr>
          <p:cNvSpPr/>
          <p:nvPr/>
        </p:nvSpPr>
        <p:spPr>
          <a:xfrm>
            <a:off x="9006304" y="1191039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A919D05-6D8B-4C44-B096-8908CEDC1023}"/>
              </a:ext>
            </a:extLst>
          </p:cNvPr>
          <p:cNvSpPr/>
          <p:nvPr/>
        </p:nvSpPr>
        <p:spPr>
          <a:xfrm>
            <a:off x="9006304" y="1935711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CDE85C6-B5B9-4B86-9D24-EC939A830359}"/>
              </a:ext>
            </a:extLst>
          </p:cNvPr>
          <p:cNvSpPr/>
          <p:nvPr/>
        </p:nvSpPr>
        <p:spPr>
          <a:xfrm>
            <a:off x="9006304" y="2674821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44C976-CD29-433D-AA91-4EA2D9469AC9}"/>
              </a:ext>
            </a:extLst>
          </p:cNvPr>
          <p:cNvSpPr/>
          <p:nvPr/>
        </p:nvSpPr>
        <p:spPr>
          <a:xfrm>
            <a:off x="9006304" y="3415653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BBABA65-2CD5-429F-B022-9717F22769CB}"/>
              </a:ext>
            </a:extLst>
          </p:cNvPr>
          <p:cNvSpPr/>
          <p:nvPr/>
        </p:nvSpPr>
        <p:spPr>
          <a:xfrm>
            <a:off x="9006304" y="4156485"/>
            <a:ext cx="770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32484212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39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096648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10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182633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Создайте программу для аутентификации пользователя с использованием логина и пароля. Пользователь должен ввести логин и пароль, и программа должна проверить, имеет ли он доступ или нет.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30" name="组合 3">
            <a:extLst>
              <a:ext uri="{FF2B5EF4-FFF2-40B4-BE49-F238E27FC236}">
                <a16:creationId xmlns:a16="http://schemas.microsoft.com/office/drawing/2014/main" id="{73E070B4-AA22-4986-8717-AA280E0D9EEC}"/>
              </a:ext>
            </a:extLst>
          </p:cNvPr>
          <p:cNvGrpSpPr/>
          <p:nvPr/>
        </p:nvGrpSpPr>
        <p:grpSpPr>
          <a:xfrm>
            <a:off x="6364579" y="336837"/>
            <a:ext cx="5683488" cy="6309494"/>
            <a:chOff x="839089" y="1172966"/>
            <a:chExt cx="4688114" cy="4720390"/>
          </a:xfrm>
        </p:grpSpPr>
        <p:grpSp>
          <p:nvGrpSpPr>
            <p:cNvPr id="31" name="组合 4">
              <a:extLst>
                <a:ext uri="{FF2B5EF4-FFF2-40B4-BE49-F238E27FC236}">
                  <a16:creationId xmlns:a16="http://schemas.microsoft.com/office/drawing/2014/main" id="{794E9175-363C-483F-827A-0033369CDEC5}"/>
                </a:ext>
              </a:extLst>
            </p:cNvPr>
            <p:cNvGrpSpPr/>
            <p:nvPr/>
          </p:nvGrpSpPr>
          <p:grpSpPr>
            <a:xfrm rot="-297887">
              <a:off x="2325690" y="1172966"/>
              <a:ext cx="1481573" cy="1326280"/>
              <a:chOff x="3136689" y="1327919"/>
              <a:chExt cx="1734549" cy="1552742"/>
            </a:xfrm>
          </p:grpSpPr>
          <p:cxnSp>
            <p:nvCxnSpPr>
              <p:cNvPr id="33" name="直接连接符 6">
                <a:extLst>
                  <a:ext uri="{FF2B5EF4-FFF2-40B4-BE49-F238E27FC236}">
                    <a16:creationId xmlns:a16="http://schemas.microsoft.com/office/drawing/2014/main" id="{F8A1EE23-722F-4268-AA39-5C262FC8A2B7}"/>
                  </a:ext>
                </a:extLst>
              </p:cNvPr>
              <p:cNvCxnSpPr>
                <a:endCxn id="35" idx="3"/>
              </p:cNvCxnSpPr>
              <p:nvPr/>
            </p:nvCxnSpPr>
            <p:spPr>
              <a:xfrm rot="297887" flipV="1">
                <a:off x="3136689" y="2104343"/>
                <a:ext cx="794389" cy="69477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" name="直接连接符 7">
                <a:extLst>
                  <a:ext uri="{FF2B5EF4-FFF2-40B4-BE49-F238E27FC236}">
                    <a16:creationId xmlns:a16="http://schemas.microsoft.com/office/drawing/2014/main" id="{F7793701-3F3A-4E01-9D6A-7594EFC5729F}"/>
                  </a:ext>
                </a:extLst>
              </p:cNvPr>
              <p:cNvCxnSpPr>
                <a:stCxn id="35" idx="5"/>
              </p:cNvCxnSpPr>
              <p:nvPr/>
            </p:nvCxnSpPr>
            <p:spPr>
              <a:xfrm rot="297887">
                <a:off x="4132601" y="2164468"/>
                <a:ext cx="738637" cy="71619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" name="椭圆 8">
                <a:extLst>
                  <a:ext uri="{FF2B5EF4-FFF2-40B4-BE49-F238E27FC236}">
                    <a16:creationId xmlns:a16="http://schemas.microsoft.com/office/drawing/2014/main" id="{CDEC7F20-797C-431C-9F13-B3B16AEC0F74}"/>
                  </a:ext>
                </a:extLst>
              </p:cNvPr>
              <p:cNvSpPr/>
              <p:nvPr/>
            </p:nvSpPr>
            <p:spPr>
              <a:xfrm>
                <a:off x="3920193" y="1327919"/>
                <a:ext cx="290506" cy="947690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32" name="矩形 5">
              <a:extLst>
                <a:ext uri="{FF2B5EF4-FFF2-40B4-BE49-F238E27FC236}">
                  <a16:creationId xmlns:a16="http://schemas.microsoft.com/office/drawing/2014/main" id="{FCDB0C8A-2544-4F0E-B378-193DDED05BF6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36" name="矩形 9">
            <a:extLst>
              <a:ext uri="{FF2B5EF4-FFF2-40B4-BE49-F238E27FC236}">
                <a16:creationId xmlns:a16="http://schemas.microsoft.com/office/drawing/2014/main" id="{5DEB1248-9B26-4515-A44A-62EE4701D091}"/>
              </a:ext>
            </a:extLst>
          </p:cNvPr>
          <p:cNvSpPr/>
          <p:nvPr/>
        </p:nvSpPr>
        <p:spPr>
          <a:xfrm>
            <a:off x="6415988" y="21109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393599EA-86CC-4747-93E7-8E4770BDD790}"/>
              </a:ext>
            </a:extLst>
          </p:cNvPr>
          <p:cNvSpPr/>
          <p:nvPr/>
        </p:nvSpPr>
        <p:spPr>
          <a:xfrm>
            <a:off x="6431253" y="2469757"/>
            <a:ext cx="5616815" cy="391139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Запросите логин пользователя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введенный логин и сохраните его в переменной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login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Сравните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login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с правильным логином (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correct_login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 с использованием оператора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Если логин верный, запросите пароль пользователя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введенный пароль и сохраните его в переменной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password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Сравните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password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с правильным паролем (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correct_password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 с использованием оператора </a:t>
            </a:r>
            <a:r>
              <a:rPr lang="ru-RU" altLang="zh-CN" sz="12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Если и логин, и пароль верны, выведите сообщение "Доступ разрешен. Вы успешно вошли в систему.".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Если логин неверный, выведите сообщение "Неверный логин. Доступ запрещен.".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Если логин верный, но пароль неверный, выведите сообщение "Неверный пароль. Доступ запрещен.".</a:t>
            </a:r>
            <a:endParaRPr lang="en-US" altLang="zh-CN" sz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5970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270493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831254" y="1897381"/>
            <a:ext cx="7144173" cy="42745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ru-RU" altLang="zh-CN" sz="9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Молодец </a:t>
            </a:r>
            <a:r>
              <a:rPr lang="en-US" altLang="zh-CN" sz="9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Wingdings" panose="05000000000000000000" pitchFamily="2" charset="2"/>
              </a:rPr>
              <a:t></a:t>
            </a:r>
            <a:endParaRPr lang="en-US" altLang="zh-CN" sz="9600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1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153285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число. Если число больше 10, выведите сообщение "Число больше 10", в противном случае выведите "Число меньше или равно 10".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9"/>
            <a:ext cx="4159249" cy="241328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Предоставьте пользователю инструкцию, чтобы он ввел число с клавиатуры;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введенное число с помощью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input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();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условие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для проверки числа и выводите соответствующее сообщение.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7879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4193041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2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123937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проверяет, является ли введенное число четным или нечетным, и выводит соответствующее сообщение.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9"/>
            <a:ext cx="4431481" cy="2413289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Предложите пользователю ввести число.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число с помощью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input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оператор % для проверки остатка от деления на 2, чтобы определить четное или нечетное число.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Выведите соответствующее сообщение в зависимости от результата.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9721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67215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3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9"/>
            <a:ext cx="4159249" cy="65242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два числа. Выведите наибольшее из них.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5"/>
            <a:ext cx="4688416" cy="4857213"/>
            <a:chOff x="839089" y="1037523"/>
            <a:chExt cx="4688114" cy="4855833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431481" cy="153285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Попросите пользователя ввести два числа с клавиатуры.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введенные числа.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условие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для сравнения чисел и вывода наибольшего.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5107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36059" y="1281182"/>
            <a:ext cx="10988675" cy="50264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52" y="1407394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Ваш вопрос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Ответ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857251" y="1892423"/>
            <a:ext cx="10386484" cy="3589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Вставьте сюда ваш код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665370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382184" y="1164705"/>
            <a:ext cx="4688416" cy="4857213"/>
            <a:chOff x="839089" y="1037523"/>
            <a:chExt cx="4688114" cy="4855833"/>
          </a:xfrm>
        </p:grpSpPr>
        <p:grpSp>
          <p:nvGrpSpPr>
            <p:cNvPr id="39950" name="组合 4"/>
            <p:cNvGrpSpPr/>
            <p:nvPr/>
          </p:nvGrpSpPr>
          <p:grpSpPr>
            <a:xfrm rot="-297887">
              <a:off x="2315311" y="1037523"/>
              <a:ext cx="1481326" cy="1462653"/>
              <a:chOff x="3131398" y="1168580"/>
              <a:chExt cx="1734259" cy="1712400"/>
            </a:xfrm>
          </p:grpSpPr>
          <p:cxnSp>
            <p:nvCxnSpPr>
              <p:cNvPr id="7" name="直接连接符 6"/>
              <p:cNvCxnSpPr>
                <a:endCxn id="39954" idx="3"/>
              </p:cNvCxnSpPr>
              <p:nvPr/>
            </p:nvCxnSpPr>
            <p:spPr>
              <a:xfrm rot="297887" flipV="1">
                <a:off x="3131398" y="2213461"/>
                <a:ext cx="807478" cy="585959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39954" idx="5"/>
              </p:cNvCxnSpPr>
              <p:nvPr/>
            </p:nvCxnSpPr>
            <p:spPr>
              <a:xfrm rot="297887">
                <a:off x="4140759" y="2279726"/>
                <a:ext cx="724898" cy="60125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954" name="椭圆 8"/>
              <p:cNvSpPr/>
              <p:nvPr/>
            </p:nvSpPr>
            <p:spPr>
              <a:xfrm>
                <a:off x="3920179" y="1168580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8126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Условие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grpSp>
        <p:nvGrpSpPr>
          <p:cNvPr id="17" name="组合 67">
            <a:extLst>
              <a:ext uri="{FF2B5EF4-FFF2-40B4-BE49-F238E27FC236}">
                <a16:creationId xmlns:a16="http://schemas.microsoft.com/office/drawing/2014/main" id="{40770877-6EFF-4F49-A4C0-DAEEEFCBAFC5}"/>
              </a:ext>
            </a:extLst>
          </p:cNvPr>
          <p:cNvGrpSpPr/>
          <p:nvPr/>
        </p:nvGrpSpPr>
        <p:grpSpPr>
          <a:xfrm>
            <a:off x="857251" y="-76621"/>
            <a:ext cx="3654960" cy="1094857"/>
            <a:chOff x="219753" y="1976522"/>
            <a:chExt cx="2741158" cy="1127371"/>
          </a:xfrm>
        </p:grpSpPr>
        <p:sp>
          <p:nvSpPr>
            <p:cNvPr id="19" name="文本框 38">
              <a:extLst>
                <a:ext uri="{FF2B5EF4-FFF2-40B4-BE49-F238E27FC236}">
                  <a16:creationId xmlns:a16="http://schemas.microsoft.com/office/drawing/2014/main" id="{DCE3E3C9-F7E9-4B4B-9CC9-B0C549555519}"/>
                </a:ext>
              </a:extLst>
            </p:cNvPr>
            <p:cNvSpPr txBox="1"/>
            <p:nvPr/>
          </p:nvSpPr>
          <p:spPr>
            <a:xfrm>
              <a:off x="219753" y="2417306"/>
              <a:ext cx="2741158" cy="686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ru-RU" altLang="zh-CN" sz="3733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Задача 4</a:t>
              </a:r>
              <a:endParaRPr lang="zh-CN" altLang="en-US" sz="3733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340518C5-EEDA-4EC3-B565-BC242AD44FFF}"/>
                </a:ext>
              </a:extLst>
            </p:cNvPr>
            <p:cNvSpPr txBox="1"/>
            <p:nvPr/>
          </p:nvSpPr>
          <p:spPr>
            <a:xfrm>
              <a:off x="1979712" y="1976522"/>
              <a:ext cx="138545" cy="77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42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1" name="矩形 9">
            <a:extLst>
              <a:ext uri="{FF2B5EF4-FFF2-40B4-BE49-F238E27FC236}">
                <a16:creationId xmlns:a16="http://schemas.microsoft.com/office/drawing/2014/main" id="{384439BA-733D-4964-898C-F55321F2AE7D}"/>
              </a:ext>
            </a:extLst>
          </p:cNvPr>
          <p:cNvSpPr/>
          <p:nvPr/>
        </p:nvSpPr>
        <p:spPr>
          <a:xfrm>
            <a:off x="1508125" y="3179828"/>
            <a:ext cx="4159249" cy="153285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Напишите программу, которая проверяет, является ли введенное число положительным, отрицательным или нулем, и выводит соответствующее сообщение.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2C770D7-3308-4DE8-B214-8C23C809FBE0}"/>
              </a:ext>
            </a:extLst>
          </p:cNvPr>
          <p:cNvGrpSpPr/>
          <p:nvPr/>
        </p:nvGrpSpPr>
        <p:grpSpPr>
          <a:xfrm>
            <a:off x="6364579" y="1164707"/>
            <a:ext cx="4688416" cy="4857211"/>
            <a:chOff x="839089" y="1037525"/>
            <a:chExt cx="4688114" cy="4855831"/>
          </a:xfrm>
        </p:grpSpPr>
        <p:grpSp>
          <p:nvGrpSpPr>
            <p:cNvPr id="23" name="组合 4">
              <a:extLst>
                <a:ext uri="{FF2B5EF4-FFF2-40B4-BE49-F238E27FC236}">
                  <a16:creationId xmlns:a16="http://schemas.microsoft.com/office/drawing/2014/main" id="{055CF9F4-89ED-41AD-A9B7-191CE212E63F}"/>
                </a:ext>
              </a:extLst>
            </p:cNvPr>
            <p:cNvGrpSpPr/>
            <p:nvPr/>
          </p:nvGrpSpPr>
          <p:grpSpPr>
            <a:xfrm rot="-297887">
              <a:off x="2315311" y="1037525"/>
              <a:ext cx="1481324" cy="1462655"/>
              <a:chOff x="3131399" y="1168581"/>
              <a:chExt cx="1734257" cy="1712401"/>
            </a:xfrm>
          </p:grpSpPr>
          <p:cxnSp>
            <p:nvCxnSpPr>
              <p:cNvPr id="25" name="直接连接符 6">
                <a:extLst>
                  <a:ext uri="{FF2B5EF4-FFF2-40B4-BE49-F238E27FC236}">
                    <a16:creationId xmlns:a16="http://schemas.microsoft.com/office/drawing/2014/main" id="{B68C8D83-A50A-4B38-BF78-757BEDD1BFEE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rot="297887" flipV="1">
                <a:off x="3131399" y="2213461"/>
                <a:ext cx="807477" cy="58595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接连接符 7">
                <a:extLst>
                  <a:ext uri="{FF2B5EF4-FFF2-40B4-BE49-F238E27FC236}">
                    <a16:creationId xmlns:a16="http://schemas.microsoft.com/office/drawing/2014/main" id="{CFFA4860-B522-42DB-B0A0-72A738EBD421}"/>
                  </a:ext>
                </a:extLst>
              </p:cNvPr>
              <p:cNvCxnSpPr>
                <a:stCxn id="27" idx="5"/>
              </p:cNvCxnSpPr>
              <p:nvPr/>
            </p:nvCxnSpPr>
            <p:spPr>
              <a:xfrm rot="297887">
                <a:off x="4140759" y="2279727"/>
                <a:ext cx="724897" cy="601255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椭圆 8">
                <a:extLst>
                  <a:ext uri="{FF2B5EF4-FFF2-40B4-BE49-F238E27FC236}">
                    <a16:creationId xmlns:a16="http://schemas.microsoft.com/office/drawing/2014/main" id="{08B620B4-75FF-4D92-84A7-A2881E67BAAB}"/>
                  </a:ext>
                </a:extLst>
              </p:cNvPr>
              <p:cNvSpPr/>
              <p:nvPr/>
            </p:nvSpPr>
            <p:spPr>
              <a:xfrm>
                <a:off x="3920179" y="1168581"/>
                <a:ext cx="290506" cy="1266367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/>
              <a:p>
                <a:pPr algn="ctr" eaLnBrk="1" hangingPunct="1"/>
                <a:endParaRPr lang="zh-CN" altLang="en-US" sz="4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F9A52293-E656-4ECB-B608-94AD924DB703}"/>
                </a:ext>
              </a:extLst>
            </p:cNvPr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28" name="矩形 9">
            <a:extLst>
              <a:ext uri="{FF2B5EF4-FFF2-40B4-BE49-F238E27FC236}">
                <a16:creationId xmlns:a16="http://schemas.microsoft.com/office/drawing/2014/main" id="{71D11E03-AEC7-475B-9F0D-F95242AF971E}"/>
              </a:ext>
            </a:extLst>
          </p:cNvPr>
          <p:cNvSpPr/>
          <p:nvPr/>
        </p:nvSpPr>
        <p:spPr>
          <a:xfrm>
            <a:off x="6490521" y="2707839"/>
            <a:ext cx="4159249" cy="35894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Вспомогательные материалы</a:t>
            </a:r>
            <a:r>
              <a:rPr lang="en-US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:</a:t>
            </a:r>
          </a:p>
        </p:txBody>
      </p:sp>
      <p:sp>
        <p:nvSpPr>
          <p:cNvPr id="29" name="矩形 9">
            <a:extLst>
              <a:ext uri="{FF2B5EF4-FFF2-40B4-BE49-F238E27FC236}">
                <a16:creationId xmlns:a16="http://schemas.microsoft.com/office/drawing/2014/main" id="{1803F53D-87CE-4BB7-90B4-69093FE86366}"/>
              </a:ext>
            </a:extLst>
          </p:cNvPr>
          <p:cNvSpPr/>
          <p:nvPr/>
        </p:nvSpPr>
        <p:spPr>
          <a:xfrm>
            <a:off x="6490520" y="3179828"/>
            <a:ext cx="4431481" cy="2119811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Запросите число с помощью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input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().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Считайте число и преобразуйте его в число с плавающей точкой.</a:t>
            </a:r>
          </a:p>
          <a:p>
            <a:pPr marL="304792" indent="-304792">
              <a:lnSpc>
                <a:spcPct val="130000"/>
              </a:lnSpc>
              <a:buFont typeface="+mj-lt"/>
              <a:buAutoNum type="arabicPeriod"/>
            </a:pP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Используйте условия </a:t>
            </a:r>
            <a:r>
              <a:rPr lang="ru-RU" altLang="zh-CN" sz="1467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if</a:t>
            </a:r>
            <a:r>
              <a:rPr lang="ru-RU" altLang="zh-CN" sz="1467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и операторы сравнения для определения знака числа и вывода соответствующего сообщения.</a:t>
            </a:r>
            <a:endParaRPr lang="en-US" altLang="zh-CN" sz="1467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637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Широкоэкранный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Montserrat</vt:lpstr>
      <vt:lpstr>方正正黑简体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Юшков</dc:creator>
  <cp:lastModifiedBy>Михаил Юшков</cp:lastModifiedBy>
  <cp:revision>2</cp:revision>
  <dcterms:created xsi:type="dcterms:W3CDTF">2024-10-03T10:33:46Z</dcterms:created>
  <dcterms:modified xsi:type="dcterms:W3CDTF">2024-10-03T10:34:12Z</dcterms:modified>
</cp:coreProperties>
</file>