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0" r:id="rId6"/>
    <p:sldId id="259" r:id="rId7"/>
    <p:sldId id="261" r:id="rId8"/>
    <p:sldId id="280" r:id="rId9"/>
    <p:sldId id="263" r:id="rId10"/>
    <p:sldId id="262" r:id="rId11"/>
    <p:sldId id="275" r:id="rId12"/>
    <p:sldId id="264" r:id="rId13"/>
    <p:sldId id="265" r:id="rId14"/>
    <p:sldId id="276" r:id="rId15"/>
    <p:sldId id="277" r:id="rId16"/>
    <p:sldId id="278" r:id="rId17"/>
    <p:sldId id="281" r:id="rId18"/>
    <p:sldId id="266" r:id="rId19"/>
    <p:sldId id="267" r:id="rId20"/>
    <p:sldId id="268" r:id="rId21"/>
    <p:sldId id="269" r:id="rId22"/>
    <p:sldId id="282" r:id="rId23"/>
    <p:sldId id="272" r:id="rId24"/>
    <p:sldId id="270" r:id="rId25"/>
    <p:sldId id="273" r:id="rId26"/>
    <p:sldId id="274" r:id="rId27"/>
  </p:sldIdLst>
  <p:sldSz cx="12192000" cy="6858000"/>
  <p:notesSz cx="6858000" cy="9144000"/>
  <p:embeddedFontLst>
    <p:embeddedFont>
      <p:font typeface="Verdana" panose="020B0604030504040204" pitchFamily="34" charset="0"/>
      <p:regular r:id="rId28"/>
      <p:bold r:id="rId29"/>
      <p:italic r:id="rId30"/>
      <p:boldItalic r:id="rId31"/>
    </p:embeddedFont>
    <p:embeddedFont>
      <p:font typeface="AppleSDGothicNeoB00" panose="02000503000000000000" pitchFamily="2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AppleSDGothicNeoEB00" panose="02000503000000000000" pitchFamily="2" charset="-127"/>
      <p:regular r:id="rId35"/>
    </p:embeddedFont>
    <p:embeddedFont>
      <p:font typeface="AppleSDGothicNeoR00" panose="02000503000000000000" pitchFamily="2" charset="-127"/>
      <p:regular r:id="rId36"/>
    </p:embeddedFont>
    <p:embeddedFont>
      <p:font typeface="AppleSDGothicNeoSB00" panose="02000503000000000000" pitchFamily="2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8BA"/>
    <a:srgbClr val="D0C7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352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softEdge rad="127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2064" y="0"/>
            <a:ext cx="3581400" cy="4161803"/>
          </a:xfrm>
        </p:spPr>
        <p:txBody>
          <a:bodyPr anchor="ctr">
            <a:normAutofit/>
          </a:bodyPr>
          <a:lstStyle>
            <a:lvl1pPr algn="ctr">
              <a:defRPr sz="3000"/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22064" y="4225881"/>
            <a:ext cx="3581400" cy="163653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22064" y="6356350"/>
            <a:ext cx="2743200" cy="365125"/>
          </a:xfrm>
        </p:spPr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8235297" cy="6858000"/>
          </a:xfrm>
          <a:prstGeom prst="rect">
            <a:avLst/>
          </a:prstGeom>
          <a:solidFill>
            <a:schemeClr val="bg1">
              <a:lumMod val="95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9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88987"/>
            <a:ext cx="12141200" cy="514912"/>
            <a:chOff x="0" y="88987"/>
            <a:chExt cx="12141200" cy="514912"/>
          </a:xfrm>
        </p:grpSpPr>
        <p:sp>
          <p:nvSpPr>
            <p:cNvPr id="7" name="Google Shape;33;p6"/>
            <p:cNvSpPr txBox="1"/>
            <p:nvPr userDrawn="1"/>
          </p:nvSpPr>
          <p:spPr>
            <a:xfrm>
              <a:off x="76200" y="102300"/>
              <a:ext cx="4813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0" dirty="0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온라인 채널 제품 판매량 예측 </a:t>
              </a:r>
              <a:r>
                <a:rPr lang="en-US" altLang="ko-KR" sz="1600" b="0" dirty="0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AI </a:t>
              </a:r>
              <a:r>
                <a:rPr lang="ko-KR" altLang="en-US" sz="1600" b="0" dirty="0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온라인 </a:t>
              </a:r>
              <a:r>
                <a:rPr lang="ko-KR" altLang="en-US" sz="1600" b="0" dirty="0" err="1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해커톤</a:t>
              </a:r>
              <a:endParaRPr sz="1600" b="0" dirty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endParaRPr>
            </a:p>
          </p:txBody>
        </p:sp>
        <p:sp>
          <p:nvSpPr>
            <p:cNvPr id="8" name="Google Shape;34;p6"/>
            <p:cNvSpPr/>
            <p:nvPr userDrawn="1"/>
          </p:nvSpPr>
          <p:spPr>
            <a:xfrm>
              <a:off x="0" y="603899"/>
              <a:ext cx="12141200" cy="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그룹 8"/>
            <p:cNvGrpSpPr/>
            <p:nvPr userDrawn="1"/>
          </p:nvGrpSpPr>
          <p:grpSpPr>
            <a:xfrm>
              <a:off x="4699000" y="88987"/>
              <a:ext cx="7351050" cy="491147"/>
              <a:chOff x="4699000" y="88987"/>
              <a:chExt cx="7351050" cy="491147"/>
            </a:xfrm>
          </p:grpSpPr>
          <p:sp>
            <p:nvSpPr>
              <p:cNvPr id="10" name="Google Shape;26;p6"/>
              <p:cNvSpPr txBox="1"/>
              <p:nvPr userDrawn="1"/>
            </p:nvSpPr>
            <p:spPr>
              <a:xfrm>
                <a:off x="4699000" y="162609"/>
                <a:ext cx="16758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200" b="0" i="0" u="none" strike="noStrike" cap="none" dirty="0" smtClean="0">
                    <a:solidFill>
                      <a:srgbClr val="666666"/>
                    </a:solidFill>
                    <a:latin typeface="AppleSDGothicNeoSB00" panose="02000503000000000000" pitchFamily="2" charset="-127"/>
                    <a:ea typeface="AppleSDGothicNeoSB00" panose="02000503000000000000" pitchFamily="2" charset="-127"/>
                    <a:cs typeface="Nanum Gothic"/>
                    <a:sym typeface="Nanum Gothic"/>
                  </a:rPr>
                  <a:t>Data Interpolation</a:t>
                </a:r>
                <a:endParaRPr sz="1200" b="0" i="0" u="none" strike="noStrike" cap="none" dirty="0">
                  <a:solidFill>
                    <a:srgbClr val="666666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11" name="Google Shape;27;p6"/>
              <p:cNvSpPr txBox="1"/>
              <p:nvPr userDrawn="1"/>
            </p:nvSpPr>
            <p:spPr>
              <a:xfrm>
                <a:off x="6667900" y="176727"/>
                <a:ext cx="1564500" cy="28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altLang="ko" sz="1200" b="0" i="0" u="none" strike="noStrike" cap="none" dirty="0" smtClean="0">
                    <a:solidFill>
                      <a:srgbClr val="666666"/>
                    </a:solidFill>
                    <a:latin typeface="AppleSDGothicNeoSB00" panose="02000503000000000000" pitchFamily="2" charset="-127"/>
                    <a:ea typeface="AppleSDGothicNeoSB00" panose="02000503000000000000" pitchFamily="2" charset="-127"/>
                    <a:cs typeface="Nanum Gothic"/>
                    <a:sym typeface="Nanum Gothic"/>
                  </a:rPr>
                  <a:t>Feature Engineering</a:t>
                </a:r>
                <a:endParaRPr sz="1200" b="0" i="0" u="none" strike="noStrike" cap="none" dirty="0">
                  <a:solidFill>
                    <a:srgbClr val="666666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12" name="Google Shape;28;p6"/>
              <p:cNvSpPr txBox="1"/>
              <p:nvPr userDrawn="1"/>
            </p:nvSpPr>
            <p:spPr>
              <a:xfrm>
                <a:off x="8184200" y="88987"/>
                <a:ext cx="2894000" cy="491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200" b="0" i="0" u="none" strike="noStrike" cap="none" dirty="0" smtClean="0">
                    <a:solidFill>
                      <a:srgbClr val="666666"/>
                    </a:solidFill>
                    <a:latin typeface="AppleSDGothicNeoSB00" panose="02000503000000000000" pitchFamily="2" charset="-127"/>
                    <a:ea typeface="AppleSDGothicNeoSB00" panose="02000503000000000000" pitchFamily="2" charset="-127"/>
                    <a:cs typeface="Nanum Gothic"/>
                    <a:sym typeface="Nanum Gothic"/>
                  </a:rPr>
                  <a:t>Min-Max Scaling,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200" b="0" i="0" u="none" strike="noStrike" cap="none" dirty="0" smtClean="0">
                    <a:solidFill>
                      <a:srgbClr val="666666"/>
                    </a:solidFill>
                    <a:latin typeface="AppleSDGothicNeoSB00" panose="02000503000000000000" pitchFamily="2" charset="-127"/>
                    <a:ea typeface="AppleSDGothicNeoSB00" panose="02000503000000000000" pitchFamily="2" charset="-127"/>
                    <a:cs typeface="Nanum Gothic"/>
                    <a:sym typeface="Nanum Gothic"/>
                  </a:rPr>
                  <a:t>Log Transformation</a:t>
                </a:r>
                <a:endParaRPr sz="1200" b="0" i="0" u="none" strike="noStrike" cap="none" dirty="0">
                  <a:solidFill>
                    <a:srgbClr val="666666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13" name="Google Shape;29;p6"/>
              <p:cNvSpPr txBox="1"/>
              <p:nvPr userDrawn="1"/>
            </p:nvSpPr>
            <p:spPr>
              <a:xfrm>
                <a:off x="10984450" y="187380"/>
                <a:ext cx="1065600" cy="249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  <a:defRPr sz="1200" b="0" i="0" u="none" strike="noStrike" cap="none">
                    <a:solidFill>
                      <a:schemeClr val="accent1"/>
                    </a:solidFill>
                    <a:latin typeface="AppleSDGothicNeoSB00" panose="02000503000000000000" pitchFamily="2" charset="-127"/>
                    <a:ea typeface="AppleSDGothicNeoSB00" panose="02000503000000000000" pitchFamily="2" charset="-127"/>
                    <a:cs typeface="Nanum Gothic"/>
                    <a:sym typeface="Arial"/>
                  </a:defRPr>
                </a:lvl1pPr>
                <a:lvl2pPr marR="0"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/>
                <a:r>
                  <a:rPr lang="en-US" altLang="ko" dirty="0" smtClean="0">
                    <a:solidFill>
                      <a:schemeClr val="accent5"/>
                    </a:solidFill>
                    <a:sym typeface="Nanum Gothic"/>
                  </a:rPr>
                  <a:t>Model</a:t>
                </a:r>
                <a:endParaRPr dirty="0">
                  <a:solidFill>
                    <a:schemeClr val="accent5"/>
                  </a:solidFill>
                  <a:sym typeface="Nanum Gothic"/>
                </a:endParaRPr>
              </a:p>
            </p:txBody>
          </p:sp>
          <p:sp>
            <p:nvSpPr>
              <p:cNvPr id="14" name="Google Shape;31;p6"/>
              <p:cNvSpPr/>
              <p:nvPr userDrawn="1"/>
            </p:nvSpPr>
            <p:spPr>
              <a:xfrm>
                <a:off x="6377600" y="321860"/>
                <a:ext cx="228600" cy="76200"/>
              </a:xfrm>
              <a:prstGeom prst="rightArrow">
                <a:avLst>
                  <a:gd name="adj1" fmla="val 50000"/>
                  <a:gd name="adj2" fmla="val 69117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R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/>
                  <a:sym typeface="Arial"/>
                </a:endParaRPr>
              </a:p>
            </p:txBody>
          </p:sp>
          <p:sp>
            <p:nvSpPr>
              <p:cNvPr id="15" name="Google Shape;35;p6"/>
              <p:cNvSpPr/>
              <p:nvPr userDrawn="1"/>
            </p:nvSpPr>
            <p:spPr>
              <a:xfrm>
                <a:off x="8486800" y="321860"/>
                <a:ext cx="228600" cy="76200"/>
              </a:xfrm>
              <a:prstGeom prst="rightArrow">
                <a:avLst>
                  <a:gd name="adj1" fmla="val 50000"/>
                  <a:gd name="adj2" fmla="val 69117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R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/>
                  <a:sym typeface="Arial"/>
                </a:endParaRPr>
              </a:p>
            </p:txBody>
          </p:sp>
          <p:sp>
            <p:nvSpPr>
              <p:cNvPr id="16" name="Google Shape;36;p6"/>
              <p:cNvSpPr/>
              <p:nvPr userDrawn="1"/>
            </p:nvSpPr>
            <p:spPr>
              <a:xfrm>
                <a:off x="10694975" y="321860"/>
                <a:ext cx="228600" cy="76200"/>
              </a:xfrm>
              <a:prstGeom prst="rightArrow">
                <a:avLst>
                  <a:gd name="adj1" fmla="val 50000"/>
                  <a:gd name="adj2" fmla="val 69117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R="0"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42;p7"/>
          <p:cNvSpPr txBox="1">
            <a:spLocks noGrp="1"/>
          </p:cNvSpPr>
          <p:nvPr>
            <p:ph type="title"/>
          </p:nvPr>
        </p:nvSpPr>
        <p:spPr>
          <a:xfrm>
            <a:off x="76200" y="685800"/>
            <a:ext cx="3733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Nanum Gothic"/>
              <a:buNone/>
              <a:defRPr sz="1700" b="0">
                <a:latin typeface="AppleSDGothicNeoEB00" panose="02000503000000000000" pitchFamily="2" charset="-127"/>
                <a:ea typeface="AppleSDGothicNeoEB00" panose="02000503000000000000" pitchFamily="2" charset="-127"/>
                <a:cs typeface="AppleSDGothicNeoEB00" panose="02000503000000000000" pitchFamily="2" charset="-127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80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9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6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7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8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276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1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5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5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0" y="88987"/>
            <a:ext cx="12141200" cy="514912"/>
            <a:chOff x="0" y="88987"/>
            <a:chExt cx="12141200" cy="514912"/>
          </a:xfrm>
        </p:grpSpPr>
        <p:sp>
          <p:nvSpPr>
            <p:cNvPr id="11" name="Google Shape;33;p6"/>
            <p:cNvSpPr txBox="1"/>
            <p:nvPr userDrawn="1"/>
          </p:nvSpPr>
          <p:spPr>
            <a:xfrm>
              <a:off x="76200" y="102300"/>
              <a:ext cx="4813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0" dirty="0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온라인 채널 제품 판매량 예측 </a:t>
              </a:r>
              <a:r>
                <a:rPr lang="en-US" altLang="ko-KR" sz="1600" b="0" dirty="0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AI </a:t>
              </a:r>
              <a:r>
                <a:rPr lang="ko-KR" altLang="en-US" sz="1600" b="0" dirty="0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온라인 </a:t>
              </a:r>
              <a:r>
                <a:rPr lang="ko-KR" altLang="en-US" sz="1600" b="0" dirty="0" err="1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해커톤</a:t>
              </a:r>
              <a:endParaRPr sz="1600" b="0" dirty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endParaRPr>
            </a:p>
          </p:txBody>
        </p:sp>
        <p:sp>
          <p:nvSpPr>
            <p:cNvPr id="12" name="Google Shape;34;p6"/>
            <p:cNvSpPr/>
            <p:nvPr userDrawn="1"/>
          </p:nvSpPr>
          <p:spPr>
            <a:xfrm>
              <a:off x="0" y="603899"/>
              <a:ext cx="12141200" cy="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그룹 24"/>
            <p:cNvGrpSpPr/>
            <p:nvPr userDrawn="1"/>
          </p:nvGrpSpPr>
          <p:grpSpPr>
            <a:xfrm>
              <a:off x="4699000" y="88987"/>
              <a:ext cx="7351050" cy="491147"/>
              <a:chOff x="4699000" y="88987"/>
              <a:chExt cx="7351050" cy="491147"/>
            </a:xfrm>
          </p:grpSpPr>
          <p:sp>
            <p:nvSpPr>
              <p:cNvPr id="6" name="Google Shape;26;p6"/>
              <p:cNvSpPr txBox="1"/>
              <p:nvPr userDrawn="1"/>
            </p:nvSpPr>
            <p:spPr>
              <a:xfrm>
                <a:off x="4699000" y="162609"/>
                <a:ext cx="16758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kern="120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Data Interpolation</a:t>
                </a:r>
                <a:endParaRPr sz="1200" b="0" kern="1200" dirty="0">
                  <a:solidFill>
                    <a:srgbClr val="CCCCCC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7" name="Google Shape;27;p6"/>
              <p:cNvSpPr txBox="1"/>
              <p:nvPr userDrawn="1"/>
            </p:nvSpPr>
            <p:spPr>
              <a:xfrm>
                <a:off x="6667900" y="176727"/>
                <a:ext cx="1564500" cy="28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b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Feature Engineering</a:t>
                </a:r>
                <a:endParaRPr sz="1200" b="0" dirty="0">
                  <a:solidFill>
                    <a:srgbClr val="CCCCCC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8" name="Google Shape;28;p6"/>
              <p:cNvSpPr txBox="1"/>
              <p:nvPr userDrawn="1"/>
            </p:nvSpPr>
            <p:spPr>
              <a:xfrm>
                <a:off x="8184200" y="88987"/>
                <a:ext cx="2894000" cy="491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Min</a:t>
                </a:r>
                <a:r>
                  <a:rPr lang="en-US" sz="1200" b="0" baseline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-Max Scaling,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baseline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Log Transformation</a:t>
                </a:r>
                <a:endParaRPr sz="1200" b="0" dirty="0">
                  <a:solidFill>
                    <a:srgbClr val="CCCCCC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9" name="Google Shape;29;p6"/>
              <p:cNvSpPr txBox="1"/>
              <p:nvPr userDrawn="1"/>
            </p:nvSpPr>
            <p:spPr>
              <a:xfrm>
                <a:off x="10984450" y="187380"/>
                <a:ext cx="1065600" cy="249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b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Model</a:t>
                </a:r>
                <a:endParaRPr sz="1200" b="0" dirty="0">
                  <a:solidFill>
                    <a:srgbClr val="CCCCCC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10" name="Google Shape;31;p6"/>
              <p:cNvSpPr/>
              <p:nvPr userDrawn="1"/>
            </p:nvSpPr>
            <p:spPr>
              <a:xfrm>
                <a:off x="6377600" y="321860"/>
                <a:ext cx="228600" cy="76200"/>
              </a:xfrm>
              <a:prstGeom prst="rightArrow">
                <a:avLst>
                  <a:gd name="adj1" fmla="val 50000"/>
                  <a:gd name="adj2" fmla="val 6911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5;p6"/>
              <p:cNvSpPr/>
              <p:nvPr userDrawn="1"/>
            </p:nvSpPr>
            <p:spPr>
              <a:xfrm>
                <a:off x="8486800" y="321860"/>
                <a:ext cx="228600" cy="76200"/>
              </a:xfrm>
              <a:prstGeom prst="rightArrow">
                <a:avLst>
                  <a:gd name="adj1" fmla="val 50000"/>
                  <a:gd name="adj2" fmla="val 6911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6;p6"/>
              <p:cNvSpPr/>
              <p:nvPr userDrawn="1"/>
            </p:nvSpPr>
            <p:spPr>
              <a:xfrm>
                <a:off x="10694975" y="321860"/>
                <a:ext cx="228600" cy="76200"/>
              </a:xfrm>
              <a:prstGeom prst="rightArrow">
                <a:avLst>
                  <a:gd name="adj1" fmla="val 50000"/>
                  <a:gd name="adj2" fmla="val 6911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2;p7"/>
          <p:cNvSpPr txBox="1">
            <a:spLocks noGrp="1"/>
          </p:cNvSpPr>
          <p:nvPr>
            <p:ph type="title"/>
          </p:nvPr>
        </p:nvSpPr>
        <p:spPr>
          <a:xfrm>
            <a:off x="76200" y="685800"/>
            <a:ext cx="3733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Nanum Gothic"/>
              <a:buNone/>
              <a:defRPr sz="1700" b="0">
                <a:latin typeface="AppleSDGothicNeoEB00" panose="02000503000000000000" pitchFamily="2" charset="-127"/>
                <a:ea typeface="AppleSDGothicNeoEB00" panose="02000503000000000000" pitchFamily="2" charset="-127"/>
                <a:cs typeface="AppleSDGothicNeoEB00" panose="02000503000000000000" pitchFamily="2" charset="-127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08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0" y="88987"/>
            <a:ext cx="12141200" cy="514912"/>
            <a:chOff x="0" y="88987"/>
            <a:chExt cx="12141200" cy="514912"/>
          </a:xfrm>
        </p:grpSpPr>
        <p:sp>
          <p:nvSpPr>
            <p:cNvPr id="11" name="Google Shape;33;p6"/>
            <p:cNvSpPr txBox="1"/>
            <p:nvPr userDrawn="1"/>
          </p:nvSpPr>
          <p:spPr>
            <a:xfrm>
              <a:off x="76200" y="102300"/>
              <a:ext cx="4813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0" dirty="0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온라인 채널 제품 판매량 예측 </a:t>
              </a:r>
              <a:r>
                <a:rPr lang="en-US" altLang="ko-KR" sz="1600" b="0" dirty="0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AI </a:t>
              </a:r>
              <a:r>
                <a:rPr lang="ko-KR" altLang="en-US" sz="1600" b="0" dirty="0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온라인 </a:t>
              </a:r>
              <a:r>
                <a:rPr lang="ko-KR" altLang="en-US" sz="1600" b="0" dirty="0" err="1" smtClean="0">
                  <a:solidFill>
                    <a:schemeClr val="accent5"/>
                  </a:solidFill>
                  <a:latin typeface="AppleSDGothicNeoSB00" panose="02000503000000000000" pitchFamily="2" charset="-127"/>
                  <a:ea typeface="AppleSDGothicNeoSB00" panose="02000503000000000000" pitchFamily="2" charset="-127"/>
                  <a:cs typeface="Nanum Gothic"/>
                  <a:sym typeface="Nanum Gothic"/>
                </a:rPr>
                <a:t>해커톤</a:t>
              </a:r>
              <a:endParaRPr sz="1600" b="0" dirty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endParaRPr>
            </a:p>
          </p:txBody>
        </p:sp>
        <p:sp>
          <p:nvSpPr>
            <p:cNvPr id="12" name="Google Shape;34;p6"/>
            <p:cNvSpPr/>
            <p:nvPr userDrawn="1"/>
          </p:nvSpPr>
          <p:spPr>
            <a:xfrm>
              <a:off x="0" y="603899"/>
              <a:ext cx="12141200" cy="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그룹 24"/>
            <p:cNvGrpSpPr/>
            <p:nvPr userDrawn="1"/>
          </p:nvGrpSpPr>
          <p:grpSpPr>
            <a:xfrm>
              <a:off x="4699000" y="88987"/>
              <a:ext cx="7351050" cy="491147"/>
              <a:chOff x="4699000" y="88987"/>
              <a:chExt cx="7351050" cy="491147"/>
            </a:xfrm>
          </p:grpSpPr>
          <p:sp>
            <p:nvSpPr>
              <p:cNvPr id="6" name="Google Shape;26;p6"/>
              <p:cNvSpPr txBox="1"/>
              <p:nvPr userDrawn="1"/>
            </p:nvSpPr>
            <p:spPr>
              <a:xfrm>
                <a:off x="4699000" y="162609"/>
                <a:ext cx="16758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dirty="0" smtClean="0">
                    <a:solidFill>
                      <a:schemeClr val="accent5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Data</a:t>
                </a:r>
                <a:r>
                  <a:rPr lang="en-US" sz="1200" b="0" baseline="0" dirty="0" smtClean="0">
                    <a:solidFill>
                      <a:schemeClr val="accent5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 Interpolation</a:t>
                </a:r>
                <a:endParaRPr sz="1200" b="0" dirty="0">
                  <a:solidFill>
                    <a:schemeClr val="accent5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7" name="Google Shape;27;p6"/>
              <p:cNvSpPr txBox="1"/>
              <p:nvPr userDrawn="1"/>
            </p:nvSpPr>
            <p:spPr>
              <a:xfrm>
                <a:off x="6667900" y="176727"/>
                <a:ext cx="1564500" cy="28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b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Feature Engineering</a:t>
                </a:r>
                <a:endParaRPr sz="1200" b="0" dirty="0">
                  <a:solidFill>
                    <a:srgbClr val="CCCCCC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8" name="Google Shape;28;p6"/>
              <p:cNvSpPr txBox="1"/>
              <p:nvPr userDrawn="1"/>
            </p:nvSpPr>
            <p:spPr>
              <a:xfrm>
                <a:off x="8184200" y="88987"/>
                <a:ext cx="2894000" cy="491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Min</a:t>
                </a:r>
                <a:r>
                  <a:rPr lang="en-US" sz="1200" b="0" baseline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-Max Scaling,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baseline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Log Transformation</a:t>
                </a:r>
                <a:endParaRPr sz="1200" b="0" dirty="0">
                  <a:solidFill>
                    <a:srgbClr val="CCCCCC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9" name="Google Shape;29;p6"/>
              <p:cNvSpPr txBox="1"/>
              <p:nvPr userDrawn="1"/>
            </p:nvSpPr>
            <p:spPr>
              <a:xfrm>
                <a:off x="10984450" y="187380"/>
                <a:ext cx="1065600" cy="249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b="0" dirty="0" smtClean="0">
                    <a:solidFill>
                      <a:srgbClr val="CCCCCC"/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  <a:cs typeface="Nanum Gothic"/>
                    <a:sym typeface="Nanum Gothic"/>
                  </a:rPr>
                  <a:t>Model</a:t>
                </a:r>
                <a:endParaRPr sz="1200" b="0" dirty="0">
                  <a:solidFill>
                    <a:srgbClr val="CCCCCC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  <a:cs typeface="Nanum Gothic"/>
                  <a:sym typeface="Nanum Gothic"/>
                </a:endParaRPr>
              </a:p>
            </p:txBody>
          </p:sp>
          <p:sp>
            <p:nvSpPr>
              <p:cNvPr id="10" name="Google Shape;31;p6"/>
              <p:cNvSpPr/>
              <p:nvPr userDrawn="1"/>
            </p:nvSpPr>
            <p:spPr>
              <a:xfrm>
                <a:off x="6377600" y="321860"/>
                <a:ext cx="228600" cy="76200"/>
              </a:xfrm>
              <a:prstGeom prst="rightArrow">
                <a:avLst>
                  <a:gd name="adj1" fmla="val 50000"/>
                  <a:gd name="adj2" fmla="val 6911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5;p6"/>
              <p:cNvSpPr/>
              <p:nvPr userDrawn="1"/>
            </p:nvSpPr>
            <p:spPr>
              <a:xfrm>
                <a:off x="8486800" y="321860"/>
                <a:ext cx="228600" cy="76200"/>
              </a:xfrm>
              <a:prstGeom prst="rightArrow">
                <a:avLst>
                  <a:gd name="adj1" fmla="val 50000"/>
                  <a:gd name="adj2" fmla="val 6911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6;p6"/>
              <p:cNvSpPr/>
              <p:nvPr userDrawn="1"/>
            </p:nvSpPr>
            <p:spPr>
              <a:xfrm>
                <a:off x="10694975" y="321860"/>
                <a:ext cx="228600" cy="76200"/>
              </a:xfrm>
              <a:prstGeom prst="rightArrow">
                <a:avLst>
                  <a:gd name="adj1" fmla="val 50000"/>
                  <a:gd name="adj2" fmla="val 6911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2;p7"/>
          <p:cNvSpPr txBox="1">
            <a:spLocks noGrp="1"/>
          </p:cNvSpPr>
          <p:nvPr>
            <p:ph type="title"/>
          </p:nvPr>
        </p:nvSpPr>
        <p:spPr>
          <a:xfrm>
            <a:off x="76200" y="685800"/>
            <a:ext cx="3733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Nanum Gothic"/>
              <a:buNone/>
              <a:defRPr sz="1700" b="0">
                <a:latin typeface="AppleSDGothicNeoEB00" panose="02000503000000000000" pitchFamily="2" charset="-127"/>
                <a:ea typeface="AppleSDGothicNeoEB00" panose="02000503000000000000" pitchFamily="2" charset="-127"/>
                <a:cs typeface="AppleSDGothicNeoEB00" panose="02000503000000000000" pitchFamily="2" charset="-127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22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Google Shape;33;p6"/>
          <p:cNvSpPr txBox="1"/>
          <p:nvPr userDrawn="1"/>
        </p:nvSpPr>
        <p:spPr>
          <a:xfrm>
            <a:off x="76200" y="102300"/>
            <a:ext cx="481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온라인 채널 제품 판매량 예측 </a:t>
            </a:r>
            <a:r>
              <a:rPr lang="en-US" altLang="ko-KR" sz="1600" b="0" i="0" u="none" strike="noStrike" cap="none" dirty="0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AI </a:t>
            </a:r>
            <a:r>
              <a:rPr lang="ko-KR" altLang="en-US" sz="1600" b="0" i="0" u="none" strike="noStrike" cap="none" dirty="0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온라인 </a:t>
            </a:r>
            <a:r>
              <a:rPr lang="ko-KR" altLang="en-US" sz="1600" b="0" i="0" u="none" strike="noStrike" cap="none" dirty="0" err="1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해커톤</a:t>
            </a:r>
            <a:endParaRPr sz="1600" b="0" i="0" u="none" strike="noStrike" cap="none" dirty="0">
              <a:solidFill>
                <a:schemeClr val="accent5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7" name="Google Shape;34;p6"/>
          <p:cNvSpPr/>
          <p:nvPr userDrawn="1"/>
        </p:nvSpPr>
        <p:spPr>
          <a:xfrm>
            <a:off x="0" y="603899"/>
            <a:ext cx="12141200" cy="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;p6"/>
          <p:cNvSpPr txBox="1"/>
          <p:nvPr userDrawn="1"/>
        </p:nvSpPr>
        <p:spPr>
          <a:xfrm>
            <a:off x="4699000" y="162609"/>
            <a:ext cx="1675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666666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Data Interpolation</a:t>
            </a:r>
            <a:endParaRPr sz="1200" b="0" i="0" u="none" strike="noStrike" cap="none" dirty="0">
              <a:solidFill>
                <a:srgbClr val="666666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10" name="Google Shape;27;p6"/>
          <p:cNvSpPr txBox="1"/>
          <p:nvPr userDrawn="1"/>
        </p:nvSpPr>
        <p:spPr>
          <a:xfrm>
            <a:off x="6667900" y="176727"/>
            <a:ext cx="1564500" cy="28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" dirty="0" smtClean="0">
                <a:solidFill>
                  <a:schemeClr val="accent5"/>
                </a:solidFill>
                <a:sym typeface="Nanum Gothic"/>
              </a:rPr>
              <a:t>Feature Engineering</a:t>
            </a:r>
            <a:endParaRPr dirty="0">
              <a:solidFill>
                <a:schemeClr val="accent5"/>
              </a:solidFill>
              <a:sym typeface="Nanum Gothic"/>
            </a:endParaRPr>
          </a:p>
        </p:txBody>
      </p:sp>
      <p:sp>
        <p:nvSpPr>
          <p:cNvPr id="11" name="Google Shape;28;p6"/>
          <p:cNvSpPr txBox="1"/>
          <p:nvPr userDrawn="1"/>
        </p:nvSpPr>
        <p:spPr>
          <a:xfrm>
            <a:off x="8184200" y="88987"/>
            <a:ext cx="2894000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 smtClean="0">
                <a:solidFill>
                  <a:srgbClr val="CCCCCC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Nanum Gothic"/>
                <a:sym typeface="Nanum Gothic"/>
              </a:rPr>
              <a:t>Min</a:t>
            </a:r>
            <a:r>
              <a:rPr lang="en-US" sz="1200" b="0" baseline="0" dirty="0" smtClean="0">
                <a:solidFill>
                  <a:srgbClr val="CCCCCC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Nanum Gothic"/>
                <a:sym typeface="Nanum Gothic"/>
              </a:rPr>
              <a:t>-Max Scaling,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baseline="0" dirty="0" smtClean="0">
                <a:solidFill>
                  <a:srgbClr val="CCCCCC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Nanum Gothic"/>
                <a:sym typeface="Nanum Gothic"/>
              </a:rPr>
              <a:t>Log Transformation</a:t>
            </a:r>
            <a:endParaRPr sz="1200" b="0" dirty="0">
              <a:solidFill>
                <a:srgbClr val="CCCCCC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12" name="Google Shape;29;p6"/>
          <p:cNvSpPr txBox="1"/>
          <p:nvPr userDrawn="1"/>
        </p:nvSpPr>
        <p:spPr>
          <a:xfrm>
            <a:off x="10984450" y="187380"/>
            <a:ext cx="1065600" cy="24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0" dirty="0" smtClean="0">
                <a:solidFill>
                  <a:srgbClr val="CCCCCC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Nanum Gothic"/>
                <a:sym typeface="Nanum Gothic"/>
              </a:rPr>
              <a:t>Model</a:t>
            </a:r>
            <a:endParaRPr sz="1200" b="0" dirty="0">
              <a:solidFill>
                <a:srgbClr val="CCCCCC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13" name="Google Shape;31;p6"/>
          <p:cNvSpPr/>
          <p:nvPr userDrawn="1"/>
        </p:nvSpPr>
        <p:spPr>
          <a:xfrm>
            <a:off x="6377600" y="321860"/>
            <a:ext cx="228600" cy="76200"/>
          </a:xfrm>
          <a:prstGeom prst="rightArrow">
            <a:avLst>
              <a:gd name="adj1" fmla="val 50000"/>
              <a:gd name="adj2" fmla="val 69117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/>
              <a:sym typeface="Arial"/>
            </a:endParaRPr>
          </a:p>
        </p:txBody>
      </p:sp>
      <p:sp>
        <p:nvSpPr>
          <p:cNvPr id="14" name="Google Shape;35;p6"/>
          <p:cNvSpPr/>
          <p:nvPr userDrawn="1"/>
        </p:nvSpPr>
        <p:spPr>
          <a:xfrm>
            <a:off x="8486800" y="321860"/>
            <a:ext cx="228600" cy="76200"/>
          </a:xfrm>
          <a:prstGeom prst="rightArrow">
            <a:avLst>
              <a:gd name="adj1" fmla="val 50000"/>
              <a:gd name="adj2" fmla="val 691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;p6"/>
          <p:cNvSpPr/>
          <p:nvPr userDrawn="1"/>
        </p:nvSpPr>
        <p:spPr>
          <a:xfrm>
            <a:off x="10694975" y="321860"/>
            <a:ext cx="228600" cy="76200"/>
          </a:xfrm>
          <a:prstGeom prst="rightArrow">
            <a:avLst>
              <a:gd name="adj1" fmla="val 50000"/>
              <a:gd name="adj2" fmla="val 691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2;p7"/>
          <p:cNvSpPr txBox="1">
            <a:spLocks noGrp="1"/>
          </p:cNvSpPr>
          <p:nvPr>
            <p:ph type="title"/>
          </p:nvPr>
        </p:nvSpPr>
        <p:spPr>
          <a:xfrm>
            <a:off x="76200" y="685800"/>
            <a:ext cx="3733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Nanum Gothic"/>
              <a:buNone/>
              <a:defRPr sz="1700" b="0">
                <a:latin typeface="AppleSDGothicNeoEB00" panose="02000503000000000000" pitchFamily="2" charset="-127"/>
                <a:ea typeface="AppleSDGothicNeoEB00" panose="02000503000000000000" pitchFamily="2" charset="-127"/>
                <a:cs typeface="AppleSDGothicNeoEB00" panose="02000503000000000000" pitchFamily="2" charset="-127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7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Google Shape;33;p6"/>
          <p:cNvSpPr txBox="1"/>
          <p:nvPr userDrawn="1"/>
        </p:nvSpPr>
        <p:spPr>
          <a:xfrm>
            <a:off x="76200" y="102300"/>
            <a:ext cx="481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온라인 채널 제품 판매량 예측 </a:t>
            </a:r>
            <a:r>
              <a:rPr lang="en-US" altLang="ko-KR" sz="1600" b="0" i="0" u="none" strike="noStrike" cap="none" dirty="0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AI </a:t>
            </a:r>
            <a:r>
              <a:rPr lang="ko-KR" altLang="en-US" sz="1600" b="0" i="0" u="none" strike="noStrike" cap="none" dirty="0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온라인 </a:t>
            </a:r>
            <a:r>
              <a:rPr lang="ko-KR" altLang="en-US" sz="1600" b="0" i="0" u="none" strike="noStrike" cap="none" dirty="0" err="1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해커톤</a:t>
            </a:r>
            <a:endParaRPr sz="1600" b="0" i="0" u="none" strike="noStrike" cap="none" dirty="0">
              <a:solidFill>
                <a:schemeClr val="accent5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8" name="Google Shape;34;p6"/>
          <p:cNvSpPr/>
          <p:nvPr userDrawn="1"/>
        </p:nvSpPr>
        <p:spPr>
          <a:xfrm>
            <a:off x="0" y="603899"/>
            <a:ext cx="12141200" cy="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6;p6"/>
          <p:cNvSpPr txBox="1"/>
          <p:nvPr userDrawn="1"/>
        </p:nvSpPr>
        <p:spPr>
          <a:xfrm>
            <a:off x="4699000" y="162609"/>
            <a:ext cx="1675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 smtClean="0">
                <a:sym typeface="Nanum Gothic"/>
              </a:rPr>
              <a:t>Data Interpolation</a:t>
            </a:r>
            <a:endParaRPr dirty="0">
              <a:sym typeface="Nanum Gothic"/>
            </a:endParaRPr>
          </a:p>
        </p:txBody>
      </p:sp>
      <p:sp>
        <p:nvSpPr>
          <p:cNvPr id="11" name="Google Shape;27;p6"/>
          <p:cNvSpPr txBox="1"/>
          <p:nvPr userDrawn="1"/>
        </p:nvSpPr>
        <p:spPr>
          <a:xfrm>
            <a:off x="6667900" y="176727"/>
            <a:ext cx="1564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altLang="ko" dirty="0" smtClean="0">
                <a:sym typeface="Nanum Gothic"/>
              </a:rPr>
              <a:t>Feature Engineering</a:t>
            </a:r>
            <a:endParaRPr dirty="0">
              <a:sym typeface="Nanum Gothic"/>
            </a:endParaRPr>
          </a:p>
        </p:txBody>
      </p:sp>
      <p:sp>
        <p:nvSpPr>
          <p:cNvPr id="12" name="Google Shape;28;p6"/>
          <p:cNvSpPr txBox="1"/>
          <p:nvPr userDrawn="1"/>
        </p:nvSpPr>
        <p:spPr>
          <a:xfrm>
            <a:off x="8184200" y="88987"/>
            <a:ext cx="2894000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Min-Max Scaling,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accent5"/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  <a:cs typeface="Nanum Gothic"/>
                <a:sym typeface="Nanum Gothic"/>
              </a:rPr>
              <a:t>Log Transformation</a:t>
            </a:r>
            <a:endParaRPr sz="1200" b="0" i="0" u="none" strike="noStrike" cap="none" dirty="0">
              <a:solidFill>
                <a:schemeClr val="accent5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13" name="Google Shape;29;p6"/>
          <p:cNvSpPr txBox="1"/>
          <p:nvPr userDrawn="1"/>
        </p:nvSpPr>
        <p:spPr>
          <a:xfrm>
            <a:off x="10984450" y="187380"/>
            <a:ext cx="1065600" cy="24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0" dirty="0" smtClean="0">
                <a:solidFill>
                  <a:srgbClr val="CCCCCC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Nanum Gothic"/>
                <a:sym typeface="Nanum Gothic"/>
              </a:rPr>
              <a:t>Model</a:t>
            </a:r>
            <a:endParaRPr sz="1200" b="0" dirty="0">
              <a:solidFill>
                <a:srgbClr val="CCCCCC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14" name="Google Shape;31;p6"/>
          <p:cNvSpPr/>
          <p:nvPr userDrawn="1"/>
        </p:nvSpPr>
        <p:spPr>
          <a:xfrm>
            <a:off x="6377600" y="321860"/>
            <a:ext cx="228600" cy="76200"/>
          </a:xfrm>
          <a:prstGeom prst="rightArrow">
            <a:avLst>
              <a:gd name="adj1" fmla="val 50000"/>
              <a:gd name="adj2" fmla="val 69117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/>
              <a:sym typeface="Arial"/>
            </a:endParaRPr>
          </a:p>
        </p:txBody>
      </p:sp>
      <p:sp>
        <p:nvSpPr>
          <p:cNvPr id="15" name="Google Shape;35;p6"/>
          <p:cNvSpPr/>
          <p:nvPr userDrawn="1"/>
        </p:nvSpPr>
        <p:spPr>
          <a:xfrm>
            <a:off x="8486800" y="321860"/>
            <a:ext cx="228600" cy="76200"/>
          </a:xfrm>
          <a:prstGeom prst="rightArrow">
            <a:avLst>
              <a:gd name="adj1" fmla="val 50000"/>
              <a:gd name="adj2" fmla="val 69117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  <a:cs typeface="Arial"/>
              <a:sym typeface="Arial"/>
            </a:endParaRPr>
          </a:p>
        </p:txBody>
      </p:sp>
      <p:sp>
        <p:nvSpPr>
          <p:cNvPr id="16" name="Google Shape;36;p6"/>
          <p:cNvSpPr/>
          <p:nvPr userDrawn="1"/>
        </p:nvSpPr>
        <p:spPr>
          <a:xfrm>
            <a:off x="10694975" y="321860"/>
            <a:ext cx="228600" cy="76200"/>
          </a:xfrm>
          <a:prstGeom prst="rightArrow">
            <a:avLst>
              <a:gd name="adj1" fmla="val 50000"/>
              <a:gd name="adj2" fmla="val 6911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2;p7"/>
          <p:cNvSpPr txBox="1">
            <a:spLocks noGrp="1"/>
          </p:cNvSpPr>
          <p:nvPr userDrawn="1">
            <p:ph type="title"/>
          </p:nvPr>
        </p:nvSpPr>
        <p:spPr>
          <a:xfrm>
            <a:off x="76200" y="685800"/>
            <a:ext cx="3733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Nanum Gothic"/>
              <a:buNone/>
              <a:defRPr sz="1700" b="0">
                <a:latin typeface="AppleSDGothicNeoEB00" panose="02000503000000000000" pitchFamily="2" charset="-127"/>
                <a:ea typeface="AppleSDGothicNeoEB00" panose="02000503000000000000" pitchFamily="2" charset="-127"/>
                <a:cs typeface="AppleSDGothicNeoEB00" panose="02000503000000000000" pitchFamily="2" charset="-127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53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1A61-F9CF-4213-90C5-F91E997A82C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0A58-C903-4FB9-943B-9AFDB19F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3" r:id="rId6"/>
    <p:sldLayoutId id="2147483654" r:id="rId7"/>
    <p:sldLayoutId id="2147483655" r:id="rId8"/>
    <p:sldLayoutId id="2147483660" r:id="rId9"/>
    <p:sldLayoutId id="2147483661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2063" y="219075"/>
            <a:ext cx="3581400" cy="422588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tabLst>
                <a:tab pos="4308475" algn="l"/>
              </a:tabLst>
            </a:pPr>
            <a:r>
              <a:rPr lang="ko-KR" altLang="en-US" sz="4000" b="1" dirty="0">
                <a:latin typeface="AppleSDGothicNeoEB00" panose="02000503000000000000" pitchFamily="2" charset="-127"/>
                <a:ea typeface="AppleSDGothicNeoEB00" panose="02000503000000000000" pitchFamily="2" charset="-127"/>
                <a:cs typeface="Verdana"/>
              </a:rPr>
              <a:t>온라인 채널 제품 판매량 예측 </a:t>
            </a:r>
            <a:r>
              <a:rPr lang="de-DE" altLang="ko-KR" sz="4000" b="1" dirty="0">
                <a:latin typeface="AppleSDGothicNeoEB00" panose="02000503000000000000" pitchFamily="2" charset="-127"/>
                <a:ea typeface="AppleSDGothicNeoEB00" panose="02000503000000000000" pitchFamily="2" charset="-127"/>
                <a:cs typeface="Verdana"/>
              </a:rPr>
              <a:t/>
            </a:r>
            <a:br>
              <a:rPr lang="de-DE" altLang="ko-KR" sz="4000" b="1" dirty="0">
                <a:latin typeface="AppleSDGothicNeoEB00" panose="02000503000000000000" pitchFamily="2" charset="-127"/>
                <a:ea typeface="AppleSDGothicNeoEB00" panose="02000503000000000000" pitchFamily="2" charset="-127"/>
                <a:cs typeface="Verdana"/>
              </a:rPr>
            </a:br>
            <a:r>
              <a:rPr lang="en-US" altLang="ko-KR" sz="4000" b="1" dirty="0">
                <a:latin typeface="AppleSDGothicNeoEB00" panose="02000503000000000000" pitchFamily="2" charset="-127"/>
                <a:ea typeface="AppleSDGothicNeoEB00" panose="02000503000000000000" pitchFamily="2" charset="-127"/>
                <a:cs typeface="Verdana"/>
              </a:rPr>
              <a:t>AI </a:t>
            </a:r>
            <a:r>
              <a:rPr lang="ko-KR" altLang="en-US" sz="4000" b="1" dirty="0">
                <a:latin typeface="AppleSDGothicNeoEB00" panose="02000503000000000000" pitchFamily="2" charset="-127"/>
                <a:ea typeface="AppleSDGothicNeoEB00" panose="02000503000000000000" pitchFamily="2" charset="-127"/>
                <a:cs typeface="Verdana"/>
              </a:rPr>
              <a:t>온라인 </a:t>
            </a:r>
            <a:r>
              <a:rPr lang="ko-KR" altLang="en-US" sz="4000" b="1" dirty="0" err="1">
                <a:latin typeface="AppleSDGothicNeoEB00" panose="02000503000000000000" pitchFamily="2" charset="-127"/>
                <a:ea typeface="AppleSDGothicNeoEB00" panose="02000503000000000000" pitchFamily="2" charset="-127"/>
                <a:cs typeface="Verdana"/>
              </a:rPr>
              <a:t>해커톤</a:t>
            </a:r>
            <a:r>
              <a:rPr lang="ko-KR" altLang="en-US" sz="4000" b="1" dirty="0">
                <a:latin typeface="AppleSDGothicNeoEB00" panose="02000503000000000000" pitchFamily="2" charset="-127"/>
                <a:ea typeface="AppleSDGothicNeoEB00" panose="02000503000000000000" pitchFamily="2" charset="-127"/>
                <a:cs typeface="Verdana"/>
              </a:rPr>
              <a:t/>
            </a:r>
            <a:br>
              <a:rPr lang="ko-KR" altLang="en-US" sz="4000" b="1" dirty="0">
                <a:latin typeface="AppleSDGothicNeoEB00" panose="02000503000000000000" pitchFamily="2" charset="-127"/>
                <a:ea typeface="AppleSDGothicNeoEB00" panose="02000503000000000000" pitchFamily="2" charset="-127"/>
                <a:cs typeface="Verdana"/>
              </a:rPr>
            </a:br>
            <a:endParaRPr lang="ko-KR" altLang="en-US" sz="4000" b="1" dirty="0">
              <a:latin typeface="AppleSDGothicNeoEB00" panose="02000503000000000000" pitchFamily="2" charset="-127"/>
              <a:ea typeface="AppleSDGothicNeoEB00" panose="02000503000000000000" pitchFamily="2" charset="-127"/>
              <a:cs typeface="Verdan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02989" y="4225881"/>
            <a:ext cx="3581400" cy="1878705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여훈기</a:t>
            </a:r>
            <a:endParaRPr lang="en-US" altLang="ko-KR" dirty="0" smtClean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algn="r"/>
            <a:r>
              <a:rPr lang="ko-KR" altLang="en-US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최재무</a:t>
            </a:r>
            <a:endParaRPr lang="en-US" altLang="ko-KR" dirty="0" smtClean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algn="r"/>
            <a:r>
              <a:rPr lang="ko-KR" altLang="en-US" dirty="0" err="1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정찬영</a:t>
            </a:r>
            <a:endParaRPr lang="en-US" altLang="ko-KR" dirty="0" smtClean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algn="r"/>
            <a:r>
              <a:rPr lang="ko-KR" altLang="en-US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신건우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46873" y="3579550"/>
            <a:ext cx="173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Team </a:t>
            </a:r>
            <a:r>
              <a:rPr lang="en-US" altLang="ko-KR" dirty="0" err="1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KyleYeo</a:t>
            </a:r>
            <a:endParaRPr lang="en-US" altLang="ko-KR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‘brand’ feature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334" y="1248072"/>
            <a:ext cx="1038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brand_keyword_cnt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브랜드 키워드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언급량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 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데이터와 당일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~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몇일 후의 판매량과 상관관계가 일부 있음을 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확인했다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여러 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Test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진행하였고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가장 최근의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Trend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 비중을 두는 것이 정확도 향상에 도움이 될 것이라 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판단하여</a:t>
            </a:r>
            <a:endParaRPr lang="en-US" altLang="ko-KR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예측 기간 직전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주간의 평균을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feature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 사용했다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4" y="2276475"/>
            <a:ext cx="9963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‘brand’ feature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3" y="2033588"/>
            <a:ext cx="6391275" cy="2790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877" y="1305553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Train </a:t>
            </a:r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dataframe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 추출된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‘brand’ feature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추가한 모습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‘popularity1,4’ feature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8" y="1233153"/>
            <a:ext cx="11571163" cy="48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‘popularity1,4’ feature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3" y="2409825"/>
            <a:ext cx="7429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‘popularity1,4’ feature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238250"/>
            <a:ext cx="11315700" cy="5619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5063" y="9144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popularity1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7188" y="9144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popularity2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7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‘popularity1,4’ feature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238250"/>
            <a:ext cx="11325225" cy="5619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5063" y="9144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popularity3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7188" y="9144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popularity4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5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‘popularity1,4’ feature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1299277"/>
            <a:ext cx="6415088" cy="555872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185721" y="2400690"/>
            <a:ext cx="4296985" cy="2609347"/>
            <a:chOff x="7185721" y="2400690"/>
            <a:chExt cx="4296985" cy="2609347"/>
          </a:xfrm>
        </p:grpSpPr>
        <p:grpSp>
          <p:nvGrpSpPr>
            <p:cNvPr id="10" name="그룹 9"/>
            <p:cNvGrpSpPr/>
            <p:nvPr/>
          </p:nvGrpSpPr>
          <p:grpSpPr>
            <a:xfrm>
              <a:off x="7185721" y="2400690"/>
              <a:ext cx="4296985" cy="1677948"/>
              <a:chOff x="7509571" y="2625120"/>
              <a:chExt cx="4296985" cy="167794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736211" y="2625120"/>
                <a:ext cx="4070345" cy="1677948"/>
                <a:chOff x="7736211" y="2625120"/>
                <a:chExt cx="4070345" cy="1677948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7736211" y="2625120"/>
                  <a:ext cx="4070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Popularity1</a:t>
                  </a:r>
                  <a:endParaRPr lang="en-US" altLang="ko-KR" sz="15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endParaRPr>
                </a:p>
                <a:p>
                  <a:pPr algn="ctr"/>
                  <a:r>
                    <a:rPr lang="ko-KR" altLang="en-US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판매량과 </a:t>
                  </a:r>
                  <a:r>
                    <a:rPr lang="ko-KR" altLang="en-US" sz="1500" dirty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그나마 가장 강한 선형적인 관계를 </a:t>
                  </a:r>
                  <a:r>
                    <a:rPr lang="ko-KR" altLang="en-US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나타냄</a:t>
                  </a:r>
                  <a:endParaRPr lang="en-US" altLang="ko-KR" sz="15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endParaRPr>
                </a:p>
                <a:p>
                  <a:pPr algn="ctr"/>
                  <a:r>
                    <a:rPr lang="en-US" altLang="ko-KR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(</a:t>
                  </a:r>
                  <a:r>
                    <a:rPr lang="en-US" altLang="ko-KR" sz="1500" dirty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0.24</a:t>
                  </a:r>
                  <a:r>
                    <a:rPr lang="ko-KR" altLang="en-US" sz="1500" dirty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로 의미부여하기 어려운 상관계수이긴 하지만</a:t>
                  </a:r>
                  <a:r>
                    <a:rPr lang="en-US" altLang="ko-KR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)</a:t>
                  </a:r>
                </a:p>
                <a:p>
                  <a:pPr algn="ctr"/>
                  <a:r>
                    <a:rPr lang="en-US" altLang="ko-KR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 </a:t>
                  </a:r>
                  <a:r>
                    <a:rPr lang="ko-KR" altLang="en-US" sz="1500" dirty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또 강한 비선형 관계를 나타냄 </a:t>
                  </a:r>
                  <a:r>
                    <a:rPr lang="en-US" altLang="ko-KR" sz="1500" dirty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(0.76)</a:t>
                  </a:r>
                  <a:endParaRPr lang="ko-KR" altLang="en-US" sz="15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7846817" y="3749070"/>
                  <a:ext cx="384913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Populatiy4</a:t>
                  </a:r>
                </a:p>
                <a:p>
                  <a:pPr algn="ctr"/>
                  <a:r>
                    <a:rPr lang="ko-KR" altLang="en-US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판매량과 </a:t>
                  </a:r>
                  <a:r>
                    <a:rPr lang="ko-KR" altLang="en-US" sz="1500" dirty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가장 강한 비선형 관계를 나타냄 </a:t>
                  </a:r>
                  <a:r>
                    <a:rPr lang="en-US" altLang="ko-KR" sz="1500" dirty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(0.84)</a:t>
                  </a:r>
                  <a:endParaRPr lang="ko-KR" altLang="en-US" sz="15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endParaRPr>
                </a:p>
              </p:txBody>
            </p:sp>
          </p:grpSp>
          <p:sp>
            <p:nvSpPr>
              <p:cNvPr id="8" name="타원 7"/>
              <p:cNvSpPr/>
              <p:nvPr/>
            </p:nvSpPr>
            <p:spPr>
              <a:xfrm>
                <a:off x="7509571" y="3048000"/>
                <a:ext cx="171450" cy="1714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509571" y="3940344"/>
                <a:ext cx="171450" cy="1714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086179" y="4640705"/>
              <a:ext cx="270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Popularity1,4</a:t>
              </a:r>
              <a:r>
                <a:rPr lang="ko-KR" altLang="en-US" dirty="0" smtClean="0">
                  <a:latin typeface="AppleSDGothicNeoEB00" panose="02000503000000000000" pitchFamily="2" charset="-127"/>
                  <a:ea typeface="AppleSDGothicNeoEB00" panose="02000503000000000000" pitchFamily="2" charset="-127"/>
                </a:rPr>
                <a:t>를 최종 선정 </a:t>
              </a:r>
              <a:endParaRPr lang="ko-KR" altLang="en-US" dirty="0">
                <a:latin typeface="AppleSDGothicNeoEB00" panose="02000503000000000000" pitchFamily="2" charset="-127"/>
                <a:ea typeface="AppleSDGothicNeoEB00" panose="02000503000000000000" pitchFamily="2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9358312" y="4366940"/>
              <a:ext cx="161925" cy="13335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5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46125" y="1364456"/>
            <a:ext cx="6007100" cy="4129087"/>
          </a:xfrm>
        </p:spPr>
        <p:txBody>
          <a:bodyPr anchor="ctr">
            <a:normAutofit/>
          </a:bodyPr>
          <a:lstStyle/>
          <a:p>
            <a:r>
              <a:rPr lang="en-US" altLang="ko-KR" sz="48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Min-Max Scaling</a:t>
            </a:r>
            <a:br>
              <a:rPr lang="en-US" altLang="ko-KR" sz="48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</a:br>
            <a:r>
              <a:rPr lang="en-US" altLang="ko-KR" sz="48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Log Transformation</a:t>
            </a:r>
            <a:endParaRPr lang="ko-KR" altLang="en-US" sz="4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Min-Max Scaling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5884" y="1280161"/>
            <a:ext cx="489749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베이스라인의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Min-max scaling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그대로 적용했다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2034021"/>
            <a:ext cx="7524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transformation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1" y="1933575"/>
            <a:ext cx="8181975" cy="299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884" y="1280161"/>
            <a:ext cx="533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학습 데이터의 분산 안정화를 위해 로그 변환을 적용했다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 </a:t>
            </a:r>
          </a:p>
          <a:p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변환된 학습 데이터로 인해 모델의 예측 성능이 좋아졌다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7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06;p17"/>
          <p:cNvSpPr txBox="1"/>
          <p:nvPr/>
        </p:nvSpPr>
        <p:spPr>
          <a:xfrm>
            <a:off x="4908688" y="3403640"/>
            <a:ext cx="42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Nanum Gothic"/>
                <a:ea typeface="Nanum Gothic"/>
                <a:cs typeface="Nanum Gothic"/>
                <a:sym typeface="Nanum Gothic"/>
              </a:rPr>
              <a:t>02</a:t>
            </a:r>
            <a:endParaRPr sz="15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8" name="Google Shape;107;p17"/>
          <p:cNvSpPr txBox="1"/>
          <p:nvPr/>
        </p:nvSpPr>
        <p:spPr>
          <a:xfrm>
            <a:off x="2939888" y="3403640"/>
            <a:ext cx="42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Nanum Gothic"/>
                <a:ea typeface="Nanum Gothic"/>
                <a:cs typeface="Nanum Gothic"/>
                <a:sym typeface="Nanum Gothic"/>
              </a:rPr>
              <a:t>01</a:t>
            </a:r>
            <a:endParaRPr sz="15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9" name="Google Shape;108;p17"/>
          <p:cNvSpPr txBox="1"/>
          <p:nvPr/>
        </p:nvSpPr>
        <p:spPr>
          <a:xfrm>
            <a:off x="6875400" y="3403640"/>
            <a:ext cx="42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Nanum Gothic"/>
                <a:ea typeface="Nanum Gothic"/>
                <a:cs typeface="Nanum Gothic"/>
                <a:sym typeface="Nanum Gothic"/>
              </a:rPr>
              <a:t>03</a:t>
            </a:r>
            <a:endParaRPr sz="15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0" name="Google Shape;109;p17"/>
          <p:cNvSpPr txBox="1"/>
          <p:nvPr/>
        </p:nvSpPr>
        <p:spPr>
          <a:xfrm>
            <a:off x="8846288" y="3403640"/>
            <a:ext cx="42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Nanum Gothic"/>
                <a:ea typeface="Nanum Gothic"/>
                <a:cs typeface="Nanum Gothic"/>
                <a:sym typeface="Nanum Gothic"/>
              </a:rPr>
              <a:t>04</a:t>
            </a:r>
            <a:endParaRPr sz="15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1" name="Google Shape;110;p17"/>
          <p:cNvSpPr txBox="1"/>
          <p:nvPr/>
        </p:nvSpPr>
        <p:spPr>
          <a:xfrm>
            <a:off x="3477638" y="2108240"/>
            <a:ext cx="52578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4308475" algn="l"/>
              </a:tabLst>
            </a:pPr>
            <a:r>
              <a:rPr lang="en-US" sz="5000" b="1" dirty="0" smtClean="0">
                <a:solidFill>
                  <a:schemeClr val="tx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Verdana"/>
                <a:sym typeface="Verdana"/>
              </a:rPr>
              <a:t>Contents</a:t>
            </a:r>
            <a:endParaRPr sz="5000" b="1" dirty="0">
              <a:solidFill>
                <a:schemeClr val="tx1"/>
              </a:solidFill>
              <a:latin typeface="AppleSDGothicNeoEB00" panose="02000503000000000000" pitchFamily="2" charset="-127"/>
              <a:ea typeface="AppleSDGothicNeoEB00" panose="02000503000000000000" pitchFamily="2" charset="-127"/>
              <a:cs typeface="Verdana"/>
              <a:sym typeface="Verdana"/>
            </a:endParaRPr>
          </a:p>
        </p:txBody>
      </p:sp>
      <p:sp>
        <p:nvSpPr>
          <p:cNvPr id="102" name="Google Shape;111;p17"/>
          <p:cNvSpPr/>
          <p:nvPr/>
        </p:nvSpPr>
        <p:spPr>
          <a:xfrm>
            <a:off x="2766313" y="3895340"/>
            <a:ext cx="776100" cy="7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12;p17"/>
          <p:cNvSpPr/>
          <p:nvPr/>
        </p:nvSpPr>
        <p:spPr>
          <a:xfrm>
            <a:off x="4736963" y="3895340"/>
            <a:ext cx="776100" cy="7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13;p17"/>
          <p:cNvSpPr/>
          <p:nvPr/>
        </p:nvSpPr>
        <p:spPr>
          <a:xfrm>
            <a:off x="6698550" y="3895340"/>
            <a:ext cx="776100" cy="7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14;p17"/>
          <p:cNvSpPr/>
          <p:nvPr/>
        </p:nvSpPr>
        <p:spPr>
          <a:xfrm>
            <a:off x="8671213" y="3895340"/>
            <a:ext cx="776100" cy="7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15;p17"/>
          <p:cNvSpPr txBox="1"/>
          <p:nvPr/>
        </p:nvSpPr>
        <p:spPr>
          <a:xfrm>
            <a:off x="2144138" y="4257160"/>
            <a:ext cx="1981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2000" dirty="0" err="1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  <a:t>D</a:t>
            </a:r>
            <a:r>
              <a:rPr lang="de-DE" sz="2000" dirty="0" smtClean="0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  <a:t>ata </a:t>
            </a:r>
          </a:p>
          <a:p>
            <a:pPr lvl="0" algn="ctr"/>
            <a:r>
              <a:rPr lang="de-DE" sz="2000" dirty="0" smtClean="0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  <a:t>Interpolation</a:t>
            </a:r>
            <a:endParaRPr sz="2000" dirty="0">
              <a:solidFill>
                <a:schemeClr val="accent5"/>
              </a:solidFill>
              <a:latin typeface="AppleSDGothicNeoEB00" panose="02000503000000000000" pitchFamily="2" charset="-127"/>
              <a:ea typeface="AppleSDGothicNeoE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107" name="Google Shape;116;p17"/>
          <p:cNvSpPr txBox="1"/>
          <p:nvPr/>
        </p:nvSpPr>
        <p:spPr>
          <a:xfrm>
            <a:off x="4132413" y="4257160"/>
            <a:ext cx="1981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ko" sz="2000" dirty="0" smtClean="0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  <a:t>Feature </a:t>
            </a:r>
            <a:br>
              <a:rPr lang="de-DE" altLang="ko" sz="2000" dirty="0" smtClean="0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</a:br>
            <a:r>
              <a:rPr lang="de-DE" altLang="ko" sz="2000" dirty="0" smtClean="0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  <a:t>Engineering</a:t>
            </a:r>
            <a:endParaRPr sz="2000" dirty="0">
              <a:solidFill>
                <a:schemeClr val="accent5"/>
              </a:solidFill>
              <a:latin typeface="AppleSDGothicNeoEB00" panose="02000503000000000000" pitchFamily="2" charset="-127"/>
              <a:ea typeface="AppleSDGothicNeoE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108" name="Google Shape;117;p17"/>
          <p:cNvSpPr txBox="1"/>
          <p:nvPr/>
        </p:nvSpPr>
        <p:spPr>
          <a:xfrm>
            <a:off x="6106538" y="4257160"/>
            <a:ext cx="196012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  <a:t>Min-Max Scaling</a:t>
            </a:r>
            <a:br>
              <a:rPr lang="en-US" sz="1600" dirty="0" smtClean="0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</a:br>
            <a:r>
              <a:rPr lang="en-US" sz="1600" dirty="0" smtClean="0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  <a:t>Log Transformation</a:t>
            </a:r>
            <a:endParaRPr sz="1600" dirty="0">
              <a:solidFill>
                <a:schemeClr val="accent5"/>
              </a:solidFill>
              <a:latin typeface="AppleSDGothicNeoEB00" panose="02000503000000000000" pitchFamily="2" charset="-127"/>
              <a:ea typeface="AppleSDGothicNeoEB00" panose="02000503000000000000" pitchFamily="2" charset="-127"/>
              <a:cs typeface="Nanum Gothic"/>
              <a:sym typeface="Nanum Gothic"/>
            </a:endParaRPr>
          </a:p>
        </p:txBody>
      </p:sp>
      <p:sp>
        <p:nvSpPr>
          <p:cNvPr id="109" name="Google Shape;118;p17"/>
          <p:cNvSpPr txBox="1"/>
          <p:nvPr/>
        </p:nvSpPr>
        <p:spPr>
          <a:xfrm>
            <a:off x="8066663" y="4257160"/>
            <a:ext cx="198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ko" sz="2000" dirty="0" smtClean="0">
                <a:solidFill>
                  <a:schemeClr val="accent5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Nanum Gothic"/>
                <a:sym typeface="Nanum Gothic"/>
              </a:rPr>
              <a:t>Model</a:t>
            </a:r>
            <a:endParaRPr sz="2000" dirty="0">
              <a:solidFill>
                <a:schemeClr val="accent5"/>
              </a:solidFill>
              <a:latin typeface="AppleSDGothicNeoEB00" panose="02000503000000000000" pitchFamily="2" charset="-127"/>
              <a:ea typeface="AppleSDGothicNeoEB00" panose="02000503000000000000" pitchFamily="2" charset="-127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89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검정 데이터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884" y="1280161"/>
            <a:ext cx="756168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베이스라인의 </a:t>
            </a:r>
            <a:r>
              <a:rPr lang="ko-KR" altLang="en-US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학습데이터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생성 함수에서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step size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 추가해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RAM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절약했다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결과 자체도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step size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부여한 것이 성능이 더 좋았다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2063653"/>
            <a:ext cx="8048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검정 데이터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2063653"/>
            <a:ext cx="3933825" cy="121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884" y="1280161"/>
            <a:ext cx="759374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학습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/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검정 데이터 분할과 </a:t>
            </a:r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DataLoader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또한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베이스라인의 코드를 그대로 사용했다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 </a:t>
            </a:r>
          </a:p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CV 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또한 적용해보았지만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CV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적용하지 않은 것이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Public score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가 더 높았다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4" y="4177146"/>
            <a:ext cx="7277100" cy="160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884" y="3616036"/>
            <a:ext cx="391645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만들어진 데이터의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shape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은 다음과 같다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6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46125" y="1364456"/>
            <a:ext cx="6007100" cy="4129087"/>
          </a:xfrm>
        </p:spPr>
        <p:txBody>
          <a:bodyPr anchor="ctr">
            <a:normAutofit/>
          </a:bodyPr>
          <a:lstStyle/>
          <a:p>
            <a:r>
              <a:rPr lang="en-US" altLang="ko-KR" sz="48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Model</a:t>
            </a:r>
            <a:endParaRPr lang="ko-KR" altLang="en-US" sz="4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3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선언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995487"/>
            <a:ext cx="6734175" cy="420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0" y="2162174"/>
            <a:ext cx="3314700" cy="3867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884" y="1280161"/>
            <a:ext cx="62488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다음과 같이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Conv1d layer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와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LSTM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layer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결합한 모델을 만들었다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선언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53102" y="2001326"/>
            <a:ext cx="10485796" cy="4120979"/>
            <a:chOff x="853102" y="1791776"/>
            <a:chExt cx="10485796" cy="412097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02" y="1791776"/>
              <a:ext cx="10485796" cy="209283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102" y="3884609"/>
              <a:ext cx="10485796" cy="202814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15884" y="1280161"/>
            <a:ext cx="336181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Netron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으로 시각화한 모델 구조다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66825"/>
            <a:ext cx="5762625" cy="55156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48" y="1266825"/>
            <a:ext cx="4248150" cy="258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6248" y="4423411"/>
            <a:ext cx="456246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학습 시간 절약을 위해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early stop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적용하였고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</a:t>
            </a:r>
          </a:p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Patience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는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으로 설정했다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예측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역변환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452688"/>
            <a:ext cx="8315325" cy="1952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884" y="1280161"/>
            <a:ext cx="434926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베이스라인 코드를 사용하여 추론을 진행했다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 </a:t>
            </a:r>
          </a:p>
          <a:p>
            <a:r>
              <a:rPr lang="ko-KR" altLang="en-US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예측값을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역변환하고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반올림하여 </a:t>
            </a:r>
            <a:r>
              <a:rPr lang="ko-KR" altLang="en-US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후처리했다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5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68" y="3115468"/>
            <a:ext cx="3800475" cy="2257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344612"/>
            <a:ext cx="4295775" cy="4752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268" y="1344612"/>
            <a:ext cx="3086100" cy="1609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268" y="6133861"/>
            <a:ext cx="6438900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978" y="1344612"/>
            <a:ext cx="2247900" cy="3714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9813" y="5582997"/>
            <a:ext cx="314220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Colab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python version :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3.10.12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4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364457"/>
            <a:ext cx="5264150" cy="4129087"/>
          </a:xfrm>
        </p:spPr>
        <p:txBody>
          <a:bodyPr anchor="ctr">
            <a:normAutofit/>
          </a:bodyPr>
          <a:lstStyle/>
          <a:p>
            <a:r>
              <a:rPr lang="en-US" altLang="ko-KR" sz="48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Data Interpolation</a:t>
            </a:r>
            <a:endParaRPr lang="ko-KR" altLang="en-US" sz="4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7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보간 전 그래프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7" y="1308993"/>
            <a:ext cx="9204606" cy="52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Interpolation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900" y="1320800"/>
            <a:ext cx="852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EDA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진행하는 도중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결측치로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의심되는 구간을 발견했다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 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내부 토의로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보간하기로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결정하고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</a:t>
            </a:r>
          </a:p>
          <a:p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여러 방식으로 보간을 시도한 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결과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Moving Average + previous &amp; next values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이용하여 </a:t>
            </a:r>
            <a:endParaRPr lang="en-US" altLang="ko-KR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Simplicity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하게 </a:t>
            </a:r>
            <a:r>
              <a:rPr lang="ko-KR" altLang="en-US" dirty="0" err="1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보간된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데이터가 가장 좋은 성능을 보였다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endParaRPr lang="en-US" altLang="ko-KR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3" y="2277935"/>
            <a:ext cx="11771053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보간 후 그래프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1279525"/>
            <a:ext cx="98202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46125" y="1364456"/>
            <a:ext cx="6007100" cy="4129087"/>
          </a:xfrm>
        </p:spPr>
        <p:txBody>
          <a:bodyPr anchor="ctr">
            <a:normAutofit/>
          </a:bodyPr>
          <a:lstStyle/>
          <a:p>
            <a:r>
              <a:rPr lang="en-US" altLang="ko-KR" sz="4800" dirty="0" smtClean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Feature Engineering</a:t>
            </a:r>
            <a:endParaRPr lang="ko-KR" altLang="en-US" sz="48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Engineering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877" y="1305553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추가한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feature</a:t>
            </a:r>
            <a:r>
              <a:rPr lang="ko-KR" altLang="en-US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는 다음과 같다</a:t>
            </a:r>
            <a:r>
              <a:rPr lang="en-US" altLang="ko-KR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82234" y="1223606"/>
            <a:ext cx="6140878" cy="4730180"/>
            <a:chOff x="4682234" y="1223606"/>
            <a:chExt cx="6140878" cy="4730180"/>
          </a:xfrm>
        </p:grpSpPr>
        <p:grpSp>
          <p:nvGrpSpPr>
            <p:cNvPr id="31" name="그룹 30"/>
            <p:cNvGrpSpPr/>
            <p:nvPr/>
          </p:nvGrpSpPr>
          <p:grpSpPr>
            <a:xfrm>
              <a:off x="4682234" y="1674885"/>
              <a:ext cx="6140878" cy="4278901"/>
              <a:chOff x="4663184" y="2185832"/>
              <a:chExt cx="6140878" cy="427890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609804" y="5818402"/>
                <a:ext cx="2706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상관관계 분석을 통해</a:t>
                </a:r>
                <a:r>
                  <a:rPr lang="en-US" altLang="ko-KR" dirty="0" smtClean="0"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Popularity1,4</a:t>
                </a:r>
                <a:r>
                  <a:rPr lang="ko-KR" altLang="en-US" dirty="0" smtClean="0">
                    <a:latin typeface="AppleSDGothicNeoEB00" panose="02000503000000000000" pitchFamily="2" charset="-127"/>
                    <a:ea typeface="AppleSDGothicNeoEB00" panose="02000503000000000000" pitchFamily="2" charset="-127"/>
                  </a:rPr>
                  <a:t>를 최종 선정 </a:t>
                </a:r>
                <a:endParaRPr lang="ko-KR" altLang="en-US" dirty="0">
                  <a:latin typeface="AppleSDGothicNeoEB00" panose="02000503000000000000" pitchFamily="2" charset="-127"/>
                  <a:ea typeface="AppleSDGothicNeoEB00" panose="02000503000000000000" pitchFamily="2" charset="-127"/>
                </a:endParaRPr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4663184" y="2185832"/>
                <a:ext cx="6140878" cy="3492155"/>
                <a:chOff x="4663184" y="2185832"/>
                <a:chExt cx="6140878" cy="3492155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5381328" y="5262667"/>
                  <a:ext cx="5063760" cy="86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이등변 삼각형 18"/>
                <p:cNvSpPr/>
                <p:nvPr/>
              </p:nvSpPr>
              <p:spPr>
                <a:xfrm flipV="1">
                  <a:off x="7881937" y="5544637"/>
                  <a:ext cx="161925" cy="133350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" name="그룹 13"/>
                <p:cNvGrpSpPr/>
                <p:nvPr/>
              </p:nvGrpSpPr>
              <p:grpSpPr>
                <a:xfrm>
                  <a:off x="8886649" y="2185832"/>
                  <a:ext cx="1558440" cy="711283"/>
                  <a:chOff x="8848549" y="2717717"/>
                  <a:chExt cx="1558440" cy="711283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848549" y="2717717"/>
                    <a:ext cx="15584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latin typeface="AppleSDGothicNeoEB00" panose="02000503000000000000" pitchFamily="2" charset="-127"/>
                        <a:ea typeface="AppleSDGothicNeoEB00" panose="02000503000000000000" pitchFamily="2" charset="-127"/>
                      </a:rPr>
                      <a:t>Popularity3,4</a:t>
                    </a:r>
                    <a:endParaRPr lang="ko-KR" altLang="en-US" dirty="0">
                      <a:latin typeface="AppleSDGothicNeoEB00" panose="02000503000000000000" pitchFamily="2" charset="-127"/>
                      <a:ea typeface="AppleSDGothicNeoEB00" panose="02000503000000000000" pitchFamily="2" charset="-127"/>
                    </a:endParaRPr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8905875" y="3343274"/>
                    <a:ext cx="1482063" cy="85726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4663184" y="2185832"/>
                  <a:ext cx="2941831" cy="2752951"/>
                  <a:chOff x="4625084" y="2717717"/>
                  <a:chExt cx="2941831" cy="2752951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4819047" y="2717717"/>
                    <a:ext cx="2553904" cy="1877113"/>
                    <a:chOff x="4819047" y="2717717"/>
                    <a:chExt cx="2553904" cy="1877113"/>
                  </a:xfrm>
                </p:grpSpPr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5343230" y="2717717"/>
                      <a:ext cx="1505540" cy="711283"/>
                      <a:chOff x="5343230" y="2717717"/>
                      <a:chExt cx="1505540" cy="711283"/>
                    </a:xfrm>
                  </p:grpSpPr>
                  <p:sp>
                    <p:nvSpPr>
                      <p:cNvPr id="5" name="TextBox 4"/>
                      <p:cNvSpPr txBox="1"/>
                      <p:nvPr/>
                    </p:nvSpPr>
                    <p:spPr>
                      <a:xfrm>
                        <a:off x="5343230" y="2717717"/>
                        <a:ext cx="15055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 smtClean="0">
                            <a:latin typeface="AppleSDGothicNeoEB00" panose="02000503000000000000" pitchFamily="2" charset="-127"/>
                            <a:ea typeface="AppleSDGothicNeoEB00" panose="02000503000000000000" pitchFamily="2" charset="-127"/>
                          </a:rPr>
                          <a:t>Popularity1,2</a:t>
                        </a:r>
                        <a:endParaRPr lang="ko-KR" altLang="en-US" dirty="0">
                          <a:latin typeface="AppleSDGothicNeoEB00" panose="02000503000000000000" pitchFamily="2" charset="-127"/>
                          <a:ea typeface="AppleSDGothicNeoEB00" panose="02000503000000000000" pitchFamily="2" charset="-127"/>
                        </a:endParaRPr>
                      </a:p>
                    </p:txBody>
                  </p:sp>
                  <p:sp>
                    <p:nvSpPr>
                      <p:cNvPr id="10" name="직사각형 9"/>
                      <p:cNvSpPr/>
                      <p:nvPr/>
                    </p:nvSpPr>
                    <p:spPr>
                      <a:xfrm>
                        <a:off x="5343230" y="3343276"/>
                        <a:ext cx="1505539" cy="8572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4819047" y="3810000"/>
                      <a:ext cx="2553904" cy="7848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Approach1</a:t>
                      </a:r>
                      <a:r>
                        <a:rPr lang="en-US" altLang="ko-KR" sz="150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:</a:t>
                      </a:r>
                    </a:p>
                    <a:p>
                      <a:pPr algn="ctr"/>
                      <a:r>
                        <a:rPr lang="ko-KR" altLang="en-US" sz="150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월별 </a:t>
                      </a:r>
                      <a:r>
                        <a:rPr lang="ko-KR" altLang="en-US" sz="1500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평균 판매량이 </a:t>
                      </a:r>
                      <a:r>
                        <a:rPr lang="ko-KR" altLang="en-US" sz="150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높을수록</a:t>
                      </a:r>
                      <a:endParaRPr lang="en-US" altLang="ko-KR" sz="150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  <a:p>
                      <a:pPr algn="ctr"/>
                      <a:r>
                        <a:rPr lang="ko-KR" altLang="en-US" sz="150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브랜드의 </a:t>
                      </a:r>
                      <a:r>
                        <a:rPr lang="ko-KR" altLang="en-US" sz="1500" dirty="0" err="1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충성도는</a:t>
                      </a:r>
                      <a:r>
                        <a:rPr lang="ko-KR" altLang="en-US" sz="1500" dirty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 높을 것이다</a:t>
                      </a:r>
                      <a:r>
                        <a:rPr lang="en-US" altLang="ko-KR" sz="1500" dirty="0" smtClean="0">
                          <a:latin typeface="AppleSDGothicNeoSB00" panose="02000503000000000000" pitchFamily="2" charset="-127"/>
                          <a:ea typeface="AppleSDGothicNeoSB00" panose="02000503000000000000" pitchFamily="2" charset="-127"/>
                        </a:rPr>
                        <a:t>.</a:t>
                      </a:r>
                      <a:endParaRPr lang="ko-KR" altLang="en-US" sz="150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endParaRPr>
                    </a:p>
                  </p:txBody>
                </p:sp>
              </p:grp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625084" y="4685838"/>
                    <a:ext cx="2941831" cy="7848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50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Approach2</a:t>
                    </a:r>
                    <a:r>
                      <a:rPr lang="en-US" altLang="ko-KR" sz="150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:</a:t>
                    </a:r>
                  </a:p>
                  <a:p>
                    <a:pPr algn="ctr"/>
                    <a:r>
                      <a:rPr lang="ko-KR" altLang="en-US" sz="150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월별 </a:t>
                    </a:r>
                    <a:r>
                      <a:rPr lang="ko-KR" altLang="en-US" sz="150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평균 판매량이 높고 </a:t>
                    </a:r>
                    <a:r>
                      <a:rPr lang="ko-KR" altLang="en-US" sz="1500" dirty="0" err="1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일정할수록</a:t>
                    </a:r>
                    <a:r>
                      <a:rPr lang="ko-KR" altLang="en-US" sz="150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 </a:t>
                    </a:r>
                    <a:endParaRPr lang="en-US" altLang="ko-KR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endParaRPr>
                  </a:p>
                  <a:p>
                    <a:pPr algn="ctr"/>
                    <a:r>
                      <a:rPr lang="ko-KR" altLang="en-US" sz="1500" dirty="0" smtClean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브랜드의 </a:t>
                    </a:r>
                    <a:r>
                      <a:rPr lang="ko-KR" altLang="en-US" sz="1500" dirty="0" err="1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충성도는</a:t>
                    </a:r>
                    <a:r>
                      <a:rPr lang="ko-KR" altLang="en-US" sz="150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 높을 것이다</a:t>
                    </a:r>
                    <a:r>
                      <a:rPr lang="en-US" altLang="ko-KR" sz="1500" dirty="0">
                        <a:latin typeface="AppleSDGothicNeoSB00" panose="02000503000000000000" pitchFamily="2" charset="-127"/>
                        <a:ea typeface="AppleSDGothicNeoSB00" panose="02000503000000000000" pitchFamily="2" charset="-127"/>
                      </a:rPr>
                      <a:t>.</a:t>
                    </a:r>
                    <a:endParaRPr lang="ko-KR" altLang="en-US" sz="1500" dirty="0">
                      <a:latin typeface="AppleSDGothicNeoSB00" panose="02000503000000000000" pitchFamily="2" charset="-127"/>
                      <a:ea typeface="AppleSDGothicNeoSB00" panose="02000503000000000000" pitchFamily="2" charset="-127"/>
                    </a:endParaRPr>
                  </a:p>
                </p:txBody>
              </p:sp>
            </p:grpSp>
            <p:sp>
              <p:nvSpPr>
                <p:cNvPr id="27" name="오른쪽 화살표 26"/>
                <p:cNvSpPr/>
                <p:nvPr/>
              </p:nvSpPr>
              <p:spPr>
                <a:xfrm>
                  <a:off x="7543800" y="3829050"/>
                  <a:ext cx="838200" cy="504825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565950" y="3829050"/>
                  <a:ext cx="223811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베이스라인 </a:t>
                  </a:r>
                  <a:r>
                    <a:rPr lang="en-US" altLang="ko-KR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train </a:t>
                  </a:r>
                  <a:r>
                    <a:rPr lang="ko-KR" altLang="en-US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기간인</a:t>
                  </a:r>
                  <a:endParaRPr lang="en-US" altLang="ko-KR" sz="15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endParaRPr>
                </a:p>
                <a:p>
                  <a:pPr algn="ctr"/>
                  <a:r>
                    <a:rPr lang="en-US" altLang="ko-KR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90</a:t>
                  </a:r>
                  <a:r>
                    <a:rPr lang="ko-KR" altLang="en-US" sz="1500" dirty="0" smtClean="0">
                      <a:latin typeface="AppleSDGothicNeoSB00" panose="02000503000000000000" pitchFamily="2" charset="-127"/>
                      <a:ea typeface="AppleSDGothicNeoSB00" panose="02000503000000000000" pitchFamily="2" charset="-127"/>
                    </a:rPr>
                    <a:t>일 기준으로 평균을 계산</a:t>
                  </a:r>
                  <a:endParaRPr lang="ko-KR" altLang="en-US" sz="1500" dirty="0">
                    <a:latin typeface="AppleSDGothicNeoSB00" panose="02000503000000000000" pitchFamily="2" charset="-127"/>
                    <a:ea typeface="AppleSDGothicNeoSB00" panose="02000503000000000000" pitchFamily="2" charset="-127"/>
                  </a:endParaRPr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6211274" y="1223606"/>
              <a:ext cx="34419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월별 판매량 기반으로 브랜드 </a:t>
              </a:r>
              <a:r>
                <a:rPr lang="ko-KR" altLang="en-US" sz="1500" dirty="0" err="1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충성도를</a:t>
              </a:r>
              <a:r>
                <a:rPr lang="ko-KR" altLang="en-US" sz="15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정의</a:t>
              </a:r>
              <a:endParaRPr lang="ko-KR" altLang="en-US" sz="15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67807" y="2141037"/>
            <a:ext cx="2754280" cy="2238895"/>
            <a:chOff x="1567807" y="2141037"/>
            <a:chExt cx="2754280" cy="2238895"/>
          </a:xfrm>
        </p:grpSpPr>
        <p:grpSp>
          <p:nvGrpSpPr>
            <p:cNvPr id="35" name="그룹 34"/>
            <p:cNvGrpSpPr/>
            <p:nvPr/>
          </p:nvGrpSpPr>
          <p:grpSpPr>
            <a:xfrm>
              <a:off x="1916462" y="2717717"/>
              <a:ext cx="2056973" cy="1662215"/>
              <a:chOff x="1916462" y="2717717"/>
              <a:chExt cx="2056973" cy="166221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306769" y="2717717"/>
                <a:ext cx="1276350" cy="711283"/>
                <a:chOff x="2306769" y="2717717"/>
                <a:chExt cx="1276350" cy="711283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2546438" y="2717717"/>
                  <a:ext cx="797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latin typeface="AppleSDGothicNeoEB00" panose="02000503000000000000" pitchFamily="2" charset="-127"/>
                      <a:ea typeface="AppleSDGothicNeoEB00" panose="02000503000000000000" pitchFamily="2" charset="-127"/>
                    </a:rPr>
                    <a:t>brand</a:t>
                  </a:r>
                  <a:endParaRPr lang="ko-KR" altLang="en-US" dirty="0">
                    <a:latin typeface="AppleSDGothicNeoEB00" panose="02000503000000000000" pitchFamily="2" charset="-127"/>
                    <a:ea typeface="AppleSDGothicNeoEB00" panose="02000503000000000000" pitchFamily="2" charset="-127"/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2306769" y="3343275"/>
                  <a:ext cx="1276350" cy="8572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1916462" y="3595102"/>
                <a:ext cx="2056973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마지막 </a:t>
                </a:r>
                <a:r>
                  <a:rPr lang="en-US" altLang="ko-KR" sz="15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3</a:t>
                </a:r>
                <a:r>
                  <a:rPr lang="ko-KR" altLang="en-US" sz="15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주 간의 </a:t>
                </a:r>
                <a:endParaRPr lang="en-US" altLang="ko-KR" sz="15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pPr algn="ctr"/>
                <a:r>
                  <a:rPr lang="ko-KR" altLang="en-US" sz="15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관련 키워드 언급 횟수를 </a:t>
                </a:r>
                <a:endParaRPr lang="en-US" altLang="ko-KR" sz="15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  <a:p>
                <a:pPr algn="ctr"/>
                <a:r>
                  <a:rPr lang="ko-KR" altLang="en-US" sz="1500" dirty="0" err="1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정규화하여</a:t>
                </a:r>
                <a:r>
                  <a:rPr lang="ko-KR" altLang="en-US" sz="1500" dirty="0" smtClean="0">
                    <a:latin typeface="AppleSDGothicNeoSB00" panose="02000503000000000000" pitchFamily="2" charset="-127"/>
                    <a:ea typeface="AppleSDGothicNeoSB00" panose="02000503000000000000" pitchFamily="2" charset="-127"/>
                  </a:rPr>
                  <a:t> 평균</a:t>
                </a:r>
                <a:endParaRPr lang="ko-KR" altLang="en-US" sz="1500" dirty="0">
                  <a:latin typeface="AppleSDGothicNeoSB00" panose="02000503000000000000" pitchFamily="2" charset="-127"/>
                  <a:ea typeface="AppleSDGothicNeoSB00" panose="02000503000000000000" pitchFamily="2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567807" y="2141037"/>
              <a:ext cx="27542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err="1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brand_keyword_cnt</a:t>
              </a:r>
              <a:r>
                <a:rPr lang="ko-KR" altLang="en-US" sz="1500" dirty="0" smtClean="0">
                  <a:latin typeface="AppleSDGothicNeoSB00" panose="02000503000000000000" pitchFamily="2" charset="-127"/>
                  <a:ea typeface="AppleSDGothicNeoSB00" panose="02000503000000000000" pitchFamily="2" charset="-127"/>
                </a:rPr>
                <a:t> 데이터 활용</a:t>
              </a:r>
              <a:endParaRPr lang="ko-KR" altLang="en-US" sz="1500" dirty="0">
                <a:latin typeface="AppleSDGothicNeoSB00" panose="02000503000000000000" pitchFamily="2" charset="-127"/>
                <a:ea typeface="AppleSDGothicNeoSB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5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432</Words>
  <Application>Microsoft Office PowerPoint</Application>
  <PresentationFormat>와이드스크린</PresentationFormat>
  <Paragraphs>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Verdana</vt:lpstr>
      <vt:lpstr>AppleSDGothicNeoB00</vt:lpstr>
      <vt:lpstr>맑은 고딕</vt:lpstr>
      <vt:lpstr>AppleSDGothicNeoEB00</vt:lpstr>
      <vt:lpstr>Arial</vt:lpstr>
      <vt:lpstr>AppleSDGothicNeoR00</vt:lpstr>
      <vt:lpstr>Nanum Gothic</vt:lpstr>
      <vt:lpstr>AppleSDGothicNeoSB00</vt:lpstr>
      <vt:lpstr>Office 테마</vt:lpstr>
      <vt:lpstr>온라인 채널 제품 판매량 예측  AI 온라인 해커톤 </vt:lpstr>
      <vt:lpstr>PowerPoint 프레젠테이션</vt:lpstr>
      <vt:lpstr>Setting</vt:lpstr>
      <vt:lpstr>Data Interpolation</vt:lpstr>
      <vt:lpstr>데이터 보간 전 그래프</vt:lpstr>
      <vt:lpstr>Data Interpolation</vt:lpstr>
      <vt:lpstr>데이터 보간 후 그래프</vt:lpstr>
      <vt:lpstr>Feature Engineering</vt:lpstr>
      <vt:lpstr>Feature Engineering</vt:lpstr>
      <vt:lpstr>‘brand’ feature </vt:lpstr>
      <vt:lpstr>‘brand’ feature </vt:lpstr>
      <vt:lpstr>‘popularity1,4’ feature </vt:lpstr>
      <vt:lpstr>‘popularity1,4’ feature </vt:lpstr>
      <vt:lpstr>‘popularity1,4’ feature </vt:lpstr>
      <vt:lpstr>‘popularity1,4’ feature </vt:lpstr>
      <vt:lpstr>‘popularity1,4’ feature </vt:lpstr>
      <vt:lpstr>Min-Max Scaling Log Transformation</vt:lpstr>
      <vt:lpstr>Min-Max Scaling</vt:lpstr>
      <vt:lpstr>Log transformation</vt:lpstr>
      <vt:lpstr>학습/검정 데이터 생성</vt:lpstr>
      <vt:lpstr>학습/검정 데이터 생성</vt:lpstr>
      <vt:lpstr>Model</vt:lpstr>
      <vt:lpstr>모델 선언</vt:lpstr>
      <vt:lpstr>모델 선언</vt:lpstr>
      <vt:lpstr>모델 학습</vt:lpstr>
      <vt:lpstr>모델 예측, 역변환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51</cp:revision>
  <dcterms:created xsi:type="dcterms:W3CDTF">2023-08-29T11:38:05Z</dcterms:created>
  <dcterms:modified xsi:type="dcterms:W3CDTF">2023-08-31T15:09:23Z</dcterms:modified>
</cp:coreProperties>
</file>