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0A6"/>
    <a:srgbClr val="B2F3A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895600"/>
            <a:ext cx="2895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/>
          <p:cNvSpPr/>
          <p:nvPr/>
        </p:nvSpPr>
        <p:spPr>
          <a:xfrm>
            <a:off x="3733800" y="1600200"/>
            <a:ext cx="685800" cy="1981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Oval 5"/>
          <p:cNvSpPr/>
          <p:nvPr/>
        </p:nvSpPr>
        <p:spPr>
          <a:xfrm>
            <a:off x="1600200" y="3048000"/>
            <a:ext cx="9906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 rot="18078245">
            <a:off x="4228199" y="1923867"/>
            <a:ext cx="4572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ounded Rectangle 8"/>
          <p:cNvSpPr/>
          <p:nvPr/>
        </p:nvSpPr>
        <p:spPr>
          <a:xfrm>
            <a:off x="1524000" y="2362200"/>
            <a:ext cx="15240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446759" y="2084559"/>
            <a:ext cx="2924234" cy="19776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19600" y="2057400"/>
            <a:ext cx="30766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039728" y="2072204"/>
            <a:ext cx="178280" cy="414068"/>
          </a:xfrm>
          <a:custGeom>
            <a:avLst/>
            <a:gdLst>
              <a:gd name="connsiteX0" fmla="*/ 138023 w 178280"/>
              <a:gd name="connsiteY0" fmla="*/ 0 h 414068"/>
              <a:gd name="connsiteX1" fmla="*/ 155276 w 178280"/>
              <a:gd name="connsiteY1" fmla="*/ 207034 h 414068"/>
              <a:gd name="connsiteX2" fmla="*/ 0 w 178280"/>
              <a:gd name="connsiteY2" fmla="*/ 414068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80" h="414068">
                <a:moveTo>
                  <a:pt x="138023" y="0"/>
                </a:moveTo>
                <a:cubicBezTo>
                  <a:pt x="158151" y="69011"/>
                  <a:pt x="178280" y="138023"/>
                  <a:pt x="155276" y="207034"/>
                </a:cubicBezTo>
                <a:cubicBezTo>
                  <a:pt x="132272" y="276045"/>
                  <a:pt x="66136" y="345056"/>
                  <a:pt x="0" y="41406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10234" y="2067580"/>
            <a:ext cx="202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kumimoji="1" lang="en-US" altLang="ja-JP" sz="2800" dirty="0" smtClean="0"/>
              <a:t>= 30[deg]</a:t>
            </a:r>
            <a:endParaRPr kumimoji="1" lang="ja-JP" altLang="en-US" sz="2800"/>
          </a:p>
        </p:txBody>
      </p:sp>
      <p:sp>
        <p:nvSpPr>
          <p:cNvPr id="7" name="Oval 6"/>
          <p:cNvSpPr/>
          <p:nvPr/>
        </p:nvSpPr>
        <p:spPr>
          <a:xfrm>
            <a:off x="3276600" y="3048000"/>
            <a:ext cx="9906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4056706"/>
            <a:ext cx="723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19600" y="2057400"/>
            <a:ext cx="0" cy="19812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9600" y="315248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en-US" altLang="ja-JP" sz="2800" dirty="0" smtClean="0"/>
              <a:t> = 0.75[m]</a:t>
            </a:r>
            <a:endParaRPr kumimoji="1" lang="ja-JP" altLang="en-US" sz="2800"/>
          </a:p>
        </p:txBody>
      </p:sp>
      <p:sp>
        <p:nvSpPr>
          <p:cNvPr id="25" name="TextBox 24"/>
          <p:cNvSpPr txBox="1"/>
          <p:nvPr/>
        </p:nvSpPr>
        <p:spPr>
          <a:xfrm>
            <a:off x="7315200" y="35814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ja-JP" sz="2800" dirty="0" smtClean="0"/>
              <a:t> = 1.5[m]</a:t>
            </a:r>
            <a:endParaRPr kumimoji="1" lang="ja-JP" altLang="en-US" sz="28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19600" y="4056706"/>
            <a:ext cx="2971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4191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dirty="0" smtClean="0"/>
              <a:t> = 1.3[m]</a:t>
            </a:r>
            <a:endParaRPr kumimoji="1" lang="ja-JP" altLang="en-US" sz="2800"/>
          </a:p>
        </p:txBody>
      </p:sp>
      <p:sp>
        <p:nvSpPr>
          <p:cNvPr id="30" name="Oval 29"/>
          <p:cNvSpPr/>
          <p:nvPr/>
        </p:nvSpPr>
        <p:spPr>
          <a:xfrm>
            <a:off x="6307347" y="3311106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096000" y="2590800"/>
            <a:ext cx="2743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ja-JP" sz="2800" dirty="0" smtClean="0"/>
              <a:t> _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1" lang="ja-JP" altLang="en-US" i="1" smtClean="0"/>
              <a:t>　</a:t>
            </a:r>
            <a:r>
              <a:rPr kumimoji="1" lang="en-US" altLang="ja-JP" sz="2800" dirty="0" smtClean="0"/>
              <a:t>= 1.0[m]</a:t>
            </a:r>
            <a:endParaRPr kumimoji="1" lang="ja-JP" altLang="en-US" sz="2800"/>
          </a:p>
        </p:txBody>
      </p:sp>
      <p:sp>
        <p:nvSpPr>
          <p:cNvPr id="32" name="TextBox 31"/>
          <p:cNvSpPr txBox="1"/>
          <p:nvPr/>
        </p:nvSpPr>
        <p:spPr>
          <a:xfrm>
            <a:off x="6172200" y="914400"/>
            <a:ext cx="25146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段</a:t>
            </a:r>
            <a:r>
              <a:rPr kumimoji="1" lang="ja-JP" altLang="en-US" smtClean="0"/>
              <a:t>差</a:t>
            </a:r>
            <a:r>
              <a:rPr kumimoji="1" lang="ja-JP" altLang="en-US" smtClean="0"/>
              <a:t>がある場合、赤い点の箇所に障害物があると仮定する</a:t>
            </a:r>
            <a:endParaRPr kumimoji="1" lang="ja-JP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943600" y="5029200"/>
            <a:ext cx="2743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ここが突き抜けたら段差</a:t>
            </a:r>
            <a:endParaRPr kumimoji="1" lang="ja-JP" altLang="en-US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7315200" y="44196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 noChangeAspect="1"/>
          </p:cNvCxnSpPr>
          <p:nvPr/>
        </p:nvCxnSpPr>
        <p:spPr>
          <a:xfrm>
            <a:off x="7320477" y="4016718"/>
            <a:ext cx="1169694" cy="7910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ord 6"/>
          <p:cNvSpPr/>
          <p:nvPr/>
        </p:nvSpPr>
        <p:spPr>
          <a:xfrm rot="5400000">
            <a:off x="571500" y="-342900"/>
            <a:ext cx="8001000" cy="8839200"/>
          </a:xfrm>
          <a:prstGeom prst="chord">
            <a:avLst>
              <a:gd name="adj1" fmla="val 5403476"/>
              <a:gd name="adj2" fmla="val 16200000"/>
            </a:avLst>
          </a:prstGeom>
          <a:solidFill>
            <a:srgbClr val="B2F3A3">
              <a:alpha val="50196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/>
          <p:cNvSpPr/>
          <p:nvPr/>
        </p:nvSpPr>
        <p:spPr>
          <a:xfrm>
            <a:off x="4229100" y="4145735"/>
            <a:ext cx="685800" cy="2667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 rot="16200000">
            <a:off x="3810000" y="5707835"/>
            <a:ext cx="15240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19600" y="3888088"/>
            <a:ext cx="304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76200"/>
            <a:ext cx="0" cy="38520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600" y="304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30[m]</a:t>
            </a:r>
            <a:endParaRPr kumimoji="1" lang="ja-JP" altLang="en-US" sz="24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3206188"/>
            <a:ext cx="0" cy="72000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0000" y="3200400"/>
            <a:ext cx="86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4572000" y="3200400"/>
            <a:ext cx="2362200" cy="72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5800" y="2478388"/>
            <a:ext cx="0" cy="144000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7759" y="2465559"/>
            <a:ext cx="806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19812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i_thresh</a:t>
            </a:r>
            <a:r>
              <a:rPr kumimoji="1" lang="en-US" altLang="ja-JP" sz="2400" dirty="0" smtClean="0">
                <a:solidFill>
                  <a:srgbClr val="C00000"/>
                </a:solidFill>
              </a:rPr>
              <a:t> = 3.0[m] / sin(90-</a:t>
            </a:r>
            <a:r>
              <a:rPr kumimoji="1" lang="en-US" altLang="ja-JP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kumimoji="1" lang="en-US" altLang="ja-JP" sz="2400" dirty="0" smtClean="0">
                <a:solidFill>
                  <a:srgbClr val="C00000"/>
                </a:solidFill>
              </a:rPr>
              <a:t>)</a:t>
            </a:r>
            <a:endParaRPr kumimoji="1" lang="ja-JP" altLang="en-US" sz="2400">
              <a:solidFill>
                <a:srgbClr val="C00000"/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648200" y="2743200"/>
          <a:ext cx="1944687" cy="448408"/>
        </p:xfrm>
        <a:graphic>
          <a:graphicData uri="http://schemas.openxmlformats.org/presentationml/2006/ole">
            <p:oleObj spid="_x0000_s1026" name="数式" r:id="rId3" imgW="825480" imgH="228600" progId="Equation.3">
              <p:embed/>
            </p:oleObj>
          </a:graphicData>
        </a:graphic>
      </p:graphicFrame>
      <p:sp>
        <p:nvSpPr>
          <p:cNvPr id="25" name="Freeform 24"/>
          <p:cNvSpPr/>
          <p:nvPr/>
        </p:nvSpPr>
        <p:spPr>
          <a:xfrm rot="16867529">
            <a:off x="4659381" y="3584814"/>
            <a:ext cx="147742" cy="299626"/>
          </a:xfrm>
          <a:custGeom>
            <a:avLst/>
            <a:gdLst>
              <a:gd name="connsiteX0" fmla="*/ 138023 w 178280"/>
              <a:gd name="connsiteY0" fmla="*/ 0 h 414068"/>
              <a:gd name="connsiteX1" fmla="*/ 155276 w 178280"/>
              <a:gd name="connsiteY1" fmla="*/ 207034 h 414068"/>
              <a:gd name="connsiteX2" fmla="*/ 0 w 178280"/>
              <a:gd name="connsiteY2" fmla="*/ 414068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80" h="414068">
                <a:moveTo>
                  <a:pt x="138023" y="0"/>
                </a:moveTo>
                <a:cubicBezTo>
                  <a:pt x="158151" y="69011"/>
                  <a:pt x="178280" y="138023"/>
                  <a:pt x="155276" y="207034"/>
                </a:cubicBezTo>
                <a:cubicBezTo>
                  <a:pt x="132272" y="276045"/>
                  <a:pt x="66136" y="345056"/>
                  <a:pt x="0" y="41406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48200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kumimoji="1" lang="en-US" altLang="ja-JP" dirty="0" smtClean="0"/>
              <a:t>[deg]</a:t>
            </a:r>
            <a:endParaRPr kumimoji="1" lang="ja-JP" alt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762625" y="4419600"/>
          <a:ext cx="3381375" cy="447675"/>
        </p:xfrm>
        <a:graphic>
          <a:graphicData uri="http://schemas.openxmlformats.org/presentationml/2006/ole">
            <p:oleObj spid="_x0000_s1028" name="数式" r:id="rId4" imgW="1434960" imgH="228600" progId="Equation.3">
              <p:embed/>
            </p:oleObj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 flipV="1">
            <a:off x="6096000" y="35052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Masa\Documents\MATLAB\Research\TsukubaChallenge\sensor_ran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818"/>
            <a:ext cx="8839200" cy="6617582"/>
          </a:xfrm>
          <a:prstGeom prst="rect">
            <a:avLst/>
          </a:prstGeom>
          <a:noFill/>
        </p:spPr>
      </p:pic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752600" y="4876800"/>
          <a:ext cx="3381375" cy="447675"/>
        </p:xfrm>
        <a:graphic>
          <a:graphicData uri="http://schemas.openxmlformats.org/presentationml/2006/ole">
            <p:oleObj spid="_x0000_s3073" name="数式" r:id="rId4" imgW="1434960" imgH="228600" progId="Equation.3">
              <p:embed/>
            </p:oleObj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772400" y="6248400"/>
          <a:ext cx="1014412" cy="398462"/>
        </p:xfrm>
        <a:graphic>
          <a:graphicData uri="http://schemas.openxmlformats.org/presentationml/2006/ole">
            <p:oleObj spid="_x0000_s3074" name="数式" r:id="rId5" imgW="431640" imgH="2030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52400" y="533400"/>
          <a:ext cx="866775" cy="447675"/>
        </p:xfrm>
        <a:graphic>
          <a:graphicData uri="http://schemas.openxmlformats.org/presentationml/2006/ole">
            <p:oleObj spid="_x0000_s3076" name="数式" r:id="rId6" imgW="36828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1600" y="3124200"/>
            <a:ext cx="1828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こ</a:t>
            </a:r>
            <a:r>
              <a:rPr kumimoji="1" lang="ja-JP" altLang="en-US" smtClean="0"/>
              <a:t>の辺から急に大きくなる</a:t>
            </a:r>
            <a:endParaRPr kumimoji="1" lang="ja-JP" alt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096000" y="3770531"/>
            <a:ext cx="1219200" cy="1487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D:\Users\Masa\Dropbox\スクリーンショット\スクリーンショット 2015-10-11 14.05.44.png"/>
          <p:cNvPicPr>
            <a:picLocks noChangeAspect="1" noChangeArrowheads="1"/>
          </p:cNvPicPr>
          <p:nvPr/>
        </p:nvPicPr>
        <p:blipFill>
          <a:blip r:embed="rId2" cstate="print"/>
          <a:srcRect l="833" t="17434" r="54992" b="13186"/>
          <a:stretch>
            <a:fillRect/>
          </a:stretch>
        </p:blipFill>
        <p:spPr bwMode="auto">
          <a:xfrm>
            <a:off x="761999" y="0"/>
            <a:ext cx="7417837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29200" y="304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計</a:t>
            </a:r>
            <a:r>
              <a:rPr kumimoji="1" lang="ja-JP" altLang="en-US" smtClean="0"/>
              <a:t>算</a:t>
            </a:r>
            <a:r>
              <a:rPr kumimoji="1" lang="en-US" altLang="ja-JP" dirty="0" smtClean="0"/>
              <a:t>MATLAB</a:t>
            </a:r>
            <a:r>
              <a:rPr kumimoji="1" lang="ja-JP" altLang="en-US" smtClean="0"/>
              <a:t>プログラム</a:t>
            </a:r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89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数式 3.0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Masa</dc:creator>
  <cp:lastModifiedBy>Masa</cp:lastModifiedBy>
  <cp:revision>87</cp:revision>
  <dcterms:created xsi:type="dcterms:W3CDTF">2006-08-16T00:00:00Z</dcterms:created>
  <dcterms:modified xsi:type="dcterms:W3CDTF">2015-10-11T07:12:52Z</dcterms:modified>
</cp:coreProperties>
</file>