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6"/>
  </p:notesMasterIdLst>
  <p:handoutMasterIdLst>
    <p:handoutMasterId r:id="rId17"/>
  </p:handoutMasterIdLst>
  <p:sldIdLst>
    <p:sldId id="261" r:id="rId5"/>
    <p:sldId id="316" r:id="rId6"/>
    <p:sldId id="273" r:id="rId7"/>
    <p:sldId id="300" r:id="rId8"/>
    <p:sldId id="315" r:id="rId9"/>
    <p:sldId id="286" r:id="rId10"/>
    <p:sldId id="280" r:id="rId11"/>
    <p:sldId id="317" r:id="rId12"/>
    <p:sldId id="318" r:id="rId13"/>
    <p:sldId id="319" r:id="rId14"/>
    <p:sldId id="30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3" d="100"/>
          <a:sy n="83" d="100"/>
        </p:scale>
        <p:origin x="643" y="19"/>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12/10/2021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12/10/2021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20811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547387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154772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40118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2583698"/>
            <a:ext cx="5864382" cy="803920"/>
          </a:xfrm>
        </p:spPr>
        <p:txBody>
          <a:bodyPr/>
          <a:lstStyle/>
          <a:p>
            <a:r>
              <a:rPr lang="en-US" dirty="0"/>
              <a:t>DIGITAL Twins</a:t>
            </a: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117465" y="3296508"/>
            <a:ext cx="4072586" cy="1463040"/>
          </a:xfrm>
        </p:spPr>
        <p:txBody>
          <a:bodyPr>
            <a:normAutofit lnSpcReduction="10000"/>
          </a:bodyPr>
          <a:lstStyle/>
          <a:p>
            <a:r>
              <a:rPr lang="en-US" dirty="0"/>
              <a:t>In Machine Learning</a:t>
            </a:r>
          </a:p>
          <a:p>
            <a:endParaRPr lang="en-US" dirty="0"/>
          </a:p>
          <a:p>
            <a:endParaRPr lang="en-US" dirty="0"/>
          </a:p>
          <a:p>
            <a:r>
              <a:rPr lang="en-US" sz="1200" dirty="0"/>
              <a:t>Lareb Amir (21K-4173)</a:t>
            </a:r>
          </a:p>
          <a:p>
            <a:r>
              <a:rPr lang="en-US" sz="1200" dirty="0" err="1"/>
              <a:t>Maham</a:t>
            </a:r>
            <a:r>
              <a:rPr lang="en-US" sz="1200" dirty="0"/>
              <a:t> Sabir (21K- 4216)</a:t>
            </a:r>
            <a:endParaRPr lang="en-US" sz="1800"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E7FDBBCD-77A5-44B6-8A23-459F9051867D}"/>
              </a:ext>
            </a:extLst>
          </p:cNvPr>
          <p:cNvPicPr>
            <a:picLocks noGrp="1" noChangeAspect="1"/>
          </p:cNvPicPr>
          <p:nvPr>
            <p:ph type="pic" sz="quarter" idx="17"/>
          </p:nvPr>
        </p:nvPicPr>
        <p:blipFill>
          <a:blip r:embed="rId3"/>
          <a:srcRect t="26118" b="26118"/>
          <a:stretch>
            <a:fillRect/>
          </a:stretch>
        </p:blipFill>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Autonomous Twin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In future Twin will become AUTONOMOUS, able to learn and act on behalf of users.</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9236"/>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18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Conclusion</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960096" y="1556792"/>
            <a:ext cx="4876800" cy="5081738"/>
          </a:xfrm>
        </p:spPr>
        <p:txBody>
          <a:bodyPr>
            <a:normAutofit/>
          </a:bodyPr>
          <a:lstStyle/>
          <a:p>
            <a:pPr fontAlgn="base">
              <a:lnSpc>
                <a:spcPct val="120000"/>
              </a:lnSpc>
            </a:pPr>
            <a:r>
              <a:rPr lang="en-US" sz="1800" b="1" dirty="0"/>
              <a:t> A Digital Twin is a Simulation?</a:t>
            </a:r>
          </a:p>
          <a:p>
            <a:pPr fontAlgn="base">
              <a:lnSpc>
                <a:spcPct val="120000"/>
              </a:lnSpc>
            </a:pPr>
            <a:r>
              <a:rPr lang="en-US" dirty="0"/>
              <a:t>Not exactly. A digital twin starts as a simulation, but the difference between a digital simulation and a digital twin is real-time updates.</a:t>
            </a:r>
          </a:p>
          <a:p>
            <a:pPr fontAlgn="base">
              <a:lnSpc>
                <a:spcPct val="120000"/>
              </a:lnSpc>
            </a:pPr>
            <a:r>
              <a:rPr lang="en-US" dirty="0"/>
              <a:t>With a simulation, engineers can run tests and conduct assessments on a simulated version of a physical asset. The simulation is static, however. In other words, it doesn’t keep pace with the physical asset unless the engineer inputs new parameters into the simulation.</a:t>
            </a:r>
          </a:p>
          <a:p>
            <a:pPr fontAlgn="base">
              <a:lnSpc>
                <a:spcPct val="120000"/>
              </a:lnSpc>
            </a:pPr>
            <a:r>
              <a:rPr lang="en-US" dirty="0"/>
              <a:t>A digital twin, on the other hand, receives real-time updates from the physical asset, process, or system. Therefore, the tests, assessments, and analysis work conducted by engineers are based on real-world conditions. As the state of the digital twin dynamically changes as it receives new data from the physical world, it matures, producing outputs that are more accurate and valuable.</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r>
              <a:rPr lang="en-US" dirty="0">
                <a:solidFill>
                  <a:schemeClr val="tx1"/>
                </a:solidFill>
              </a:rPr>
              <a:t>What is Digital Twin</a:t>
            </a:r>
            <a:endParaRPr lang="en-US" sz="4000" dirty="0">
              <a:solidFill>
                <a:schemeClr val="tx1"/>
              </a:solidFill>
            </a:endParaRPr>
          </a:p>
        </p:txBody>
      </p:sp>
      <p:sp>
        <p:nvSpPr>
          <p:cNvPr id="4" name="Picture Placeholder 3">
            <a:extLst>
              <a:ext uri="{FF2B5EF4-FFF2-40B4-BE49-F238E27FC236}">
                <a16:creationId xmlns:a16="http://schemas.microsoft.com/office/drawing/2014/main" id="{1E4EA7D2-C1BE-466F-B1DC-A4C680F7937A}"/>
              </a:ext>
            </a:extLst>
          </p:cNvPr>
          <p:cNvSpPr>
            <a:spLocks noGrp="1"/>
          </p:cNvSpPr>
          <p:nvPr>
            <p:ph type="pic" sz="quarter" idx="17"/>
          </p:nvPr>
        </p:nvSpPr>
        <p:spPr/>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20"/>
          </p:nvPr>
        </p:nvSpPr>
        <p:spPr/>
        <p:txBody>
          <a:bodyPr/>
          <a:lstStyle/>
          <a:p>
            <a:r>
              <a:rPr lang="en-US" dirty="0"/>
              <a:t>Nunc viverra imperdiet enim. Fusce est. Vivamus a tellus.</a:t>
            </a:r>
          </a:p>
        </p:txBody>
      </p:sp>
      <p:sp>
        <p:nvSpPr>
          <p:cNvPr id="8" name="Content Placeholder 7">
            <a:extLst>
              <a:ext uri="{FF2B5EF4-FFF2-40B4-BE49-F238E27FC236}">
                <a16:creationId xmlns:a16="http://schemas.microsoft.com/office/drawing/2014/main" id="{21C3819F-0901-4CA3-A0F8-ED9C6635FF63}"/>
              </a:ext>
            </a:extLst>
          </p:cNvPr>
          <p:cNvSpPr>
            <a:spLocks noGrp="1"/>
          </p:cNvSpPr>
          <p:nvPr>
            <p:ph sz="quarter" idx="19"/>
          </p:nvPr>
        </p:nvSpPr>
        <p:spPr>
          <a:xfrm>
            <a:off x="7392144" y="2132856"/>
            <a:ext cx="4104456" cy="3888432"/>
          </a:xfrm>
        </p:spPr>
        <p:txBody>
          <a:bodyPr>
            <a:normAutofit/>
          </a:bodyPr>
          <a:lstStyle/>
          <a:p>
            <a:pPr marL="171450" indent="-171450">
              <a:buFont typeface="Arial" panose="020B0604020202020204" pitchFamily="34" charset="0"/>
              <a:buChar char="•"/>
            </a:pPr>
            <a:r>
              <a:rPr lang="en-US" sz="1100" dirty="0">
                <a:solidFill>
                  <a:schemeClr val="tx1"/>
                </a:solidFill>
              </a:rPr>
              <a:t> </a:t>
            </a:r>
            <a:r>
              <a:rPr lang="en-US" sz="1600" dirty="0">
                <a:solidFill>
                  <a:schemeClr val="tx1"/>
                </a:solidFill>
              </a:rPr>
              <a:t>A DIGITAL TWIN is a Digital Version Of  a Physical Object process or service.</a:t>
            </a:r>
          </a:p>
          <a:p>
            <a:pPr marL="285750" indent="-285750">
              <a:buFont typeface="Arial" panose="020B0604020202020204" pitchFamily="34" charset="0"/>
              <a:buChar char="•"/>
            </a:pPr>
            <a:r>
              <a:rPr lang="en-US" sz="1600" dirty="0">
                <a:solidFill>
                  <a:schemeClr val="tx1"/>
                </a:solidFill>
              </a:rPr>
              <a:t> ‘A digital twin is a virtual model that is created to accurately reflect an existing physical object. </a:t>
            </a:r>
          </a:p>
          <a:p>
            <a:pPr marL="285750" indent="-285750">
              <a:buFont typeface="Arial" panose="020B0604020202020204" pitchFamily="34" charset="0"/>
              <a:buChar char="•"/>
            </a:pPr>
            <a:r>
              <a:rPr lang="en-US" sz="1600" dirty="0">
                <a:solidFill>
                  <a:schemeClr val="tx1"/>
                </a:solidFill>
              </a:rPr>
              <a:t>The physical object is fitted with sensors that produce data about different aspects of the object's performance.</a:t>
            </a:r>
          </a:p>
          <a:p>
            <a:pPr marL="285750" indent="-285750">
              <a:buFont typeface="Arial" panose="020B0604020202020204" pitchFamily="34" charset="0"/>
              <a:buChar char="•"/>
            </a:pPr>
            <a:r>
              <a:rPr lang="en-US" sz="1600" dirty="0">
                <a:solidFill>
                  <a:schemeClr val="tx1"/>
                </a:solidFill>
              </a:rPr>
              <a:t>The developers who create digital twins ensure that the virtual computer model can receive feedback from sensors that gather data from the real world version. This lets the digital version mimic and simulate what is happening with the original version in real time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a:prstGeom prst="rect">
            <a:avLst/>
          </a:prstGeom>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0473B464-F611-4FA6-9534-ED731633CFA4}"/>
              </a:ext>
            </a:extLst>
          </p:cNvPr>
          <p:cNvPicPr>
            <a:picLocks noChangeAspect="1"/>
          </p:cNvPicPr>
          <p:nvPr/>
        </p:nvPicPr>
        <p:blipFill>
          <a:blip r:embed="rId3"/>
          <a:stretch>
            <a:fillRect/>
          </a:stretch>
        </p:blipFill>
        <p:spPr>
          <a:xfrm>
            <a:off x="0" y="44623"/>
            <a:ext cx="7238578" cy="3639969"/>
          </a:xfrm>
          <a:prstGeom prst="rect">
            <a:avLst/>
          </a:prstGeom>
        </p:spPr>
      </p:pic>
    </p:spTree>
    <p:extLst>
      <p:ext uri="{BB962C8B-B14F-4D97-AF65-F5344CB8AC3E}">
        <p14:creationId xmlns:p14="http://schemas.microsoft.com/office/powerpoint/2010/main" val="40736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57BF618-458A-4458-A2E4-CEAA96B46C24}"/>
              </a:ext>
            </a:extLst>
          </p:cNvPr>
          <p:cNvPicPr>
            <a:picLocks noGrp="1" noChangeAspect="1"/>
          </p:cNvPicPr>
          <p:nvPr>
            <p:ph type="pic" sz="quarter" idx="11"/>
          </p:nvPr>
        </p:nvPicPr>
        <p:blipFill>
          <a:blip r:embed="rId3"/>
          <a:srcRect l="13210" r="13210"/>
          <a:stretch>
            <a:fillRect/>
          </a:stretch>
        </p:blipFill>
        <p:spPr/>
      </p:pic>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294967295"/>
          </p:nvPr>
        </p:nvSpPr>
        <p:spPr>
          <a:xfrm>
            <a:off x="0" y="6340475"/>
            <a:ext cx="303213" cy="365125"/>
          </a:xfrm>
          <a:prstGeom prst="rect">
            <a:avLst/>
          </a:prstGeom>
        </p:spPr>
        <p:txBody>
          <a:bodyPr/>
          <a:lstStyle/>
          <a:p>
            <a:fld id="{4FAB73BC-B049-4115-A692-8D63A059BFB8}" type="slidenum">
              <a:rPr lang="en-US" smtClean="0"/>
              <a:pPr/>
              <a:t>3</a:t>
            </a:fld>
            <a:endParaRPr lang="en-US" dirty="0"/>
          </a:p>
        </p:txBody>
      </p:sp>
      <p:sp>
        <p:nvSpPr>
          <p:cNvPr id="15" name="Text Placeholder 14">
            <a:extLst>
              <a:ext uri="{FF2B5EF4-FFF2-40B4-BE49-F238E27FC236}">
                <a16:creationId xmlns:a16="http://schemas.microsoft.com/office/drawing/2014/main" id="{9AC0DDCE-8191-4DBF-8C6F-A7AAF073A922}"/>
              </a:ext>
            </a:extLst>
          </p:cNvPr>
          <p:cNvSpPr>
            <a:spLocks noGrp="1"/>
          </p:cNvSpPr>
          <p:nvPr>
            <p:ph type="body" sz="quarter" idx="21"/>
          </p:nvPr>
        </p:nvSpPr>
        <p:spPr/>
        <p:txBody>
          <a:bodyPr/>
          <a:lstStyle/>
          <a:p>
            <a:endParaRPr lang="en-PK"/>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2"/>
          </p:nvPr>
        </p:nvSpPr>
        <p:spPr/>
        <p:txBody>
          <a:bodyPr/>
          <a:lstStyle/>
          <a:p>
            <a:r>
              <a:rPr lang="en-US" dirty="0"/>
              <a:t>Nunc viverra imperdiet enim. Fusce est. Vivamus a tellus.</a:t>
            </a:r>
          </a:p>
        </p:txBody>
      </p:sp>
      <p:sp>
        <p:nvSpPr>
          <p:cNvPr id="12" name="Title 11">
            <a:extLst>
              <a:ext uri="{FF2B5EF4-FFF2-40B4-BE49-F238E27FC236}">
                <a16:creationId xmlns:a16="http://schemas.microsoft.com/office/drawing/2014/main" id="{94C582A2-A406-4C9B-A3DA-BA4EECAB37AC}"/>
              </a:ext>
            </a:extLst>
          </p:cNvPr>
          <p:cNvSpPr>
            <a:spLocks noGrp="1"/>
          </p:cNvSpPr>
          <p:nvPr>
            <p:ph type="ctrTitle"/>
          </p:nvPr>
        </p:nvSpPr>
        <p:spPr>
          <a:xfrm>
            <a:off x="933450" y="266701"/>
            <a:ext cx="4727182" cy="6324600"/>
          </a:xfrm>
        </p:spPr>
        <p:txBody>
          <a:bodyPr>
            <a:noAutofit/>
          </a:bodyPr>
          <a:lstStyle/>
          <a:p>
            <a:pPr algn="l"/>
            <a:r>
              <a:rPr lang="en-US" sz="1600" b="0" i="0" cap="none" dirty="0">
                <a:solidFill>
                  <a:srgbClr val="202122"/>
                </a:solidFill>
                <a:effectLst/>
                <a:latin typeface="Arial" panose="020B0604020202020204" pitchFamily="34" charset="0"/>
              </a:rPr>
              <a:t>The concept was divided into types later.</a:t>
            </a:r>
            <a:br>
              <a:rPr lang="en-US" sz="1600" b="0" i="0" cap="none" dirty="0">
                <a:solidFill>
                  <a:srgbClr val="202122"/>
                </a:solidFill>
                <a:effectLst/>
                <a:latin typeface="Arial" panose="020B0604020202020204" pitchFamily="34" charset="0"/>
              </a:rPr>
            </a:br>
            <a:r>
              <a:rPr lang="en-US" sz="1600" b="0" i="0" cap="none" dirty="0">
                <a:solidFill>
                  <a:srgbClr val="202122"/>
                </a:solidFill>
                <a:effectLst/>
                <a:latin typeface="Arial" panose="020B0604020202020204" pitchFamily="34" charset="0"/>
              </a:rPr>
              <a:t>- DIGITAL TWIN PROTOTYPE (DTP)</a:t>
            </a:r>
            <a:br>
              <a:rPr lang="en-US" sz="1600" b="0" i="0" cap="none" dirty="0">
                <a:solidFill>
                  <a:srgbClr val="202122"/>
                </a:solidFill>
                <a:effectLst/>
                <a:latin typeface="Arial" panose="020B0604020202020204" pitchFamily="34" charset="0"/>
              </a:rPr>
            </a:br>
            <a:r>
              <a:rPr lang="en-US" sz="1600" b="0" i="0" cap="none" dirty="0">
                <a:solidFill>
                  <a:srgbClr val="202122"/>
                </a:solidFill>
                <a:effectLst/>
                <a:latin typeface="Arial" panose="020B0604020202020204" pitchFamily="34" charset="0"/>
              </a:rPr>
              <a:t>- DIGITAL TWIN INSTANCE (DTI), </a:t>
            </a:r>
            <a:br>
              <a:rPr lang="en-US" sz="1600" b="0" i="0" cap="none" dirty="0">
                <a:solidFill>
                  <a:srgbClr val="202122"/>
                </a:solidFill>
                <a:effectLst/>
                <a:latin typeface="Arial" panose="020B0604020202020204" pitchFamily="34" charset="0"/>
              </a:rPr>
            </a:br>
            <a:r>
              <a:rPr lang="en-US" sz="1600" b="0" i="0" cap="none" dirty="0">
                <a:solidFill>
                  <a:srgbClr val="202122"/>
                </a:solidFill>
                <a:effectLst/>
                <a:latin typeface="Arial" panose="020B0604020202020204" pitchFamily="34" charset="0"/>
              </a:rPr>
              <a:t>- DIGITAL TWIN AGGREGATE (DTA).</a:t>
            </a:r>
            <a:br>
              <a:rPr lang="en-US" sz="1600" b="0" i="0" cap="none" dirty="0">
                <a:solidFill>
                  <a:srgbClr val="202122"/>
                </a:solidFill>
                <a:effectLst/>
                <a:latin typeface="Arial" panose="020B0604020202020204" pitchFamily="34" charset="0"/>
              </a:rPr>
            </a:br>
            <a:br>
              <a:rPr lang="en-US" sz="1600" b="0" i="0" cap="none" dirty="0">
                <a:solidFill>
                  <a:srgbClr val="202122"/>
                </a:solidFill>
                <a:effectLst/>
                <a:latin typeface="Arial" panose="020B0604020202020204" pitchFamily="34" charset="0"/>
              </a:rPr>
            </a:br>
            <a:r>
              <a:rPr lang="en-US" sz="1600" b="0" i="0" cap="none" dirty="0">
                <a:solidFill>
                  <a:srgbClr val="202122"/>
                </a:solidFill>
                <a:effectLst/>
                <a:latin typeface="Arial" panose="020B0604020202020204" pitchFamily="34" charset="0"/>
              </a:rPr>
              <a:t>The DTP consists of the designs, analyses, and processes to realize a physical product. The DTP exists before there is a physical product.</a:t>
            </a:r>
            <a:br>
              <a:rPr lang="en-US" sz="1600" b="0" i="0" cap="none" dirty="0">
                <a:solidFill>
                  <a:srgbClr val="202122"/>
                </a:solidFill>
                <a:effectLst/>
                <a:latin typeface="Arial" panose="020B0604020202020204" pitchFamily="34" charset="0"/>
              </a:rPr>
            </a:br>
            <a:br>
              <a:rPr lang="en-US" sz="1600" b="0" i="0" cap="none" dirty="0">
                <a:solidFill>
                  <a:srgbClr val="202122"/>
                </a:solidFill>
                <a:effectLst/>
                <a:latin typeface="Arial" panose="020B0604020202020204" pitchFamily="34" charset="0"/>
              </a:rPr>
            </a:br>
            <a:r>
              <a:rPr lang="en-US" sz="1600" b="0" i="0" cap="none" dirty="0">
                <a:solidFill>
                  <a:srgbClr val="202122"/>
                </a:solidFill>
                <a:effectLst/>
                <a:latin typeface="Arial" panose="020B0604020202020204" pitchFamily="34" charset="0"/>
              </a:rPr>
              <a:t>The DTI is the digital twin of each individual instance of the product once it is </a:t>
            </a:r>
            <a:r>
              <a:rPr lang="en-US" sz="1600" b="0" i="0" cap="none">
                <a:solidFill>
                  <a:srgbClr val="202122"/>
                </a:solidFill>
                <a:effectLst/>
                <a:latin typeface="Arial" panose="020B0604020202020204" pitchFamily="34" charset="0"/>
              </a:rPr>
              <a:t>manufactured.</a:t>
            </a:r>
            <a:br>
              <a:rPr lang="en-US" sz="1600" b="0" i="0" cap="none">
                <a:solidFill>
                  <a:srgbClr val="202122"/>
                </a:solidFill>
                <a:effectLst/>
                <a:latin typeface="Arial" panose="020B0604020202020204" pitchFamily="34" charset="0"/>
              </a:rPr>
            </a:br>
            <a:br>
              <a:rPr lang="en-US" sz="1600" b="0" i="0" cap="none">
                <a:solidFill>
                  <a:srgbClr val="202122"/>
                </a:solidFill>
                <a:effectLst/>
                <a:latin typeface="Arial" panose="020B0604020202020204" pitchFamily="34" charset="0"/>
              </a:rPr>
            </a:br>
            <a:r>
              <a:rPr lang="en-US" sz="1600" b="0" i="0" cap="none">
                <a:solidFill>
                  <a:srgbClr val="202122"/>
                </a:solidFill>
                <a:effectLst/>
                <a:latin typeface="Arial" panose="020B0604020202020204" pitchFamily="34" charset="0"/>
              </a:rPr>
              <a:t>The </a:t>
            </a:r>
            <a:r>
              <a:rPr lang="en-US" sz="1600" b="0" i="0" cap="none" dirty="0">
                <a:solidFill>
                  <a:srgbClr val="202122"/>
                </a:solidFill>
                <a:effectLst/>
                <a:latin typeface="Arial" panose="020B0604020202020204" pitchFamily="34" charset="0"/>
              </a:rPr>
              <a:t>DTA is the aggregation of DTIs whose data and information can be used for interrogation about the physical product, prognostics, and learning. The specific information contained in the digital twins is driven by use cases. The digital twin is a logical construct, meaning that the actual data and information may be contained in other applications.</a:t>
            </a:r>
            <a:endParaRPr lang="en-US" sz="1600" cap="none" dirty="0"/>
          </a:p>
        </p:txBody>
      </p:sp>
      <p:sp>
        <p:nvSpPr>
          <p:cNvPr id="14" name="Text Placeholder 13">
            <a:extLst>
              <a:ext uri="{FF2B5EF4-FFF2-40B4-BE49-F238E27FC236}">
                <a16:creationId xmlns:a16="http://schemas.microsoft.com/office/drawing/2014/main" id="{4837C4BA-A2E8-458F-9E1F-3B5ABD993517}"/>
              </a:ext>
            </a:extLst>
          </p:cNvPr>
          <p:cNvSpPr>
            <a:spLocks noGrp="1"/>
          </p:cNvSpPr>
          <p:nvPr>
            <p:ph type="body" sz="quarter" idx="13"/>
          </p:nvPr>
        </p:nvSpPr>
        <p:spPr/>
        <p:txBody>
          <a:bodyPr/>
          <a:lstStyle/>
          <a:p>
            <a:endParaRPr lang="en-PK"/>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rmAutofit/>
          </a:bodyPr>
          <a:lstStyle/>
          <a:p>
            <a:pPr fontAlgn="base">
              <a:lnSpc>
                <a:spcPct val="90000"/>
              </a:lnSpc>
            </a:pPr>
            <a:r>
              <a:rPr lang="en-US" dirty="0"/>
              <a:t>How Does Digital Twin Technology Work?</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Historical performance data of individual machines, overall processes, and specific systems.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t>PAST DATA</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Real-time data from equipment sensors, outputs from manufacturing platforms and systems, and outputs from systems throughout the distribution chain. It can also include outputs from systems in other business units, including customer service and purchasing.</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PRESENT DATA </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4949699" y="5117210"/>
            <a:ext cx="6514359" cy="914490"/>
          </a:xfrm>
        </p:spPr>
        <p:txBody>
          <a:bodyPr/>
          <a:lstStyle/>
          <a:p>
            <a:r>
              <a:rPr lang="en-US" dirty="0"/>
              <a:t>Machine Learning as well as inputs from engineers.</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FUTURE DATA</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061C477-E6D7-4781-A22D-69C523DFC0F7}"/>
              </a:ext>
            </a:extLst>
          </p:cNvPr>
          <p:cNvSpPr>
            <a:spLocks noGrp="1"/>
          </p:cNvSpPr>
          <p:nvPr>
            <p:ph type="title"/>
          </p:nvPr>
        </p:nvSpPr>
        <p:spPr>
          <a:xfrm>
            <a:off x="478403" y="578408"/>
            <a:ext cx="10805160" cy="707886"/>
          </a:xfrm>
        </p:spPr>
        <p:txBody>
          <a:bodyPr/>
          <a:lstStyle/>
          <a:p>
            <a:r>
              <a:rPr lang="en-US" dirty="0"/>
              <a:t>Technologies For DITITAL TWINS</a:t>
            </a:r>
            <a:endParaRPr lang="en-PK" dirty="0"/>
          </a:p>
        </p:txBody>
      </p:sp>
      <p:sp>
        <p:nvSpPr>
          <p:cNvPr id="15" name="Freeform: Shape 14">
            <a:extLst>
              <a:ext uri="{FF2B5EF4-FFF2-40B4-BE49-F238E27FC236}">
                <a16:creationId xmlns:a16="http://schemas.microsoft.com/office/drawing/2014/main" id="{BE1CDDF5-68B7-413A-AF5C-3DC2C7F44115}"/>
              </a:ext>
            </a:extLst>
          </p:cNvPr>
          <p:cNvSpPr/>
          <p:nvPr/>
        </p:nvSpPr>
        <p:spPr>
          <a:xfrm>
            <a:off x="1209923" y="3642768"/>
            <a:ext cx="2600960" cy="1341120"/>
          </a:xfrm>
          <a:custGeom>
            <a:avLst/>
            <a:gdLst>
              <a:gd name="connsiteX0" fmla="*/ 0 w 2600960"/>
              <a:gd name="connsiteY0" fmla="*/ 0 h 1341120"/>
              <a:gd name="connsiteX1" fmla="*/ 2600960 w 2600960"/>
              <a:gd name="connsiteY1" fmla="*/ 0 h 1341120"/>
              <a:gd name="connsiteX2" fmla="*/ 2600960 w 2600960"/>
              <a:gd name="connsiteY2" fmla="*/ 1341120 h 1341120"/>
              <a:gd name="connsiteX3" fmla="*/ 0 w 2600960"/>
              <a:gd name="connsiteY3" fmla="*/ 1341120 h 1341120"/>
              <a:gd name="connsiteX4" fmla="*/ 0 w 2600960"/>
              <a:gd name="connsiteY4" fmla="*/ 0 h 134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960" h="1341120">
                <a:moveTo>
                  <a:pt x="0" y="0"/>
                </a:moveTo>
                <a:lnTo>
                  <a:pt x="2600960" y="0"/>
                </a:lnTo>
                <a:lnTo>
                  <a:pt x="2600960" y="1341120"/>
                </a:lnTo>
                <a:lnTo>
                  <a:pt x="0" y="1341120"/>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PK" sz="6500" kern="1200"/>
          </a:p>
        </p:txBody>
      </p:sp>
      <p:sp>
        <p:nvSpPr>
          <p:cNvPr id="19" name="Freeform: Shape 18">
            <a:extLst>
              <a:ext uri="{FF2B5EF4-FFF2-40B4-BE49-F238E27FC236}">
                <a16:creationId xmlns:a16="http://schemas.microsoft.com/office/drawing/2014/main" id="{A86F450C-DC39-484C-86EF-A61E1296D323}"/>
              </a:ext>
            </a:extLst>
          </p:cNvPr>
          <p:cNvSpPr/>
          <p:nvPr/>
        </p:nvSpPr>
        <p:spPr>
          <a:xfrm>
            <a:off x="6615043" y="2907184"/>
            <a:ext cx="199136" cy="1219200"/>
          </a:xfrm>
          <a:custGeom>
            <a:avLst/>
            <a:gdLst>
              <a:gd name="connsiteX0" fmla="*/ 0 w 199136"/>
              <a:gd name="connsiteY0" fmla="*/ 0 h 1219200"/>
              <a:gd name="connsiteX1" fmla="*/ 199136 w 199136"/>
              <a:gd name="connsiteY1" fmla="*/ 0 h 1219200"/>
              <a:gd name="connsiteX2" fmla="*/ 199136 w 199136"/>
              <a:gd name="connsiteY2" fmla="*/ 1219200 h 1219200"/>
              <a:gd name="connsiteX3" fmla="*/ 0 w 199136"/>
              <a:gd name="connsiteY3" fmla="*/ 1219200 h 1219200"/>
              <a:gd name="connsiteX4" fmla="*/ 0 w 199136"/>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136" h="1219200">
                <a:moveTo>
                  <a:pt x="0" y="0"/>
                </a:moveTo>
                <a:lnTo>
                  <a:pt x="199136" y="0"/>
                </a:lnTo>
                <a:lnTo>
                  <a:pt x="199136" y="1219200"/>
                </a:lnTo>
                <a:lnTo>
                  <a:pt x="0" y="1219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PK" sz="500" kern="1200"/>
          </a:p>
        </p:txBody>
      </p:sp>
      <p:sp>
        <p:nvSpPr>
          <p:cNvPr id="32" name="Straight Connector 31">
            <a:extLst>
              <a:ext uri="{FF2B5EF4-FFF2-40B4-BE49-F238E27FC236}">
                <a16:creationId xmlns:a16="http://schemas.microsoft.com/office/drawing/2014/main" id="{97E12F70-6245-4E6E-A527-B2660441E64B}"/>
              </a:ext>
            </a:extLst>
          </p:cNvPr>
          <p:cNvSpPr/>
          <p:nvPr/>
        </p:nvSpPr>
        <p:spPr>
          <a:xfrm>
            <a:off x="7200259" y="4000129"/>
            <a:ext cx="408025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3" name="Straight Connector 32">
            <a:extLst>
              <a:ext uri="{FF2B5EF4-FFF2-40B4-BE49-F238E27FC236}">
                <a16:creationId xmlns:a16="http://schemas.microsoft.com/office/drawing/2014/main" id="{2935A2E9-962F-4747-AFDF-C1417C531E91}"/>
              </a:ext>
            </a:extLst>
          </p:cNvPr>
          <p:cNvSpPr/>
          <p:nvPr/>
        </p:nvSpPr>
        <p:spPr>
          <a:xfrm>
            <a:off x="6615043" y="5301208"/>
            <a:ext cx="4665472"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F42BCDD7-1E1B-486E-9C2D-0B3A8D654DDE}"/>
              </a:ext>
            </a:extLst>
          </p:cNvPr>
          <p:cNvSpPr/>
          <p:nvPr/>
        </p:nvSpPr>
        <p:spPr>
          <a:xfrm>
            <a:off x="7248128" y="1052736"/>
            <a:ext cx="4016129" cy="1507233"/>
          </a:xfrm>
          <a:custGeom>
            <a:avLst/>
            <a:gdLst>
              <a:gd name="connsiteX0" fmla="*/ 0 w 140614"/>
              <a:gd name="connsiteY0" fmla="*/ 0 h 1219200"/>
              <a:gd name="connsiteX1" fmla="*/ 140614 w 140614"/>
              <a:gd name="connsiteY1" fmla="*/ 0 h 1219200"/>
              <a:gd name="connsiteX2" fmla="*/ 140614 w 140614"/>
              <a:gd name="connsiteY2" fmla="*/ 1219200 h 1219200"/>
              <a:gd name="connsiteX3" fmla="*/ 0 w 140614"/>
              <a:gd name="connsiteY3" fmla="*/ 1219200 h 1219200"/>
              <a:gd name="connsiteX4" fmla="*/ 0 w 140614"/>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14" h="1219200">
                <a:moveTo>
                  <a:pt x="0" y="0"/>
                </a:moveTo>
                <a:lnTo>
                  <a:pt x="140614" y="0"/>
                </a:lnTo>
                <a:lnTo>
                  <a:pt x="140614" y="1219200"/>
                </a:lnTo>
                <a:lnTo>
                  <a:pt x="0" y="1219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r>
              <a:rPr lang="en-US" dirty="0">
                <a:effectLst>
                  <a:outerShdw blurRad="38100" dist="38100" dir="2700000" algn="tl">
                    <a:srgbClr val="000000">
                      <a:alpha val="43137"/>
                    </a:srgbClr>
                  </a:outerShdw>
                </a:effectLst>
              </a:rPr>
              <a:t>INTERNET OF THINGS</a:t>
            </a:r>
            <a:endParaRPr lang="en-US" sz="1200" dirty="0">
              <a:effectLst>
                <a:outerShdw blurRad="38100" dist="38100" dir="2700000" algn="tl">
                  <a:srgbClr val="000000">
                    <a:alpha val="43137"/>
                  </a:srgbClr>
                </a:outerShdw>
              </a:effectLst>
            </a:endParaRPr>
          </a:p>
          <a:p>
            <a:pPr marL="0" lvl="0" indent="0" algn="l" defTabSz="222250">
              <a:lnSpc>
                <a:spcPct val="90000"/>
              </a:lnSpc>
              <a:spcBef>
                <a:spcPct val="0"/>
              </a:spcBef>
              <a:spcAft>
                <a:spcPct val="35000"/>
              </a:spcAft>
              <a:buNone/>
            </a:pPr>
            <a:r>
              <a:rPr lang="en-US" kern="1200" dirty="0"/>
              <a:t>I</a:t>
            </a:r>
            <a:r>
              <a:rPr lang="en-US" dirty="0"/>
              <a:t>oT sensors enable constant data transmission, which is used to create a digital duplicate of physical object</a:t>
            </a:r>
            <a:endParaRPr lang="en-PK" sz="1600" kern="1200" dirty="0"/>
          </a:p>
        </p:txBody>
      </p:sp>
      <p:grpSp>
        <p:nvGrpSpPr>
          <p:cNvPr id="29" name="Group 28">
            <a:extLst>
              <a:ext uri="{FF2B5EF4-FFF2-40B4-BE49-F238E27FC236}">
                <a16:creationId xmlns:a16="http://schemas.microsoft.com/office/drawing/2014/main" id="{B3667086-A700-488D-BED8-0A68D70DE814}"/>
              </a:ext>
            </a:extLst>
          </p:cNvPr>
          <p:cNvGrpSpPr/>
          <p:nvPr/>
        </p:nvGrpSpPr>
        <p:grpSpPr>
          <a:xfrm>
            <a:off x="478403" y="1124745"/>
            <a:ext cx="6721856" cy="4891607"/>
            <a:chOff x="478403" y="908720"/>
            <a:chExt cx="6721856" cy="4891607"/>
          </a:xfrm>
        </p:grpSpPr>
        <p:grpSp>
          <p:nvGrpSpPr>
            <p:cNvPr id="24" name="Group 23">
              <a:extLst>
                <a:ext uri="{FF2B5EF4-FFF2-40B4-BE49-F238E27FC236}">
                  <a16:creationId xmlns:a16="http://schemas.microsoft.com/office/drawing/2014/main" id="{DB66B56D-B332-4D9D-BFA9-B47F26230179}"/>
                </a:ext>
              </a:extLst>
            </p:cNvPr>
            <p:cNvGrpSpPr/>
            <p:nvPr/>
          </p:nvGrpSpPr>
          <p:grpSpPr>
            <a:xfrm>
              <a:off x="2510403" y="2132856"/>
              <a:ext cx="4347926" cy="1219200"/>
              <a:chOff x="2510403" y="2132856"/>
              <a:chExt cx="4347926" cy="1219200"/>
            </a:xfrm>
          </p:grpSpPr>
          <p:sp>
            <p:nvSpPr>
              <p:cNvPr id="12" name="Straight Connector 11">
                <a:extLst>
                  <a:ext uri="{FF2B5EF4-FFF2-40B4-BE49-F238E27FC236}">
                    <a16:creationId xmlns:a16="http://schemas.microsoft.com/office/drawing/2014/main" id="{C52D90A5-9B27-4C83-BA15-0AE04F21BD47}"/>
                  </a:ext>
                </a:extLst>
              </p:cNvPr>
              <p:cNvSpPr/>
              <p:nvPr/>
            </p:nvSpPr>
            <p:spPr>
              <a:xfrm>
                <a:off x="2510403" y="2742456"/>
                <a:ext cx="3495039"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8" name="Oval 17">
                <a:extLst>
                  <a:ext uri="{FF2B5EF4-FFF2-40B4-BE49-F238E27FC236}">
                    <a16:creationId xmlns:a16="http://schemas.microsoft.com/office/drawing/2014/main" id="{2EC6684D-27BF-4DC8-8991-A678AAB4AFAA}"/>
                  </a:ext>
                </a:extLst>
              </p:cNvPr>
              <p:cNvSpPr/>
              <p:nvPr/>
            </p:nvSpPr>
            <p:spPr>
              <a:xfrm>
                <a:off x="5395843" y="2132856"/>
                <a:ext cx="1219200" cy="1219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endParaRPr lang="en-PK" sz="2000" dirty="0"/>
              </a:p>
            </p:txBody>
          </p:sp>
          <p:sp>
            <p:nvSpPr>
              <p:cNvPr id="22" name="Oval 21">
                <a:extLst>
                  <a:ext uri="{FF2B5EF4-FFF2-40B4-BE49-F238E27FC236}">
                    <a16:creationId xmlns:a16="http://schemas.microsoft.com/office/drawing/2014/main" id="{69789FC7-8500-4887-BA3B-93611F07177F}"/>
                  </a:ext>
                </a:extLst>
              </p:cNvPr>
              <p:cNvSpPr/>
              <p:nvPr/>
            </p:nvSpPr>
            <p:spPr>
              <a:xfrm>
                <a:off x="5103788" y="2132856"/>
                <a:ext cx="1754541" cy="1219200"/>
              </a:xfrm>
              <a:prstGeom prst="ellipse">
                <a:avLst/>
              </a:prstGeom>
              <a:no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r>
                  <a:rPr lang="en-US" sz="2800" dirty="0"/>
                  <a:t>CLOUD</a:t>
                </a:r>
                <a:endParaRPr lang="en-PK" sz="2800" dirty="0"/>
              </a:p>
            </p:txBody>
          </p:sp>
        </p:grpSp>
        <p:grpSp>
          <p:nvGrpSpPr>
            <p:cNvPr id="25" name="Group 24">
              <a:extLst>
                <a:ext uri="{FF2B5EF4-FFF2-40B4-BE49-F238E27FC236}">
                  <a16:creationId xmlns:a16="http://schemas.microsoft.com/office/drawing/2014/main" id="{B91CC272-BE33-4361-854F-B71B49A45354}"/>
                </a:ext>
              </a:extLst>
            </p:cNvPr>
            <p:cNvGrpSpPr/>
            <p:nvPr/>
          </p:nvGrpSpPr>
          <p:grpSpPr>
            <a:xfrm>
              <a:off x="2510403" y="4581127"/>
              <a:ext cx="4104640" cy="1219200"/>
              <a:chOff x="2510403" y="2060847"/>
              <a:chExt cx="4104640" cy="1219200"/>
            </a:xfrm>
          </p:grpSpPr>
          <p:sp>
            <p:nvSpPr>
              <p:cNvPr id="26" name="Straight Connector 25">
                <a:extLst>
                  <a:ext uri="{FF2B5EF4-FFF2-40B4-BE49-F238E27FC236}">
                    <a16:creationId xmlns:a16="http://schemas.microsoft.com/office/drawing/2014/main" id="{B21BD716-7D1D-4705-A972-9A87318B66DA}"/>
                  </a:ext>
                </a:extLst>
              </p:cNvPr>
              <p:cNvSpPr/>
              <p:nvPr/>
            </p:nvSpPr>
            <p:spPr>
              <a:xfrm>
                <a:off x="2510403" y="2670447"/>
                <a:ext cx="3495039"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7" name="Oval 26">
                <a:extLst>
                  <a:ext uri="{FF2B5EF4-FFF2-40B4-BE49-F238E27FC236}">
                    <a16:creationId xmlns:a16="http://schemas.microsoft.com/office/drawing/2014/main" id="{AED9C08F-ECA4-4154-B827-8BF9FFBC4483}"/>
                  </a:ext>
                </a:extLst>
              </p:cNvPr>
              <p:cNvSpPr/>
              <p:nvPr/>
            </p:nvSpPr>
            <p:spPr>
              <a:xfrm>
                <a:off x="5395843" y="2060847"/>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dirty="0"/>
                  <a:t>AI</a:t>
                </a:r>
                <a:endParaRPr lang="en-PK" sz="2000" dirty="0"/>
              </a:p>
            </p:txBody>
          </p:sp>
        </p:grpSp>
        <p:sp>
          <p:nvSpPr>
            <p:cNvPr id="11" name="Straight Connector 10">
              <a:extLst>
                <a:ext uri="{FF2B5EF4-FFF2-40B4-BE49-F238E27FC236}">
                  <a16:creationId xmlns:a16="http://schemas.microsoft.com/office/drawing/2014/main" id="{CEB64CF6-5A73-45E3-A84D-BC5394AD3A44}"/>
                </a:ext>
              </a:extLst>
            </p:cNvPr>
            <p:cNvSpPr/>
            <p:nvPr/>
          </p:nvSpPr>
          <p:spPr>
            <a:xfrm>
              <a:off x="2510403" y="4005063"/>
              <a:ext cx="408025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PK" dirty="0"/>
            </a:p>
          </p:txBody>
        </p:sp>
        <p:sp>
          <p:nvSpPr>
            <p:cNvPr id="13" name="Straight Connector 12">
              <a:extLst>
                <a:ext uri="{FF2B5EF4-FFF2-40B4-BE49-F238E27FC236}">
                  <a16:creationId xmlns:a16="http://schemas.microsoft.com/office/drawing/2014/main" id="{886C7C45-1E8D-421D-91B2-2E3A4C43A42D}"/>
                </a:ext>
              </a:extLst>
            </p:cNvPr>
            <p:cNvSpPr/>
            <p:nvPr/>
          </p:nvSpPr>
          <p:spPr>
            <a:xfrm>
              <a:off x="2510403" y="1518320"/>
              <a:ext cx="408025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Oval 13">
              <a:extLst>
                <a:ext uri="{FF2B5EF4-FFF2-40B4-BE49-F238E27FC236}">
                  <a16:creationId xmlns:a16="http://schemas.microsoft.com/office/drawing/2014/main" id="{E5A69803-5B7C-4FC6-BFEF-3DE557F69E90}"/>
                </a:ext>
              </a:extLst>
            </p:cNvPr>
            <p:cNvSpPr/>
            <p:nvPr/>
          </p:nvSpPr>
          <p:spPr>
            <a:xfrm>
              <a:off x="478403" y="1484784"/>
              <a:ext cx="4064000" cy="4064000"/>
            </a:xfrm>
            <a:prstGeom prst="ellipse">
              <a:avLst/>
            </a:prstGeom>
            <a:blipFill>
              <a:blip r:embed="rId2">
                <a:extLst>
                  <a:ext uri="{28A0092B-C50C-407E-A947-70E740481C1C}">
                    <a14:useLocalDpi xmlns:a14="http://schemas.microsoft.com/office/drawing/2010/main" val="0"/>
                  </a:ext>
                </a:extLst>
              </a:blip>
              <a:srcRect/>
              <a:stretch>
                <a:fillRect l="-49000" r="-4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Oval 15" descr="ewewewgew&#10;">
              <a:extLst>
                <a:ext uri="{FF2B5EF4-FFF2-40B4-BE49-F238E27FC236}">
                  <a16:creationId xmlns:a16="http://schemas.microsoft.com/office/drawing/2014/main" id="{4EE1BA98-1D37-4E39-A2CB-53D70BEEBBE2}"/>
                </a:ext>
              </a:extLst>
            </p:cNvPr>
            <p:cNvSpPr/>
            <p:nvPr/>
          </p:nvSpPr>
          <p:spPr>
            <a:xfrm>
              <a:off x="5981059" y="908720"/>
              <a:ext cx="1219200" cy="11965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r>
                <a:rPr lang="en-US" sz="4000" dirty="0"/>
                <a:t>IoT</a:t>
              </a:r>
              <a:endParaRPr lang="en-PK" sz="4000" dirty="0"/>
            </a:p>
          </p:txBody>
        </p:sp>
        <p:sp>
          <p:nvSpPr>
            <p:cNvPr id="20" name="Oval 19">
              <a:extLst>
                <a:ext uri="{FF2B5EF4-FFF2-40B4-BE49-F238E27FC236}">
                  <a16:creationId xmlns:a16="http://schemas.microsoft.com/office/drawing/2014/main" id="{1FDFBD6C-3126-4A71-8C53-B1B048679A4E}"/>
                </a:ext>
              </a:extLst>
            </p:cNvPr>
            <p:cNvSpPr/>
            <p:nvPr/>
          </p:nvSpPr>
          <p:spPr>
            <a:xfrm>
              <a:off x="5981059" y="3361927"/>
              <a:ext cx="12192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2400" dirty="0"/>
                <a:t>XR</a:t>
              </a:r>
              <a:endParaRPr lang="en-PK" dirty="0"/>
            </a:p>
          </p:txBody>
        </p:sp>
      </p:grpSp>
      <p:sp>
        <p:nvSpPr>
          <p:cNvPr id="30" name="Straight Connector 29">
            <a:extLst>
              <a:ext uri="{FF2B5EF4-FFF2-40B4-BE49-F238E27FC236}">
                <a16:creationId xmlns:a16="http://schemas.microsoft.com/office/drawing/2014/main" id="{B47748EF-384D-4420-8DE3-5E6271B2D42B}"/>
              </a:ext>
            </a:extLst>
          </p:cNvPr>
          <p:cNvSpPr/>
          <p:nvPr/>
        </p:nvSpPr>
        <p:spPr>
          <a:xfrm>
            <a:off x="7200259" y="1551857"/>
            <a:ext cx="408025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30">
            <a:extLst>
              <a:ext uri="{FF2B5EF4-FFF2-40B4-BE49-F238E27FC236}">
                <a16:creationId xmlns:a16="http://schemas.microsoft.com/office/drawing/2014/main" id="{E0A2E8AE-A40C-44E9-BF32-7FDB8809A37C}"/>
              </a:ext>
            </a:extLst>
          </p:cNvPr>
          <p:cNvSpPr/>
          <p:nvPr/>
        </p:nvSpPr>
        <p:spPr>
          <a:xfrm flipV="1">
            <a:off x="6615043" y="2775993"/>
            <a:ext cx="4665472" cy="72008"/>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4" name="Freeform: Shape 33">
            <a:extLst>
              <a:ext uri="{FF2B5EF4-FFF2-40B4-BE49-F238E27FC236}">
                <a16:creationId xmlns:a16="http://schemas.microsoft.com/office/drawing/2014/main" id="{E3C67330-47B6-437C-837A-DA13C04EF124}"/>
              </a:ext>
            </a:extLst>
          </p:cNvPr>
          <p:cNvSpPr/>
          <p:nvPr/>
        </p:nvSpPr>
        <p:spPr>
          <a:xfrm>
            <a:off x="6744072" y="2348880"/>
            <a:ext cx="4536443" cy="1507233"/>
          </a:xfrm>
          <a:custGeom>
            <a:avLst/>
            <a:gdLst>
              <a:gd name="connsiteX0" fmla="*/ 0 w 140614"/>
              <a:gd name="connsiteY0" fmla="*/ 0 h 1219200"/>
              <a:gd name="connsiteX1" fmla="*/ 140614 w 140614"/>
              <a:gd name="connsiteY1" fmla="*/ 0 h 1219200"/>
              <a:gd name="connsiteX2" fmla="*/ 140614 w 140614"/>
              <a:gd name="connsiteY2" fmla="*/ 1219200 h 1219200"/>
              <a:gd name="connsiteX3" fmla="*/ 0 w 140614"/>
              <a:gd name="connsiteY3" fmla="*/ 1219200 h 1219200"/>
              <a:gd name="connsiteX4" fmla="*/ 0 w 140614"/>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14" h="1219200">
                <a:moveTo>
                  <a:pt x="0" y="0"/>
                </a:moveTo>
                <a:lnTo>
                  <a:pt x="140614" y="0"/>
                </a:lnTo>
                <a:lnTo>
                  <a:pt x="140614" y="1219200"/>
                </a:lnTo>
                <a:lnTo>
                  <a:pt x="0" y="1219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r>
              <a:rPr lang="en-US" dirty="0">
                <a:effectLst>
                  <a:outerShdw blurRad="38100" dist="38100" dir="2700000" algn="tl">
                    <a:srgbClr val="000000">
                      <a:alpha val="43137"/>
                    </a:srgbClr>
                  </a:outerShdw>
                </a:effectLst>
              </a:rPr>
              <a:t>CLOUD COMPUTING </a:t>
            </a:r>
            <a:endParaRPr lang="en-US" sz="1200" dirty="0">
              <a:effectLst>
                <a:outerShdw blurRad="38100" dist="38100" dir="2700000" algn="tl">
                  <a:srgbClr val="000000">
                    <a:alpha val="43137"/>
                  </a:srgbClr>
                </a:outerShdw>
              </a:effectLst>
            </a:endParaRPr>
          </a:p>
          <a:p>
            <a:pPr marL="0" lvl="0" indent="0" algn="l" defTabSz="222250">
              <a:lnSpc>
                <a:spcPct val="90000"/>
              </a:lnSpc>
              <a:spcBef>
                <a:spcPct val="0"/>
              </a:spcBef>
              <a:spcAft>
                <a:spcPct val="35000"/>
              </a:spcAft>
              <a:buNone/>
            </a:pPr>
            <a:r>
              <a:rPr lang="en-US" dirty="0"/>
              <a:t>Cloud computing allows to store gained data in the virtual cloud and easily access them from any location.</a:t>
            </a:r>
            <a:endParaRPr lang="en-PK" sz="1600" kern="1200" dirty="0"/>
          </a:p>
        </p:txBody>
      </p:sp>
      <p:sp>
        <p:nvSpPr>
          <p:cNvPr id="35" name="Freeform: Shape 34">
            <a:extLst>
              <a:ext uri="{FF2B5EF4-FFF2-40B4-BE49-F238E27FC236}">
                <a16:creationId xmlns:a16="http://schemas.microsoft.com/office/drawing/2014/main" id="{22B7248C-832F-4E3F-A48F-B92CA9E9C180}"/>
              </a:ext>
            </a:extLst>
          </p:cNvPr>
          <p:cNvSpPr/>
          <p:nvPr/>
        </p:nvSpPr>
        <p:spPr>
          <a:xfrm>
            <a:off x="7264386" y="3356992"/>
            <a:ext cx="4016129" cy="1507233"/>
          </a:xfrm>
          <a:custGeom>
            <a:avLst/>
            <a:gdLst>
              <a:gd name="connsiteX0" fmla="*/ 0 w 140614"/>
              <a:gd name="connsiteY0" fmla="*/ 0 h 1219200"/>
              <a:gd name="connsiteX1" fmla="*/ 140614 w 140614"/>
              <a:gd name="connsiteY1" fmla="*/ 0 h 1219200"/>
              <a:gd name="connsiteX2" fmla="*/ 140614 w 140614"/>
              <a:gd name="connsiteY2" fmla="*/ 1219200 h 1219200"/>
              <a:gd name="connsiteX3" fmla="*/ 0 w 140614"/>
              <a:gd name="connsiteY3" fmla="*/ 1219200 h 1219200"/>
              <a:gd name="connsiteX4" fmla="*/ 0 w 140614"/>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14" h="1219200">
                <a:moveTo>
                  <a:pt x="0" y="0"/>
                </a:moveTo>
                <a:lnTo>
                  <a:pt x="140614" y="0"/>
                </a:lnTo>
                <a:lnTo>
                  <a:pt x="140614" y="1219200"/>
                </a:lnTo>
                <a:lnTo>
                  <a:pt x="0" y="1219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r>
              <a:rPr lang="en-US" dirty="0">
                <a:effectLst>
                  <a:outerShdw blurRad="38100" dist="38100" dir="2700000" algn="tl">
                    <a:srgbClr val="000000">
                      <a:alpha val="43137"/>
                    </a:srgbClr>
                  </a:outerShdw>
                </a:effectLst>
              </a:rPr>
              <a:t>EXTENDED REALITY</a:t>
            </a:r>
          </a:p>
          <a:p>
            <a:pPr marL="0" lvl="0" indent="0" algn="l" defTabSz="222250">
              <a:lnSpc>
                <a:spcPct val="90000"/>
              </a:lnSpc>
              <a:spcBef>
                <a:spcPct val="0"/>
              </a:spcBef>
              <a:spcAft>
                <a:spcPct val="35000"/>
              </a:spcAft>
              <a:buNone/>
            </a:pPr>
            <a:r>
              <a:rPr lang="en-US" dirty="0"/>
              <a:t>Due to its visualization capabilities, XR allows to digitally model physical objects</a:t>
            </a:r>
          </a:p>
        </p:txBody>
      </p:sp>
      <p:sp>
        <p:nvSpPr>
          <p:cNvPr id="36" name="Freeform: Shape 35">
            <a:extLst>
              <a:ext uri="{FF2B5EF4-FFF2-40B4-BE49-F238E27FC236}">
                <a16:creationId xmlns:a16="http://schemas.microsoft.com/office/drawing/2014/main" id="{751E9808-3F63-4EF1-9967-74C478B04DB4}"/>
              </a:ext>
            </a:extLst>
          </p:cNvPr>
          <p:cNvSpPr/>
          <p:nvPr/>
        </p:nvSpPr>
        <p:spPr>
          <a:xfrm>
            <a:off x="6672064" y="4797152"/>
            <a:ext cx="4608451" cy="1507233"/>
          </a:xfrm>
          <a:custGeom>
            <a:avLst/>
            <a:gdLst>
              <a:gd name="connsiteX0" fmla="*/ 0 w 140614"/>
              <a:gd name="connsiteY0" fmla="*/ 0 h 1219200"/>
              <a:gd name="connsiteX1" fmla="*/ 140614 w 140614"/>
              <a:gd name="connsiteY1" fmla="*/ 0 h 1219200"/>
              <a:gd name="connsiteX2" fmla="*/ 140614 w 140614"/>
              <a:gd name="connsiteY2" fmla="*/ 1219200 h 1219200"/>
              <a:gd name="connsiteX3" fmla="*/ 0 w 140614"/>
              <a:gd name="connsiteY3" fmla="*/ 1219200 h 1219200"/>
              <a:gd name="connsiteX4" fmla="*/ 0 w 140614"/>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14" h="1219200">
                <a:moveTo>
                  <a:pt x="0" y="0"/>
                </a:moveTo>
                <a:lnTo>
                  <a:pt x="140614" y="0"/>
                </a:lnTo>
                <a:lnTo>
                  <a:pt x="140614" y="1219200"/>
                </a:lnTo>
                <a:lnTo>
                  <a:pt x="0" y="1219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r>
              <a:rPr lang="en-US" dirty="0">
                <a:effectLst>
                  <a:outerShdw blurRad="38100" dist="38100" dir="2700000" algn="tl">
                    <a:srgbClr val="000000">
                      <a:alpha val="43137"/>
                    </a:srgbClr>
                  </a:outerShdw>
                </a:effectLst>
              </a:rPr>
              <a:t>ARTIFICAL INTELLIGENCE  </a:t>
            </a:r>
            <a:endParaRPr lang="en-US" sz="1200" dirty="0">
              <a:effectLst>
                <a:outerShdw blurRad="38100" dist="38100" dir="2700000" algn="tl">
                  <a:srgbClr val="000000">
                    <a:alpha val="43137"/>
                  </a:srgbClr>
                </a:outerShdw>
              </a:effectLst>
            </a:endParaRPr>
          </a:p>
          <a:p>
            <a:pPr marL="0" lvl="0" indent="0" algn="l" defTabSz="222250">
              <a:lnSpc>
                <a:spcPct val="90000"/>
              </a:lnSpc>
              <a:spcBef>
                <a:spcPct val="0"/>
              </a:spcBef>
              <a:spcAft>
                <a:spcPct val="35000"/>
              </a:spcAft>
              <a:buNone/>
            </a:pPr>
            <a:r>
              <a:rPr lang="en-US" dirty="0"/>
              <a:t>As an advanced analytical tool, AI automatically analyze obtained data, provide valuable insights and made predictions</a:t>
            </a:r>
            <a:endParaRPr lang="en-PK" sz="1600" kern="1200" dirty="0"/>
          </a:p>
        </p:txBody>
      </p:sp>
      <p:sp>
        <p:nvSpPr>
          <p:cNvPr id="38" name="TextBox 37">
            <a:extLst>
              <a:ext uri="{FF2B5EF4-FFF2-40B4-BE49-F238E27FC236}">
                <a16:creationId xmlns:a16="http://schemas.microsoft.com/office/drawing/2014/main" id="{3C7EC871-1C0E-4580-9D0D-151F84151C30}"/>
              </a:ext>
            </a:extLst>
          </p:cNvPr>
          <p:cNvSpPr txBox="1"/>
          <p:nvPr/>
        </p:nvSpPr>
        <p:spPr>
          <a:xfrm>
            <a:off x="61089" y="6203087"/>
            <a:ext cx="12180916" cy="584775"/>
          </a:xfrm>
          <a:prstGeom prst="rect">
            <a:avLst/>
          </a:prstGeom>
          <a:noFill/>
        </p:spPr>
        <p:txBody>
          <a:bodyPr wrap="square" rtlCol="0">
            <a:spAutoFit/>
          </a:bodyPr>
          <a:lstStyle/>
          <a:p>
            <a:r>
              <a:rPr lang="en-US" sz="3200" dirty="0">
                <a:solidFill>
                  <a:srgbClr val="C00000"/>
                </a:solidFill>
              </a:rPr>
              <a:t>Data from the original asset is used to built and improve </a:t>
            </a:r>
            <a:r>
              <a:rPr lang="en-US" sz="3200" dirty="0">
                <a:solidFill>
                  <a:srgbClr val="C00000"/>
                </a:solidFill>
                <a:effectLst>
                  <a:outerShdw blurRad="38100" dist="38100" dir="2700000" algn="tl">
                    <a:srgbClr val="000000">
                      <a:alpha val="43137"/>
                    </a:srgbClr>
                  </a:outerShdw>
                </a:effectLst>
              </a:rPr>
              <a:t>DIGITAL TWIN.</a:t>
            </a:r>
            <a:endParaRPr lang="en-PK" sz="32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106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pic>
        <p:nvPicPr>
          <p:cNvPr id="5" name="Picture 4">
            <a:extLst>
              <a:ext uri="{FF2B5EF4-FFF2-40B4-BE49-F238E27FC236}">
                <a16:creationId xmlns:a16="http://schemas.microsoft.com/office/drawing/2014/main" id="{2C6CFFE7-8CDB-4D97-A474-1817F6E05E52}"/>
              </a:ext>
            </a:extLst>
          </p:cNvPr>
          <p:cNvPicPr>
            <a:picLocks noChangeAspect="1"/>
          </p:cNvPicPr>
          <p:nvPr/>
        </p:nvPicPr>
        <p:blipFill>
          <a:blip r:embed="rId3"/>
          <a:stretch>
            <a:fillRect/>
          </a:stretch>
        </p:blipFill>
        <p:spPr>
          <a:xfrm>
            <a:off x="839416" y="332656"/>
            <a:ext cx="10513168" cy="5913658"/>
          </a:xfrm>
          <a:prstGeom prst="rect">
            <a:avLst/>
          </a:prstGeom>
        </p:spPr>
      </p:pic>
    </p:spTree>
    <p:extLst>
      <p:ext uri="{BB962C8B-B14F-4D97-AF65-F5344CB8AC3E}">
        <p14:creationId xmlns:p14="http://schemas.microsoft.com/office/powerpoint/2010/main" val="306905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E7FDBBCD-77A5-44B6-8A23-459F9051867D}"/>
              </a:ext>
            </a:extLst>
          </p:cNvPr>
          <p:cNvPicPr>
            <a:picLocks noGrp="1" noChangeAspect="1"/>
          </p:cNvPicPr>
          <p:nvPr>
            <p:ph type="pic" sz="quarter" idx="17"/>
          </p:nvPr>
        </p:nvPicPr>
        <p:blipFill>
          <a:blip r:embed="rId3"/>
          <a:srcRect t="26118" b="26118"/>
          <a:stretch>
            <a:fillRect/>
          </a:stretch>
        </p:blipFill>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Descriptive Twin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A DESCRIPTIVE Twin is a live, editable version of design and construction data.</a:t>
            </a:r>
          </a:p>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9236"/>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E7FDBBCD-77A5-44B6-8A23-459F9051867D}"/>
              </a:ext>
            </a:extLst>
          </p:cNvPr>
          <p:cNvPicPr>
            <a:picLocks noGrp="1" noChangeAspect="1"/>
          </p:cNvPicPr>
          <p:nvPr>
            <p:ph type="pic" sz="quarter" idx="17"/>
          </p:nvPr>
        </p:nvPicPr>
        <p:blipFill>
          <a:blip r:embed="rId3"/>
          <a:srcRect t="26118" b="26118"/>
          <a:stretch>
            <a:fillRect/>
          </a:stretch>
        </p:blipFill>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Informative Twin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normAutofit fontScale="92500" lnSpcReduction="10000"/>
          </a:bodyPr>
          <a:lstStyle/>
          <a:p>
            <a:r>
              <a:rPr lang="en-US" dirty="0"/>
              <a:t>A INFORMATIVE Twin manage operational and sensory data.</a:t>
            </a:r>
          </a:p>
          <a:p>
            <a:r>
              <a:rPr lang="en-US" dirty="0"/>
              <a:t>As data is added twin become richer and richer and strongly linked to its physical counter-part.</a:t>
            </a:r>
          </a:p>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9236"/>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809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E7FDBBCD-77A5-44B6-8A23-459F9051867D}"/>
              </a:ext>
            </a:extLst>
          </p:cNvPr>
          <p:cNvPicPr>
            <a:picLocks noGrp="1" noChangeAspect="1"/>
          </p:cNvPicPr>
          <p:nvPr>
            <p:ph type="pic" sz="quarter" idx="17"/>
          </p:nvPr>
        </p:nvPicPr>
        <p:blipFill>
          <a:blip r:embed="rId3"/>
          <a:srcRect t="26118" b="26118"/>
          <a:stretch>
            <a:fillRect/>
          </a:stretch>
        </p:blipFill>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COMPREHENSIVE Twin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COMPREHENSIVE Twin simulates future Senecios. It consider WHAT-IF questions.</a:t>
            </a:r>
          </a:p>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9236"/>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5303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bodyPr spcFirstLastPara="0" vert="horz" wrap="square" lIns="19050" tIns="0" rIns="19050" bIns="0" numCol="1" spcCol="1270" anchor="ctr" anchorCtr="0">
        <a:noAutofit/>
      </a:bodyPr>
      <a:lstStyle>
        <a:defPPr marL="0" indent="0" algn="l" defTabSz="222250">
          <a:lnSpc>
            <a:spcPct val="90000"/>
          </a:lnSpc>
          <a:spcBef>
            <a:spcPct val="0"/>
          </a:spcBef>
          <a:spcAft>
            <a:spcPct val="35000"/>
          </a:spcAft>
          <a:buNone/>
          <a:defRPr sz="500" kern="1200" dirty="0"/>
        </a:defPPr>
      </a:lstStyle>
      <a: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a:style>
    </a:spDef>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71af3243-3dd4-4a8d-8c0d-dd76da1f02a5"/>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16931</TotalTime>
  <Words>712</Words>
  <Application>Microsoft Office PowerPoint</Application>
  <PresentationFormat>Widescreen</PresentationFormat>
  <Paragraphs>66</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ModernClassicBlock-3</vt:lpstr>
      <vt:lpstr>DIGITAL Twins</vt:lpstr>
      <vt:lpstr>What is Digital Twin</vt:lpstr>
      <vt:lpstr>The concept was divided into types later. - DIGITAL TWIN PROTOTYPE (DTP) - DIGITAL TWIN INSTANCE (DTI),  - DIGITAL TWIN AGGREGATE (DTA).  The DTP consists of the designs, analyses, and processes to realize a physical product. The DTP exists before there is a physical product.  The DTI is the digital twin of each individual instance of the product once it is manufactured.  The DTA is the aggregation of DTIs whose data and information can be used for interrogation about the physical product, prognostics, and learning. The specific information contained in the digital twins is driven by use cases. The digital twin is a logical construct, meaning that the actual data and information may be contained in other applications.</vt:lpstr>
      <vt:lpstr>How Does Digital Twin Technology Work?</vt:lpstr>
      <vt:lpstr>Technologies For DITITAL TWINS</vt:lpstr>
      <vt:lpstr>PowerPoint Presentation</vt:lpstr>
      <vt:lpstr>Descriptive Twin</vt:lpstr>
      <vt:lpstr>Informative Twin</vt:lpstr>
      <vt:lpstr>COMPREHENSIVE Twin</vt:lpstr>
      <vt:lpstr>Autonomous Twin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Twins</dc:title>
  <dc:creator>Lareb Amir</dc:creator>
  <cp:lastModifiedBy>Lareb Amir</cp:lastModifiedBy>
  <cp:revision>7</cp:revision>
  <dcterms:created xsi:type="dcterms:W3CDTF">2021-11-30T18:07:05Z</dcterms:created>
  <dcterms:modified xsi:type="dcterms:W3CDTF">2021-12-14T14:32:06Z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