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318" r:id="rId5"/>
    <p:sldId id="260" r:id="rId6"/>
    <p:sldId id="261" r:id="rId7"/>
    <p:sldId id="262" r:id="rId8"/>
    <p:sldId id="263" r:id="rId9"/>
    <p:sldId id="326" r:id="rId10"/>
    <p:sldId id="266" r:id="rId11"/>
    <p:sldId id="298" r:id="rId12"/>
    <p:sldId id="299" r:id="rId13"/>
    <p:sldId id="300" r:id="rId14"/>
    <p:sldId id="301" r:id="rId15"/>
    <p:sldId id="302" r:id="rId16"/>
    <p:sldId id="303" r:id="rId17"/>
    <p:sldId id="304" r:id="rId18"/>
    <p:sldId id="317" r:id="rId19"/>
    <p:sldId id="327" r:id="rId20"/>
    <p:sldId id="328" r:id="rId21"/>
    <p:sldId id="329" r:id="rId22"/>
    <p:sldId id="297" r:id="rId23"/>
    <p:sldId id="319" r:id="rId24"/>
    <p:sldId id="320" r:id="rId25"/>
    <p:sldId id="321" r:id="rId26"/>
    <p:sldId id="322" r:id="rId27"/>
    <p:sldId id="323" r:id="rId28"/>
    <p:sldId id="324" r:id="rId29"/>
    <p:sldId id="314" r:id="rId30"/>
    <p:sldId id="315" r:id="rId31"/>
    <p:sldId id="284"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25-05-2023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824" y="203482"/>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129870" y="2395469"/>
            <a:ext cx="10258567" cy="1284603"/>
          </a:xfrm>
        </p:spPr>
        <p:txBody>
          <a:bodyPr>
            <a:normAutofit/>
          </a:bodyPr>
          <a:lstStyle/>
          <a:p>
            <a:pPr>
              <a:lnSpc>
                <a:spcPct val="15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Skin Disease Prediction Using Machine Learning </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1690688"/>
            <a:ext cx="11114468" cy="4594202"/>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Input </a:t>
            </a:r>
            <a:r>
              <a:rPr lang="en-US" sz="2000" dirty="0" smtClean="0">
                <a:latin typeface="Times New Roman" panose="02020603050405020304" pitchFamily="18" charset="0"/>
                <a:cs typeface="Times New Roman" panose="02020603050405020304" pitchFamily="18" charset="0"/>
              </a:rPr>
              <a:t>image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Feature extraction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Image splitting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metrics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32617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2" y="365126"/>
            <a:ext cx="10906258" cy="1202922"/>
          </a:xfrm>
        </p:spPr>
        <p:txBody>
          <a:bodyPr>
            <a:no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Input image</a:t>
            </a:r>
            <a:br>
              <a:rPr lang="en-US"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7542" y="1568047"/>
            <a:ext cx="10971726" cy="4832753"/>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dataset, skin disease dataset is implemented as input. The dataset is taken from dataset repository. The input dataset is in the format ‘.png, ‘.jpg.</a:t>
            </a:r>
          </a:p>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step, we have to read or load the input image by using the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 () function.</a:t>
            </a:r>
          </a:p>
          <a:p>
            <a:pPr lvl="0"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input image is used to detect or classify the input image.</a:t>
            </a:r>
          </a:p>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are used the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file dialogue box for selecting the input image.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9448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3" y="1690688"/>
            <a:ext cx="11256135" cy="4619960"/>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In our process, we have to resize the image and convert the image into gray scale.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resize an image, you </a:t>
            </a:r>
            <a:r>
              <a:rPr lang="en-IN" sz="2000" dirty="0">
                <a:latin typeface="Times New Roman" panose="02020603050405020304" pitchFamily="18" charset="0"/>
                <a:cs typeface="Times New Roman" panose="02020603050405020304" pitchFamily="18" charset="0"/>
              </a:rPr>
              <a:t>call the resize () method on it, passing in a two-integer tuple argument representing the width and height of the resized image. </a:t>
            </a:r>
          </a:p>
          <a:p>
            <a:pPr lvl="0" algn="just">
              <a:lnSpc>
                <a:spcPct val="150000"/>
              </a:lnSpc>
            </a:pPr>
            <a:r>
              <a:rPr lang="en-US" sz="2000" dirty="0">
                <a:latin typeface="Times New Roman" panose="02020603050405020304" pitchFamily="18" charset="0"/>
                <a:cs typeface="Times New Roman" panose="02020603050405020304" pitchFamily="18" charset="0"/>
              </a:rPr>
              <a:t>The function doesn't modify the used image; it instead returns another Image with the new dimensions.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Convert an Image to Grayscale in Python Using the Conversion Formula and the </a:t>
            </a: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Library.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We can also convert an image to grayscale using the standard RGB to grayscale conversion formula that is </a:t>
            </a:r>
            <a:r>
              <a:rPr lang="en-IN" sz="2000" dirty="0" err="1">
                <a:latin typeface="Times New Roman" panose="02020603050405020304" pitchFamily="18" charset="0"/>
                <a:cs typeface="Times New Roman" panose="02020603050405020304" pitchFamily="18" charset="0"/>
              </a:rPr>
              <a:t>imgGray</a:t>
            </a:r>
            <a:r>
              <a:rPr lang="en-IN" sz="2000" dirty="0">
                <a:latin typeface="Times New Roman" panose="02020603050405020304" pitchFamily="18" charset="0"/>
                <a:cs typeface="Times New Roman" panose="02020603050405020304" pitchFamily="18" charset="0"/>
              </a:rPr>
              <a:t> = 0.2989 * R + 0.5870 * G + 0.1140 * B.</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10953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extraction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9" y="1426380"/>
            <a:ext cx="11269014" cy="4806995"/>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extract the features from preprocessed image.</a:t>
            </a:r>
          </a:p>
          <a:p>
            <a:pPr lvl="0" algn="just">
              <a:lnSpc>
                <a:spcPct val="150000"/>
              </a:lnSpc>
            </a:pPr>
            <a:r>
              <a:rPr lang="en-US" sz="2000" dirty="0" smtClean="0">
                <a:latin typeface="Times New Roman" panose="02020603050405020304" pitchFamily="18" charset="0"/>
                <a:cs typeface="Times New Roman" panose="02020603050405020304" pitchFamily="18" charset="0"/>
              </a:rPr>
              <a:t>Local </a:t>
            </a:r>
            <a:r>
              <a:rPr lang="en-US" sz="2000" dirty="0">
                <a:latin typeface="Times New Roman" panose="02020603050405020304" pitchFamily="18" charset="0"/>
                <a:cs typeface="Times New Roman" panose="02020603050405020304" pitchFamily="18" charset="0"/>
              </a:rPr>
              <a:t>Binary Pattern (LBP) is a method that used to describe texture characteristics of the surfaces. By applying LBP, texture pattern probability can be </a:t>
            </a:r>
            <a:r>
              <a:rPr lang="en-US" sz="2000" dirty="0" err="1">
                <a:latin typeface="Times New Roman" panose="02020603050405020304" pitchFamily="18" charset="0"/>
                <a:cs typeface="Times New Roman" panose="02020603050405020304" pitchFamily="18" charset="0"/>
              </a:rPr>
              <a:t>summarised</a:t>
            </a:r>
            <a:r>
              <a:rPr lang="en-US" sz="2000" dirty="0">
                <a:latin typeface="Times New Roman" panose="02020603050405020304" pitchFamily="18" charset="0"/>
                <a:cs typeface="Times New Roman" panose="02020603050405020304" pitchFamily="18" charset="0"/>
              </a:rPr>
              <a:t> into a histogram. LBP values need to be determined for all of the image pixels.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9618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Image splitting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2" y="1690688"/>
            <a:ext cx="11243256" cy="4697232"/>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input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01969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986" y="1812925"/>
            <a:ext cx="11139152" cy="4497724"/>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implement the two different machine learning algorithm such as DT and RF.</a:t>
            </a:r>
          </a:p>
          <a:p>
            <a:pPr lvl="0"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is a non-parametric supervised learning algorithm, which is utilized for both classification and regression tasks. It has a hierarchical, tree structure, which consists of a root node, branches, internal nodes and leaf nodes.</a:t>
            </a:r>
          </a:p>
          <a:p>
            <a:pPr lvl="0" algn="just">
              <a:lnSpc>
                <a:spcPct val="150000"/>
              </a:lnSpc>
            </a:pPr>
            <a:r>
              <a:rPr lang="en-US" sz="2000" b="1" dirty="0" smtClean="0">
                <a:latin typeface="Times New Roman" panose="02020603050405020304" pitchFamily="18" charset="0"/>
                <a:cs typeface="Times New Roman" panose="02020603050405020304" pitchFamily="18" charset="0"/>
              </a:rPr>
              <a:t>Random </a:t>
            </a:r>
            <a:r>
              <a:rPr lang="en-US" sz="2000" b="1" dirty="0">
                <a:latin typeface="Times New Roman" panose="02020603050405020304" pitchFamily="18" charset="0"/>
                <a:cs typeface="Times New Roman" panose="02020603050405020304" pitchFamily="18" charset="0"/>
              </a:rPr>
              <a:t>forest </a:t>
            </a:r>
            <a:r>
              <a:rPr lang="en-US" sz="2000" dirty="0">
                <a:latin typeface="Times New Roman" panose="02020603050405020304" pitchFamily="18" charset="0"/>
                <a:cs typeface="Times New Roman" panose="02020603050405020304" pitchFamily="18" charset="0"/>
              </a:rPr>
              <a:t>is a commonly-used machine learning algorithm trademarked by Leo </a:t>
            </a:r>
            <a:r>
              <a:rPr lang="en-US" sz="2000" dirty="0" err="1">
                <a:latin typeface="Times New Roman" panose="02020603050405020304" pitchFamily="18" charset="0"/>
                <a:cs typeface="Times New Roman" panose="02020603050405020304" pitchFamily="18" charset="0"/>
              </a:rPr>
              <a:t>Breiman</a:t>
            </a:r>
            <a:r>
              <a:rPr lang="en-US" sz="2000" dirty="0">
                <a:latin typeface="Times New Roman" panose="02020603050405020304" pitchFamily="18" charset="0"/>
                <a:cs typeface="Times New Roman" panose="02020603050405020304" pitchFamily="18" charset="0"/>
              </a:rPr>
              <a:t> and Adele Cutler, which combines the output of multiple decision trees to reach a single result. Its ease of use and flexibility have fueled its adoption, as it handles both classification and regression problems.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78935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metrics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690688"/>
            <a:ext cx="11140225" cy="4568444"/>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indent="0" algn="ctr">
              <a:lnSpc>
                <a:spcPct val="150000"/>
              </a:lnSpc>
              <a:buNone/>
            </a:pPr>
            <a:r>
              <a:rPr lang="en-IN" sz="2000" dirty="0">
                <a:latin typeface="Times New Roman" panose="02020603050405020304" pitchFamily="18" charset="0"/>
                <a:cs typeface="Times New Roman" panose="02020603050405020304" pitchFamily="18" charset="0"/>
              </a:rPr>
              <a:t>	AC= (TP+TN)/ (TP+TN+FP+FN</a:t>
            </a:r>
            <a:r>
              <a:rPr lang="en-IN" sz="2000" dirty="0" smtClean="0">
                <a:latin typeface="Times New Roman" panose="02020603050405020304" pitchFamily="18" charset="0"/>
                <a:cs typeface="Times New Roman" panose="02020603050405020304" pitchFamily="18" charset="0"/>
              </a:rPr>
              <a:t>)</a:t>
            </a:r>
          </a:p>
          <a:p>
            <a:pPr lvl="0">
              <a:lnSpc>
                <a:spcPct val="150000"/>
              </a:lnSpc>
            </a:pPr>
            <a:r>
              <a:rPr lang="en-US" sz="2000" dirty="0" smtClean="0">
                <a:latin typeface="Times New Roman" panose="02020603050405020304" pitchFamily="18" charset="0"/>
                <a:cs typeface="Times New Roman" panose="02020603050405020304" pitchFamily="18" charset="0"/>
              </a:rPr>
              <a:t>Then</a:t>
            </a:r>
            <a:r>
              <a:rPr lang="en-US" sz="2000" dirty="0">
                <a:latin typeface="Times New Roman" panose="02020603050405020304" pitchFamily="18" charset="0"/>
                <a:cs typeface="Times New Roman" panose="02020603050405020304" pitchFamily="18" charset="0"/>
              </a:rPr>
              <a:t>, we can detect or to classify the input image is affected by skin disease or not.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59032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Screenshots</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rotWithShape="1">
          <a:blip r:embed="rId2"/>
          <a:srcRect t="13300" b="4828"/>
          <a:stretch/>
        </p:blipFill>
        <p:spPr bwMode="auto">
          <a:xfrm>
            <a:off x="467521" y="1369722"/>
            <a:ext cx="5731510" cy="263842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t="13596" b="5714"/>
          <a:stretch/>
        </p:blipFill>
        <p:spPr bwMode="auto">
          <a:xfrm>
            <a:off x="5910661" y="4008147"/>
            <a:ext cx="5731510" cy="2600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3367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Screenshots</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rotWithShape="1">
          <a:blip r:embed="rId2"/>
          <a:srcRect t="13300" b="6010"/>
          <a:stretch/>
        </p:blipFill>
        <p:spPr bwMode="auto">
          <a:xfrm>
            <a:off x="364490" y="1368983"/>
            <a:ext cx="5731510" cy="260032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t="13334" b="5217"/>
          <a:stretch/>
        </p:blipFill>
        <p:spPr bwMode="auto">
          <a:xfrm>
            <a:off x="5961698" y="3757140"/>
            <a:ext cx="5731510" cy="2676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8437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842963" y="489397"/>
            <a:ext cx="10515600" cy="836166"/>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2" y="1572071"/>
            <a:ext cx="11397801" cy="478763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Skin diseases are very common nowadays and spreading widely among people in present time. With the growth of computer-based technology and relevance of different machine learning methods in current decade, the development of skin disease prediction using classifier methods is analytical and exact.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skin disease dataset for analyzing various machine learning algorithms to classify the different classes of skin disease.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proposed data mining techniques were checked on skin disease datasets for analyzing 12 types of skin disease, which are Acne, Bowens, Chickenpox, Chiggers, and </a:t>
            </a:r>
            <a:r>
              <a:rPr lang="en-US" sz="2000" dirty="0" err="1">
                <a:latin typeface="Times New Roman" panose="02020603050405020304" pitchFamily="18" charset="0"/>
                <a:cs typeface="Times New Roman" panose="02020603050405020304" pitchFamily="18" charset="0"/>
              </a:rPr>
              <a:t>Dermatofibroma</a:t>
            </a:r>
            <a:r>
              <a:rPr lang="en-US" sz="2000" dirty="0">
                <a:latin typeface="Times New Roman" panose="02020603050405020304" pitchFamily="18" charset="0"/>
                <a:cs typeface="Times New Roman" panose="02020603050405020304" pitchFamily="18" charset="0"/>
              </a:rPr>
              <a:t> and so 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is developed the different machine learning algorithms such as random forest and decision tree. Finally, the experimental results shows that some performance metrics such as accuracy and error rate.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Screenshots</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rotWithShape="1">
          <a:blip r:embed="rId2"/>
          <a:srcRect t="13596" b="5714"/>
          <a:stretch/>
        </p:blipFill>
        <p:spPr bwMode="auto">
          <a:xfrm>
            <a:off x="364490" y="1381862"/>
            <a:ext cx="5731510" cy="260032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t="13596" b="5418"/>
          <a:stretch/>
        </p:blipFill>
        <p:spPr bwMode="auto">
          <a:xfrm>
            <a:off x="6096000" y="3860375"/>
            <a:ext cx="5731510" cy="26098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2781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Screenshots</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descr="0"/>
          <p:cNvPicPr/>
          <p:nvPr/>
        </p:nvPicPr>
        <p:blipFill>
          <a:blip r:embed="rId2">
            <a:extLst>
              <a:ext uri="{28A0092B-C50C-407E-A947-70E740481C1C}">
                <a14:useLocalDpi xmlns:a14="http://schemas.microsoft.com/office/drawing/2010/main" val="0"/>
              </a:ext>
            </a:extLst>
          </a:blip>
          <a:srcRect/>
          <a:stretch>
            <a:fillRect/>
          </a:stretch>
        </p:blipFill>
        <p:spPr bwMode="auto">
          <a:xfrm>
            <a:off x="3549270" y="1973011"/>
            <a:ext cx="4810125" cy="3607435"/>
          </a:xfrm>
          <a:prstGeom prst="rect">
            <a:avLst/>
          </a:prstGeom>
          <a:noFill/>
          <a:ln>
            <a:noFill/>
          </a:ln>
        </p:spPr>
      </p:pic>
    </p:spTree>
    <p:extLst>
      <p:ext uri="{BB962C8B-B14F-4D97-AF65-F5344CB8AC3E}">
        <p14:creationId xmlns:p14="http://schemas.microsoft.com/office/powerpoint/2010/main" val="2436656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5307" y="425003"/>
            <a:ext cx="10908406" cy="1120462"/>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425003" y="1339402"/>
            <a:ext cx="11281893" cy="5100035"/>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US" sz="2000" dirty="0" smtClean="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4025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97772802"/>
              </p:ext>
            </p:extLst>
          </p:nvPr>
        </p:nvGraphicFramePr>
        <p:xfrm>
          <a:off x="373487" y="350520"/>
          <a:ext cx="11397805" cy="6278880"/>
        </p:xfrm>
        <a:graphic>
          <a:graphicData uri="http://schemas.openxmlformats.org/drawingml/2006/table">
            <a:tbl>
              <a:tblPr firstRow="1" bandRow="1">
                <a:tableStyleId>{F5AB1C69-6EDB-4FF4-983F-18BD219EF322}</a:tableStyleId>
              </a:tblPr>
              <a:tblGrid>
                <a:gridCol w="2279561"/>
                <a:gridCol w="2279561"/>
                <a:gridCol w="2279561"/>
                <a:gridCol w="2279561"/>
                <a:gridCol w="2279561"/>
              </a:tblGrid>
              <a:tr h="321698">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702824">
                <a:tc>
                  <a:txBody>
                    <a:bodyPr/>
                    <a:lstStyle/>
                    <a:p>
                      <a:pPr algn="just"/>
                      <a:r>
                        <a:rPr lang="en-IN" sz="1600" b="1" dirty="0" smtClean="0">
                          <a:latin typeface="Times New Roman" panose="02020603050405020304" pitchFamily="18" charset="0"/>
                          <a:cs typeface="Times New Roman" panose="02020603050405020304" pitchFamily="18" charset="0"/>
                        </a:rPr>
                        <a:t>An improved border detection in </a:t>
                      </a:r>
                      <a:r>
                        <a:rPr lang="en-IN" sz="1600" b="1" dirty="0" err="1" smtClean="0">
                          <a:latin typeface="Times New Roman" panose="02020603050405020304" pitchFamily="18" charset="0"/>
                          <a:cs typeface="Times New Roman" panose="02020603050405020304" pitchFamily="18" charset="0"/>
                        </a:rPr>
                        <a:t>dermoscopy</a:t>
                      </a:r>
                      <a:r>
                        <a:rPr lang="en-IN" sz="1600" b="1" dirty="0" smtClean="0">
                          <a:latin typeface="Times New Roman" panose="02020603050405020304" pitchFamily="18" charset="0"/>
                          <a:cs typeface="Times New Roman" panose="02020603050405020304" pitchFamily="18" charset="0"/>
                        </a:rPr>
                        <a:t> images for density based      clustering</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sv-SE" sz="1600" b="0" dirty="0" smtClean="0">
                          <a:latin typeface="Times New Roman" panose="02020603050405020304" pitchFamily="18" charset="0"/>
                          <a:cs typeface="Times New Roman" panose="02020603050405020304" pitchFamily="18" charset="0"/>
                        </a:rPr>
                        <a:t>S. Suer, S. Kockara, and M. Mete</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One of the most important steps in </a:t>
                      </a:r>
                      <a:r>
                        <a:rPr lang="en-IN" sz="1600" b="0" dirty="0" err="1" smtClean="0">
                          <a:latin typeface="Times New Roman" panose="02020603050405020304" pitchFamily="18" charset="0"/>
                          <a:cs typeface="Times New Roman" panose="02020603050405020304" pitchFamily="18" charset="0"/>
                        </a:rPr>
                        <a:t>dermoscopy</a:t>
                      </a:r>
                      <a:r>
                        <a:rPr lang="en-IN" sz="1600" b="0" dirty="0" smtClean="0">
                          <a:latin typeface="Times New Roman" panose="02020603050405020304" pitchFamily="18" charset="0"/>
                          <a:cs typeface="Times New Roman" panose="02020603050405020304" pitchFamily="18" charset="0"/>
                        </a:rPr>
                        <a:t> image analysis is automated detection of lesion borders. To our knowledge, in our 2010 study we achieved one of the highest accuracy rates in the automated lesion border detection field by using modified density based clustering algorithm. In the previous study, we proposed a novel method which removes redundant computations in well-known spatial density based clustering algorithm, DBSCAN; thus, in turn it speeds up clustering process considerably.</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works on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color</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images without any pre-processing and generates more accurate results than existing method.</a:t>
                      </a:r>
                    </a:p>
                    <a:p>
                      <a:pPr lvl="0"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cannot find any point density-reachable from the starting point.</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57757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387031356"/>
              </p:ext>
            </p:extLst>
          </p:nvPr>
        </p:nvGraphicFramePr>
        <p:xfrm>
          <a:off x="825320" y="468647"/>
          <a:ext cx="10842940" cy="5726090"/>
        </p:xfrm>
        <a:graphic>
          <a:graphicData uri="http://schemas.openxmlformats.org/drawingml/2006/table">
            <a:tbl>
              <a:tblPr firstRow="1" bandRow="1">
                <a:tableStyleId>{F5AB1C69-6EDB-4FF4-983F-18BD219EF322}</a:tableStyleId>
              </a:tblPr>
              <a:tblGrid>
                <a:gridCol w="2168588"/>
                <a:gridCol w="2168588"/>
                <a:gridCol w="2168588"/>
                <a:gridCol w="2168588"/>
                <a:gridCol w="2168588"/>
              </a:tblGrid>
              <a:tr h="349795">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376295">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Digital monitoring by whole body photography and sequential digital </a:t>
                      </a:r>
                      <a:r>
                        <a:rPr lang="en-IN" sz="1600" b="1" kern="1200" dirty="0" err="1" smtClean="0">
                          <a:solidFill>
                            <a:schemeClr val="dk1"/>
                          </a:solidFill>
                          <a:effectLst/>
                          <a:latin typeface="Times New Roman" panose="02020603050405020304" pitchFamily="18" charset="0"/>
                          <a:ea typeface="+mn-ea"/>
                          <a:cs typeface="Times New Roman" panose="02020603050405020304" pitchFamily="18" charset="0"/>
                        </a:rPr>
                        <a:t>dermoscopy</a:t>
                      </a:r>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 detects thinner melanomas</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u="none" dirty="0" smtClean="0">
                          <a:latin typeface="Times New Roman" panose="02020603050405020304" pitchFamily="18" charset="0"/>
                          <a:cs typeface="Times New Roman" panose="02020603050405020304" pitchFamily="18" charset="0"/>
                        </a:rPr>
                        <a:t>2010</a:t>
                      </a:r>
                      <a:endParaRPr lang="en-IN" sz="1600" b="0" u="none" dirty="0">
                        <a:latin typeface="Times New Roman" panose="02020603050405020304" pitchFamily="18" charset="0"/>
                        <a:cs typeface="Times New Roman" panose="02020603050405020304" pitchFamily="18" charset="0"/>
                      </a:endParaRPr>
                    </a:p>
                  </a:txBody>
                  <a:tcPr/>
                </a:tc>
                <a:tc>
                  <a:txBody>
                    <a:bodyPr/>
                    <a:lstStyle/>
                    <a:p>
                      <a:pPr algn="just"/>
                      <a:r>
                        <a:rPr lang="en-IN" sz="1600" b="0" u="none" dirty="0" smtClean="0">
                          <a:latin typeface="Times New Roman" panose="02020603050405020304" pitchFamily="18" charset="0"/>
                          <a:cs typeface="Times New Roman" panose="02020603050405020304" pitchFamily="18" charset="0"/>
                        </a:rPr>
                        <a:t>M. </a:t>
                      </a:r>
                      <a:r>
                        <a:rPr lang="en-IN" sz="1600" b="0" u="none" dirty="0" err="1" smtClean="0">
                          <a:latin typeface="Times New Roman" panose="02020603050405020304" pitchFamily="18" charset="0"/>
                          <a:cs typeface="Times New Roman" panose="02020603050405020304" pitchFamily="18" charset="0"/>
                        </a:rPr>
                        <a:t>Rademaker</a:t>
                      </a:r>
                      <a:r>
                        <a:rPr lang="en-IN" sz="1600" b="0" u="none" dirty="0" smtClean="0">
                          <a:latin typeface="Times New Roman" panose="02020603050405020304" pitchFamily="18" charset="0"/>
                          <a:cs typeface="Times New Roman" panose="02020603050405020304" pitchFamily="18" charset="0"/>
                        </a:rPr>
                        <a:t> and A. Oakley</a:t>
                      </a:r>
                      <a:endParaRPr lang="en-IN" sz="1600" b="0" u="none"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Excisions due to mere DELM changes detected 66.7% of melanomas in familial atypical mole and multiple melanoma (FAMMM) and 32.5% of melanomas in atypical mole syndrome (AMS) patients. We conclude that DELM is a valuable tool for the long-term follow-up of atypical nevi, especially in the high-risk groups of FAMMM and AMS patients. Randomized controlled trials are needed to validate the data from this clinical trial. </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remains to be determined whether earlier diagnosis results in improved survival.</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may not be detected until they are quite advanced.</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2303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772480996"/>
              </p:ext>
            </p:extLst>
          </p:nvPr>
        </p:nvGraphicFramePr>
        <p:xfrm>
          <a:off x="567743" y="350520"/>
          <a:ext cx="11190670" cy="6062487"/>
        </p:xfrm>
        <a:graphic>
          <a:graphicData uri="http://schemas.openxmlformats.org/drawingml/2006/table">
            <a:tbl>
              <a:tblPr firstRow="1" bandRow="1">
                <a:tableStyleId>{F5AB1C69-6EDB-4FF4-983F-18BD219EF322}</a:tableStyleId>
              </a:tblPr>
              <a:tblGrid>
                <a:gridCol w="2238134"/>
                <a:gridCol w="2238134"/>
                <a:gridCol w="2238134"/>
                <a:gridCol w="2238134"/>
                <a:gridCol w="2238134"/>
              </a:tblGrid>
              <a:tr h="323073">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727207">
                <a:tc>
                  <a:txBody>
                    <a:bodyPr/>
                    <a:lstStyle/>
                    <a:p>
                      <a:pPr algn="just"/>
                      <a:r>
                        <a:rPr lang="en-IN" sz="1600" b="1" kern="1200" dirty="0" err="1" smtClean="0">
                          <a:solidFill>
                            <a:schemeClr val="dk1"/>
                          </a:solidFill>
                          <a:effectLst/>
                          <a:latin typeface="Times New Roman" panose="02020603050405020304" pitchFamily="18" charset="0"/>
                          <a:ea typeface="+mn-ea"/>
                          <a:cs typeface="Times New Roman" panose="02020603050405020304" pitchFamily="18" charset="0"/>
                        </a:rPr>
                        <a:t>SKINcure</a:t>
                      </a:r>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 A real time image analysis system to aid in the malignant melanoma prevention and early detection</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2014</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O. </a:t>
                      </a:r>
                      <a:r>
                        <a:rPr lang="en-IN" sz="1600" b="0" dirty="0" err="1" smtClean="0">
                          <a:latin typeface="Times New Roman" panose="02020603050405020304" pitchFamily="18" charset="0"/>
                          <a:cs typeface="Times New Roman" panose="02020603050405020304" pitchFamily="18" charset="0"/>
                        </a:rPr>
                        <a:t>Abuzaghleh</a:t>
                      </a:r>
                      <a:r>
                        <a:rPr lang="en-IN" sz="1600" b="0" dirty="0" smtClean="0">
                          <a:latin typeface="Times New Roman" panose="02020603050405020304" pitchFamily="18" charset="0"/>
                          <a:cs typeface="Times New Roman" panose="02020603050405020304" pitchFamily="18" charset="0"/>
                        </a:rPr>
                        <a:t>, B. D. </a:t>
                      </a:r>
                      <a:r>
                        <a:rPr lang="en-IN" sz="1600" b="0" dirty="0" err="1" smtClean="0">
                          <a:latin typeface="Times New Roman" panose="02020603050405020304" pitchFamily="18" charset="0"/>
                          <a:cs typeface="Times New Roman" panose="02020603050405020304" pitchFamily="18" charset="0"/>
                        </a:rPr>
                        <a:t>Barkana</a:t>
                      </a:r>
                      <a:r>
                        <a:rPr lang="en-IN" sz="1600" b="0" dirty="0" smtClean="0">
                          <a:latin typeface="Times New Roman" panose="02020603050405020304" pitchFamily="18" charset="0"/>
                          <a:cs typeface="Times New Roman" panose="02020603050405020304" pitchFamily="18" charset="0"/>
                        </a:rPr>
                        <a:t>, and M. </a:t>
                      </a:r>
                      <a:r>
                        <a:rPr lang="en-IN" sz="1600" b="0" dirty="0" err="1" smtClean="0">
                          <a:latin typeface="Times New Roman" panose="02020603050405020304" pitchFamily="18" charset="0"/>
                          <a:cs typeface="Times New Roman" panose="02020603050405020304" pitchFamily="18" charset="0"/>
                        </a:rPr>
                        <a:t>Faezipour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 proposed system exploits PH2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Dermoscopy</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image database from Pedro Hispano Hospital for development and testing purposes. The image database contains a total of 200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dermoscopy</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images of lesions, including normal, atypical, and melanoma cases.</a:t>
                      </a:r>
                    </a:p>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 experimental results show that the proposed system is efficient, achieving classification of the normal, atypical and melanoma images with accuracy of 96.3%, 95.7% and 97.5%, respectively.</a:t>
                      </a:r>
                    </a:p>
                    <a:p>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r>
                        <a:rPr lang="en-IN" sz="1600" dirty="0" smtClean="0">
                          <a:latin typeface="Times New Roman" panose="02020603050405020304" pitchFamily="18" charset="0"/>
                          <a:cs typeface="Times New Roman" panose="02020603050405020304" pitchFamily="18" charset="0"/>
                        </a:rPr>
                        <a:t>•	Portability and low cost. And can make a significant impact on health care delivery as assistive devices in underserved and remote areas.</a:t>
                      </a:r>
                    </a:p>
                    <a:p>
                      <a:pPr lvl="0"/>
                      <a:r>
                        <a:rPr lang="en-IN" sz="1600" dirty="0" smtClean="0">
                          <a:latin typeface="Times New Roman" panose="02020603050405020304" pitchFamily="18" charset="0"/>
                          <a:cs typeface="Times New Roman" panose="02020603050405020304" pitchFamily="18" charset="0"/>
                        </a:rPr>
                        <a:t>•	Their system didn’t allow the user to capture images using the smart phone.</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40931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990247743"/>
              </p:ext>
            </p:extLst>
          </p:nvPr>
        </p:nvGraphicFramePr>
        <p:xfrm>
          <a:off x="876836" y="672492"/>
          <a:ext cx="10714150" cy="5663914"/>
        </p:xfrm>
        <a:graphic>
          <a:graphicData uri="http://schemas.openxmlformats.org/drawingml/2006/table">
            <a:tbl>
              <a:tblPr firstRow="1" bandRow="1">
                <a:tableStyleId>{F5AB1C69-6EDB-4FF4-983F-18BD219EF322}</a:tableStyleId>
              </a:tblPr>
              <a:tblGrid>
                <a:gridCol w="2142830"/>
                <a:gridCol w="2142830"/>
                <a:gridCol w="2142830"/>
                <a:gridCol w="2142830"/>
                <a:gridCol w="2142830"/>
              </a:tblGrid>
              <a:tr h="374204">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289710">
                <a:tc>
                  <a:txBody>
                    <a:bodyPr/>
                    <a:lstStyle/>
                    <a:p>
                      <a:pPr algn="just"/>
                      <a:r>
                        <a:rPr lang="en-IN" sz="1600" b="1" kern="1200" dirty="0" err="1" smtClean="0">
                          <a:solidFill>
                            <a:schemeClr val="dk1"/>
                          </a:solidFill>
                          <a:effectLst/>
                          <a:latin typeface="Times New Roman" panose="02020603050405020304" pitchFamily="18" charset="0"/>
                          <a:ea typeface="+mn-ea"/>
                          <a:cs typeface="Times New Roman" panose="02020603050405020304" pitchFamily="18" charset="0"/>
                        </a:rPr>
                        <a:t>SkinScan</a:t>
                      </a:r>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 A portable library for melanoma detection on handheld</a:t>
                      </a:r>
                    </a:p>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devices</a:t>
                      </a:r>
                    </a:p>
                    <a:p>
                      <a:pPr algn="just"/>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T. </a:t>
                      </a:r>
                      <a:r>
                        <a:rPr lang="en-IN" sz="1600" b="0" dirty="0" err="1" smtClean="0">
                          <a:latin typeface="Times New Roman" panose="02020603050405020304" pitchFamily="18" charset="0"/>
                          <a:cs typeface="Times New Roman" panose="02020603050405020304" pitchFamily="18" charset="0"/>
                        </a:rPr>
                        <a:t>Wadhawan</a:t>
                      </a:r>
                      <a:r>
                        <a:rPr lang="en-IN" sz="1600" b="0" dirty="0" smtClean="0">
                          <a:latin typeface="Times New Roman" panose="02020603050405020304" pitchFamily="18" charset="0"/>
                          <a:cs typeface="Times New Roman" panose="02020603050405020304" pitchFamily="18" charset="0"/>
                        </a:rPr>
                        <a:t>, N. Situ, K. Lancaster, X. Yuan, and G. </a:t>
                      </a:r>
                      <a:r>
                        <a:rPr lang="en-IN" sz="1600" b="0" dirty="0" err="1" smtClean="0">
                          <a:latin typeface="Times New Roman" panose="02020603050405020304" pitchFamily="18" charset="0"/>
                          <a:cs typeface="Times New Roman" panose="02020603050405020304" pitchFamily="18" charset="0"/>
                        </a:rPr>
                        <a:t>Zouridakis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This paper is about to develop a portable library for automated detection of melanoma termed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SkinScan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that can be used on smartphones and other handheld devices. Compared to desktop computers, embedded processors have limited processing speed, memory, and power, but they have the advantage of portability and low cost.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r>
                        <a:rPr lang="en-IN" sz="1600" dirty="0" smtClean="0">
                          <a:latin typeface="Times New Roman" panose="02020603050405020304" pitchFamily="18" charset="0"/>
                          <a:cs typeface="Times New Roman" panose="02020603050405020304" pitchFamily="18" charset="0"/>
                        </a:rPr>
                        <a:t>•	It is possible to run sophisticated biomedical imaging applications on smartphones and other handheld devices, which have the advantage of portability and low cost, and therefore they can make a significant impact on health care delivery as assistive devices in underserved and remote areas.</a:t>
                      </a:r>
                    </a:p>
                    <a:p>
                      <a:pPr lvl="0"/>
                      <a:r>
                        <a:rPr lang="en-IN" sz="1600" dirty="0" smtClean="0">
                          <a:latin typeface="Times New Roman" panose="02020603050405020304" pitchFamily="18" charset="0"/>
                          <a:cs typeface="Times New Roman" panose="02020603050405020304" pitchFamily="18" charset="0"/>
                        </a:rPr>
                        <a:t>•	User cannot use this on other Portable device.</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2608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573187936"/>
              </p:ext>
            </p:extLst>
          </p:nvPr>
        </p:nvGraphicFramePr>
        <p:xfrm>
          <a:off x="682581" y="672491"/>
          <a:ext cx="10959920" cy="5689671"/>
        </p:xfrm>
        <a:graphic>
          <a:graphicData uri="http://schemas.openxmlformats.org/drawingml/2006/table">
            <a:tbl>
              <a:tblPr firstRow="1" bandRow="1">
                <a:tableStyleId>{F5AB1C69-6EDB-4FF4-983F-18BD219EF322}</a:tableStyleId>
              </a:tblPr>
              <a:tblGrid>
                <a:gridCol w="2191984"/>
                <a:gridCol w="2191984"/>
                <a:gridCol w="2191984"/>
                <a:gridCol w="2191984"/>
                <a:gridCol w="2191984"/>
              </a:tblGrid>
              <a:tr h="359692">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32997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A mobile automated skin lesion classification system</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K. </a:t>
                      </a:r>
                      <a:r>
                        <a:rPr lang="en-IN" sz="1600" b="0" dirty="0" err="1" smtClean="0">
                          <a:latin typeface="Times New Roman" panose="02020603050405020304" pitchFamily="18" charset="0"/>
                          <a:cs typeface="Times New Roman" panose="02020603050405020304" pitchFamily="18" charset="0"/>
                        </a:rPr>
                        <a:t>Ramlakhan</a:t>
                      </a:r>
                      <a:r>
                        <a:rPr lang="en-IN" sz="1600" b="0" dirty="0" smtClean="0">
                          <a:latin typeface="Times New Roman" panose="02020603050405020304" pitchFamily="18" charset="0"/>
                          <a:cs typeface="Times New Roman" panose="02020603050405020304" pitchFamily="18" charset="0"/>
                        </a:rPr>
                        <a:t> and Y. Shang</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 skin lesion image is converted to a monochrome image for outline contour detection.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Color</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and shape features of the lesion are extracted and used as input to a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kNN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classifier. Initial experimental result shows that the system is efficient and works well on well-lighted test images, achieving an average accuracy of 66.7%, with average malignant class recall/sensitivity of 60.7% and specificity of 80.5%.</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Color</a:t>
                      </a:r>
                      <a:r>
                        <a:rPr lang="en-IN" sz="1600" dirty="0" smtClean="0">
                          <a:latin typeface="Times New Roman" panose="02020603050405020304" pitchFamily="18" charset="0"/>
                          <a:cs typeface="Times New Roman" panose="02020603050405020304" pitchFamily="18" charset="0"/>
                        </a:rPr>
                        <a:t> and shape features of the lesion are extracted and used as input to a KNN classifier.</a:t>
                      </a:r>
                    </a:p>
                    <a:p>
                      <a:pPr lvl="0"/>
                      <a:r>
                        <a:rPr lang="en-IN" sz="1600" dirty="0" smtClean="0">
                          <a:latin typeface="Times New Roman" panose="02020603050405020304" pitchFamily="18" charset="0"/>
                          <a:cs typeface="Times New Roman" panose="02020603050405020304" pitchFamily="18" charset="0"/>
                        </a:rPr>
                        <a:t>•	It does not identified any previous non-Edinburgh research using 3D depth data for skin cancer analysis.</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9984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545465"/>
            <a:ext cx="10800008" cy="4778061"/>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We conclude that, the dataset was taken from dataset repository. We are extracted the features from pre-processed image by using LBP.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developed the machine learning algorithms such as decision tree and random forest. Finally, the experimental results shows that accuracy and error rate. Then, we are predicted or classified the disease is either affected or not.</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3612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639"/>
            <a:ext cx="10515600" cy="1227049"/>
          </a:xfrm>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913" y="1690688"/>
            <a:ext cx="11140225" cy="4619960"/>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To detect or to classify the skin disease effectively.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To implement the machine learning algorithm such as DT and RF.</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To enhance the overall performance for classification algorithms.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To implement the web application.</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1166" y="1690688"/>
            <a:ext cx="10662634" cy="4710404"/>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In future work, we will hybrid the transfer learning or combine the two different machine learning algorithms or combine the two different deep learning algorithms for better performance or efficiency</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US" sz="2000" dirty="0">
                <a:latin typeface="Times New Roman" panose="02020603050405020304" pitchFamily="18" charset="0"/>
                <a:cs typeface="Times New Roman" panose="02020603050405020304" pitchFamily="18" charset="0"/>
              </a:rPr>
              <a:t>This will help in detection of skin disease in rural parts of India where there is already a huge lack of basic medical facilities.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1714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1" y="242888"/>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590" y="1275008"/>
            <a:ext cx="11229305" cy="4881093"/>
          </a:xfrm>
        </p:spPr>
        <p:txBody>
          <a:bodyPr>
            <a:no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[1] M. </a:t>
            </a:r>
            <a:r>
              <a:rPr lang="en-IN" sz="2000" dirty="0" err="1">
                <a:latin typeface="Times New Roman" panose="02020603050405020304" pitchFamily="18" charset="0"/>
                <a:cs typeface="Times New Roman" panose="02020603050405020304" pitchFamily="18" charset="0"/>
              </a:rPr>
              <a:t>Bojarski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Choromanska</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Choromanski</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Firner</a:t>
            </a:r>
            <a:r>
              <a:rPr lang="en-IN" sz="2000" dirty="0">
                <a:latin typeface="Times New Roman" panose="02020603050405020304" pitchFamily="18" charset="0"/>
                <a:cs typeface="Times New Roman" panose="02020603050405020304" pitchFamily="18" charset="0"/>
              </a:rPr>
              <a:t>, L. D. </a:t>
            </a:r>
            <a:r>
              <a:rPr lang="en-IN" sz="2000" dirty="0" err="1">
                <a:latin typeface="Times New Roman" panose="02020603050405020304" pitchFamily="18" charset="0"/>
                <a:cs typeface="Times New Roman" panose="02020603050405020304" pitchFamily="18" charset="0"/>
              </a:rPr>
              <a:t>Jackel</a:t>
            </a:r>
            <a:r>
              <a:rPr lang="en-IN" sz="2000" dirty="0">
                <a:latin typeface="Times New Roman" panose="02020603050405020304" pitchFamily="18" charset="0"/>
                <a:cs typeface="Times New Roman" panose="02020603050405020304" pitchFamily="18" charset="0"/>
              </a:rPr>
              <a:t>, U. Muller, and K. </a:t>
            </a:r>
            <a:r>
              <a:rPr lang="en-IN" sz="2000" dirty="0" err="1">
                <a:latin typeface="Times New Roman" panose="02020603050405020304" pitchFamily="18" charset="0"/>
                <a:cs typeface="Times New Roman" panose="02020603050405020304" pitchFamily="18" charset="0"/>
              </a:rPr>
              <a:t>Zieba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Visualbackprop</a:t>
            </a:r>
            <a:r>
              <a:rPr lang="en-IN" sz="2000" dirty="0">
                <a:latin typeface="Times New Roman" panose="02020603050405020304" pitchFamily="18" charset="0"/>
                <a:cs typeface="Times New Roman" panose="02020603050405020304" pitchFamily="18" charset="0"/>
              </a:rPr>
              <a:t>: visualizing </a:t>
            </a:r>
            <a:r>
              <a:rPr lang="en-IN" sz="2000" dirty="0" err="1">
                <a:latin typeface="Times New Roman" panose="02020603050405020304" pitchFamily="18" charset="0"/>
                <a:cs typeface="Times New Roman" panose="02020603050405020304" pitchFamily="18" charset="0"/>
              </a:rPr>
              <a:t>cnns</a:t>
            </a:r>
            <a:r>
              <a:rPr lang="en-IN" sz="2000" dirty="0">
                <a:latin typeface="Times New Roman" panose="02020603050405020304" pitchFamily="18" charset="0"/>
                <a:cs typeface="Times New Roman" panose="02020603050405020304" pitchFamily="18" charset="0"/>
              </a:rPr>
              <a:t> for autonomous driving. </a:t>
            </a:r>
            <a:r>
              <a:rPr lang="en-IN" sz="2000" dirty="0" err="1">
                <a:latin typeface="Times New Roman" panose="02020603050405020304" pitchFamily="18" charset="0"/>
                <a:cs typeface="Times New Roman" panose="02020603050405020304" pitchFamily="18" charset="0"/>
              </a:rPr>
              <a:t>CoRR</a:t>
            </a:r>
            <a:r>
              <a:rPr lang="en-IN" sz="2000" dirty="0">
                <a:latin typeface="Times New Roman" panose="02020603050405020304" pitchFamily="18" charset="0"/>
                <a:cs typeface="Times New Roman" panose="02020603050405020304" pitchFamily="18" charset="0"/>
              </a:rPr>
              <a:t>, abs/1611.05418, 2016. 3</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[2] N. C. F. </a:t>
            </a:r>
            <a:r>
              <a:rPr lang="en-IN" sz="2000" dirty="0" err="1">
                <a:latin typeface="Times New Roman" panose="02020603050405020304" pitchFamily="18" charset="0"/>
                <a:cs typeface="Times New Roman" panose="02020603050405020304" pitchFamily="18" charset="0"/>
              </a:rPr>
              <a:t>Codella</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Cai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Abedini</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Garnavi</a:t>
            </a:r>
            <a:r>
              <a:rPr lang="en-IN" sz="2000" dirty="0">
                <a:latin typeface="Times New Roman" panose="02020603050405020304" pitchFamily="18" charset="0"/>
                <a:cs typeface="Times New Roman" panose="02020603050405020304" pitchFamily="18" charset="0"/>
              </a:rPr>
              <a:t>, A. Halpern, and J. R. Smith. Deep learning, sparse coding, and CNN for melanoma recognition in </a:t>
            </a:r>
            <a:r>
              <a:rPr lang="en-IN" sz="2000" dirty="0" err="1">
                <a:latin typeface="Times New Roman" panose="02020603050405020304" pitchFamily="18" charset="0"/>
                <a:cs typeface="Times New Roman" panose="02020603050405020304" pitchFamily="18" charset="0"/>
              </a:rPr>
              <a:t>dermoscopy</a:t>
            </a:r>
            <a:r>
              <a:rPr lang="en-IN" sz="2000" dirty="0">
                <a:latin typeface="Times New Roman" panose="02020603050405020304" pitchFamily="18" charset="0"/>
                <a:cs typeface="Times New Roman" panose="02020603050405020304" pitchFamily="18" charset="0"/>
              </a:rPr>
              <a:t> images. In Machine Learning in Medical Imaging, pages 118–126, MLMI 2015. 2</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[3] N. C. F. </a:t>
            </a:r>
            <a:r>
              <a:rPr lang="en-IN" sz="2000" dirty="0" err="1">
                <a:latin typeface="Times New Roman" panose="02020603050405020304" pitchFamily="18" charset="0"/>
                <a:cs typeface="Times New Roman" panose="02020603050405020304" pitchFamily="18" charset="0"/>
              </a:rPr>
              <a:t>Codella</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Gutman</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Emre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Celebi</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Helba</a:t>
            </a:r>
            <a:r>
              <a:rPr lang="en-IN" sz="2000" dirty="0">
                <a:latin typeface="Times New Roman" panose="02020603050405020304" pitchFamily="18" charset="0"/>
                <a:cs typeface="Times New Roman" panose="02020603050405020304" pitchFamily="18" charset="0"/>
              </a:rPr>
              <a:t>, M. A. </a:t>
            </a:r>
            <a:r>
              <a:rPr lang="en-IN" sz="2000" dirty="0" err="1">
                <a:latin typeface="Times New Roman" panose="02020603050405020304" pitchFamily="18" charset="0"/>
                <a:cs typeface="Times New Roman" panose="02020603050405020304" pitchFamily="18" charset="0"/>
              </a:rPr>
              <a:t>Marchetti</a:t>
            </a:r>
            <a:r>
              <a:rPr lang="en-IN" sz="2000" dirty="0">
                <a:latin typeface="Times New Roman" panose="02020603050405020304" pitchFamily="18" charset="0"/>
                <a:cs typeface="Times New Roman" panose="02020603050405020304" pitchFamily="18" charset="0"/>
              </a:rPr>
              <a:t>, S. W. </a:t>
            </a:r>
            <a:r>
              <a:rPr lang="en-IN" sz="2000" dirty="0" err="1">
                <a:latin typeface="Times New Roman" panose="02020603050405020304" pitchFamily="18" charset="0"/>
                <a:cs typeface="Times New Roman" panose="02020603050405020304" pitchFamily="18" charset="0"/>
              </a:rPr>
              <a:t>Dusza</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Kalloo</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Liopyris</a:t>
            </a:r>
            <a:r>
              <a:rPr lang="en-IN" sz="2000" dirty="0">
                <a:latin typeface="Times New Roman" panose="02020603050405020304" pitchFamily="18" charset="0"/>
                <a:cs typeface="Times New Roman" panose="02020603050405020304" pitchFamily="18" charset="0"/>
              </a:rPr>
              <a:t>, N. K. Mishra, H. Kittler, and A. Halpern. Skin lesion analysis toward melanoma detection: A challenge at the 2017 international symposium on biomedical imaging (ISBI), hosted by the international skin imaging collaboration (ISIC). </a:t>
            </a:r>
            <a:r>
              <a:rPr lang="en-IN" sz="2000" dirty="0" err="1">
                <a:latin typeface="Times New Roman" panose="02020603050405020304" pitchFamily="18" charset="0"/>
                <a:cs typeface="Times New Roman" panose="02020603050405020304" pitchFamily="18" charset="0"/>
              </a:rPr>
              <a:t>CoRR</a:t>
            </a:r>
            <a:r>
              <a:rPr lang="en-IN" sz="2000" dirty="0">
                <a:latin typeface="Times New Roman" panose="02020603050405020304" pitchFamily="18" charset="0"/>
                <a:cs typeface="Times New Roman" panose="02020603050405020304" pitchFamily="18" charset="0"/>
              </a:rPr>
              <a:t>, abs/1710.05006, 2017. 2</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5" y="1532586"/>
            <a:ext cx="11517938" cy="4984124"/>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skin is the most significant part of human body. The skin protects the body from UV radiation infections, injuries, heat and harmful radiation, and also helps in the manufacture of vitamin D.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skin plays an important role in controlling body temperature, so it is important to maintain good health and protect the body from skin diseases.</a:t>
            </a:r>
          </a:p>
          <a:p>
            <a:pPr algn="just">
              <a:lnSpc>
                <a:spcPct val="150000"/>
              </a:lnSpc>
            </a:pPr>
            <a:r>
              <a:rPr lang="en-US" sz="2000" dirty="0">
                <a:latin typeface="Times New Roman" panose="02020603050405020304" pitchFamily="18" charset="0"/>
                <a:cs typeface="Times New Roman" panose="02020603050405020304" pitchFamily="18" charset="0"/>
              </a:rPr>
              <a:t>The fast development of computer technology in present decades, the use of data mining technology plays a crucial role in the analysis of skin diseases. Researchers are constantly developing various prediction methods, but the largest researchers use only a few classification algorithms instead of ensemble methods.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ensemble method uses different data mining techniques and combines them to find predictions.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8845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450761"/>
            <a:ext cx="10684099" cy="105226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007" y="1598304"/>
            <a:ext cx="11245251" cy="4712343"/>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In existing system, melanoma detected by removing the part of effected skin in our body and send to check whether the cancer cells are present or not.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the cancer cells are present will checking then it will diagnosed. It is a time taken process and also it make patient life in risk</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Melanoma detection using machine learning is difficult to handle large data so it may not provide best accuracy</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is technically challenging because of the large amount data collect by Images. So that, we bring a concept of melanoma detection using deep learning because it can handle large number of data set.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690688"/>
            <a:ext cx="11037195" cy="4516929"/>
          </a:xfrm>
        </p:spPr>
        <p:txBody>
          <a:bodyPr/>
          <a:lstStyle/>
          <a:p>
            <a:pPr lvl="0" algn="just">
              <a:lnSpc>
                <a:spcPct val="150000"/>
              </a:lnSpc>
            </a:pPr>
            <a:r>
              <a:rPr lang="en-IN" sz="2000" dirty="0">
                <a:latin typeface="Times New Roman" panose="02020603050405020304" pitchFamily="18" charset="0"/>
                <a:cs typeface="Times New Roman" panose="02020603050405020304" pitchFamily="18" charset="0"/>
              </a:rPr>
              <a:t>The results is low when compared with proposed.</a:t>
            </a:r>
          </a:p>
          <a:p>
            <a:pPr lvl="0" algn="just">
              <a:lnSpc>
                <a:spcPct val="150000"/>
              </a:lnSpc>
            </a:pPr>
            <a:r>
              <a:rPr lang="en-US" sz="2000" dirty="0">
                <a:latin typeface="Times New Roman" panose="02020603050405020304" pitchFamily="18" charset="0"/>
                <a:cs typeface="Times New Roman" panose="02020603050405020304" pitchFamily="18" charset="0"/>
              </a:rPr>
              <a:t>The prediction of </a:t>
            </a:r>
            <a:r>
              <a:rPr lang="en-US" sz="2000" dirty="0" smtClean="0">
                <a:latin typeface="Times New Roman" panose="02020603050405020304" pitchFamily="18" charset="0"/>
                <a:cs typeface="Times New Roman" panose="02020603050405020304" pitchFamily="18" charset="0"/>
              </a:rPr>
              <a:t>medonoma is </a:t>
            </a:r>
            <a:r>
              <a:rPr lang="en-US" sz="2000" dirty="0">
                <a:latin typeface="Times New Roman" panose="02020603050405020304" pitchFamily="18" charset="0"/>
                <a:cs typeface="Times New Roman" panose="02020603050405020304" pitchFamily="18" charset="0"/>
              </a:rPr>
              <a:t>poor</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The performance is low.</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2754" y="1474584"/>
            <a:ext cx="11466491" cy="501636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system, the skin disease dataset is collected from dataset repository. Then, we have to implement the image pre-processing step. In this step, we have to implement image resize and grey scale conversion.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Then</a:t>
            </a:r>
            <a:r>
              <a:rPr lang="en-US" sz="2000" dirty="0">
                <a:latin typeface="Times New Roman" panose="02020603050405020304" pitchFamily="18" charset="0"/>
                <a:cs typeface="Times New Roman" panose="02020603050405020304" pitchFamily="18" charset="0"/>
              </a:rPr>
              <a:t>, we have to implement the image splitting into train is used for evaluation and test is used for prediction.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that, we have to implement the machine learning algorithm such as decision tree and random forest. The experimental results shows that the accuracy and error rate</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Finally, we have to classify or predict the disease whether it is affected or not by using classification algorithm. Then, we can implement the framework for user friendly.</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prediction of disease is effective.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962" y="364961"/>
            <a:ext cx="10515600" cy="1325563"/>
          </a:xfrm>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57175"/>
            <a:ext cx="11601450" cy="63436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2529528" y="1690524"/>
            <a:ext cx="7043096" cy="4713411"/>
            <a:chOff x="2529528" y="1690524"/>
            <a:chExt cx="7043096" cy="4713411"/>
          </a:xfrm>
        </p:grpSpPr>
        <p:sp>
          <p:nvSpPr>
            <p:cNvPr id="5" name="TextBox 4"/>
            <p:cNvSpPr txBox="1"/>
            <p:nvPr/>
          </p:nvSpPr>
          <p:spPr>
            <a:xfrm>
              <a:off x="4997188" y="1727277"/>
              <a:ext cx="2275149"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Input image</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97189" y="2408400"/>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97189" y="3103728"/>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97189" y="3748778"/>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Image Splitting</a:t>
              </a:r>
              <a:endParaRPr lang="en-US" dirty="0">
                <a:latin typeface="Times New Roman" panose="02020603050405020304" pitchFamily="18" charset="0"/>
                <a:cs typeface="Times New Roman" panose="02020603050405020304" pitchFamily="18" charset="0"/>
              </a:endParaRPr>
            </a:p>
          </p:txBody>
        </p:sp>
        <p:cxnSp>
          <p:nvCxnSpPr>
            <p:cNvPr id="9" name="Straight Arrow Connector 8"/>
            <p:cNvCxnSpPr>
              <a:stCxn id="5" idx="2"/>
              <a:endCxn id="6" idx="0"/>
            </p:cNvCxnSpPr>
            <p:nvPr/>
          </p:nvCxnSpPr>
          <p:spPr>
            <a:xfrm>
              <a:off x="6134763" y="2096609"/>
              <a:ext cx="0" cy="311791"/>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6" idx="2"/>
              <a:endCxn id="7" idx="0"/>
            </p:cNvCxnSpPr>
            <p:nvPr/>
          </p:nvCxnSpPr>
          <p:spPr>
            <a:xfrm>
              <a:off x="6134763" y="2777732"/>
              <a:ext cx="0" cy="325996"/>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7" idx="2"/>
              <a:endCxn id="8" idx="0"/>
            </p:cNvCxnSpPr>
            <p:nvPr/>
          </p:nvCxnSpPr>
          <p:spPr>
            <a:xfrm>
              <a:off x="6134763" y="3473060"/>
              <a:ext cx="0" cy="275718"/>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2" name="TextBox 11"/>
            <p:cNvSpPr txBox="1"/>
            <p:nvPr/>
          </p:nvSpPr>
          <p:spPr>
            <a:xfrm>
              <a:off x="4997189" y="4412222"/>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a:stCxn id="8" idx="2"/>
              <a:endCxn id="12" idx="0"/>
            </p:cNvCxnSpPr>
            <p:nvPr/>
          </p:nvCxnSpPr>
          <p:spPr>
            <a:xfrm>
              <a:off x="6134763" y="4118110"/>
              <a:ext cx="0" cy="294112"/>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grpSp>
          <p:nvGrpSpPr>
            <p:cNvPr id="58" name="Group 57"/>
            <p:cNvGrpSpPr/>
            <p:nvPr/>
          </p:nvGrpSpPr>
          <p:grpSpPr>
            <a:xfrm>
              <a:off x="3260204" y="3473060"/>
              <a:ext cx="1011426" cy="914539"/>
              <a:chOff x="2534645" y="3420504"/>
              <a:chExt cx="1736986" cy="967095"/>
            </a:xfrm>
          </p:grpSpPr>
          <p:sp>
            <p:nvSpPr>
              <p:cNvPr id="14" name="TextBox 13"/>
              <p:cNvSpPr txBox="1"/>
              <p:nvPr/>
            </p:nvSpPr>
            <p:spPr>
              <a:xfrm>
                <a:off x="2534645" y="3420504"/>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534645" y="4018267"/>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Training</a:t>
                </a:r>
                <a:endParaRPr lang="en-US" dirty="0">
                  <a:latin typeface="Times New Roman" panose="02020603050405020304" pitchFamily="18" charset="0"/>
                  <a:cs typeface="Times New Roman" panose="02020603050405020304" pitchFamily="18" charset="0"/>
                </a:endParaRPr>
              </a:p>
            </p:txBody>
          </p:sp>
        </p:grpSp>
        <p:cxnSp>
          <p:nvCxnSpPr>
            <p:cNvPr id="16" name="Elbow Connector 15"/>
            <p:cNvCxnSpPr>
              <a:stCxn id="15" idx="3"/>
              <a:endCxn id="8" idx="1"/>
            </p:cNvCxnSpPr>
            <p:nvPr/>
          </p:nvCxnSpPr>
          <p:spPr>
            <a:xfrm flipV="1">
              <a:off x="4271630" y="3933444"/>
              <a:ext cx="725559" cy="2795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4" idx="3"/>
              <a:endCxn id="8" idx="1"/>
            </p:cNvCxnSpPr>
            <p:nvPr/>
          </p:nvCxnSpPr>
          <p:spPr>
            <a:xfrm>
              <a:off x="4271630" y="3647691"/>
              <a:ext cx="725559" cy="2857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0" idx="3"/>
              <a:endCxn id="6" idx="1"/>
            </p:cNvCxnSpPr>
            <p:nvPr/>
          </p:nvCxnSpPr>
          <p:spPr>
            <a:xfrm>
              <a:off x="4271630" y="2013049"/>
              <a:ext cx="725559" cy="58001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7748208" y="4101860"/>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DT</a:t>
              </a:r>
              <a:endParaRPr lang="en-US" dirty="0">
                <a:latin typeface="Times New Roman" panose="02020603050405020304" pitchFamily="18" charset="0"/>
                <a:cs typeface="Times New Roman" panose="02020603050405020304" pitchFamily="18" charset="0"/>
              </a:endParaRPr>
            </a:p>
          </p:txBody>
        </p:sp>
        <p:cxnSp>
          <p:nvCxnSpPr>
            <p:cNvPr id="24" name="Elbow Connector 23"/>
            <p:cNvCxnSpPr>
              <a:stCxn id="23" idx="1"/>
              <a:endCxn id="12" idx="3"/>
            </p:cNvCxnSpPr>
            <p:nvPr/>
          </p:nvCxnSpPr>
          <p:spPr>
            <a:xfrm rot="10800000" flipV="1">
              <a:off x="7272338" y="4286526"/>
              <a:ext cx="475871" cy="3103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34645" y="4990843"/>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cxnSp>
          <p:nvCxnSpPr>
            <p:cNvPr id="29" name="Elbow Connector 28"/>
            <p:cNvCxnSpPr>
              <a:stCxn id="26" idx="3"/>
              <a:endCxn id="45" idx="1"/>
            </p:cNvCxnSpPr>
            <p:nvPr/>
          </p:nvCxnSpPr>
          <p:spPr>
            <a:xfrm>
              <a:off x="4271631" y="5175509"/>
              <a:ext cx="725558" cy="10366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997189" y="5094512"/>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Estimations</a:t>
              </a:r>
              <a:endParaRPr lang="en-US" dirty="0">
                <a:latin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a:off x="6134762" y="4775777"/>
              <a:ext cx="0" cy="294112"/>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grpSp>
          <p:nvGrpSpPr>
            <p:cNvPr id="57" name="Group 56"/>
            <p:cNvGrpSpPr/>
            <p:nvPr/>
          </p:nvGrpSpPr>
          <p:grpSpPr>
            <a:xfrm>
              <a:off x="2756847" y="1828383"/>
              <a:ext cx="1514783" cy="876359"/>
              <a:chOff x="1996483" y="1828383"/>
              <a:chExt cx="2275148" cy="876359"/>
            </a:xfrm>
          </p:grpSpPr>
          <p:sp>
            <p:nvSpPr>
              <p:cNvPr id="20" name="TextBox 19"/>
              <p:cNvSpPr txBox="1"/>
              <p:nvPr/>
            </p:nvSpPr>
            <p:spPr>
              <a:xfrm>
                <a:off x="1996483" y="1828383"/>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Image Resize</a:t>
                </a:r>
                <a:endParaRPr lang="en-US"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996483" y="2335410"/>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Gray Scale</a:t>
                </a:r>
                <a:endParaRPr lang="en-US" dirty="0">
                  <a:latin typeface="Times New Roman" panose="02020603050405020304" pitchFamily="18" charset="0"/>
                  <a:cs typeface="Times New Roman" panose="02020603050405020304" pitchFamily="18" charset="0"/>
                </a:endParaRPr>
              </a:p>
            </p:txBody>
          </p:sp>
        </p:grpSp>
        <p:cxnSp>
          <p:nvCxnSpPr>
            <p:cNvPr id="54" name="Elbow Connector 53"/>
            <p:cNvCxnSpPr>
              <a:stCxn id="52" idx="3"/>
              <a:endCxn id="6" idx="1"/>
            </p:cNvCxnSpPr>
            <p:nvPr/>
          </p:nvCxnSpPr>
          <p:spPr>
            <a:xfrm>
              <a:off x="4271630" y="2520076"/>
              <a:ext cx="725559" cy="729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874763" y="3066093"/>
              <a:ext cx="161043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LBP</a:t>
              </a:r>
              <a:endParaRPr lang="en-US" dirty="0">
                <a:latin typeface="Times New Roman" panose="02020603050405020304" pitchFamily="18" charset="0"/>
                <a:cs typeface="Times New Roman" panose="02020603050405020304" pitchFamily="18" charset="0"/>
              </a:endParaRPr>
            </a:p>
          </p:txBody>
        </p:sp>
        <p:cxnSp>
          <p:nvCxnSpPr>
            <p:cNvPr id="66" name="Elbow Connector 65"/>
            <p:cNvCxnSpPr>
              <a:stCxn id="7" idx="3"/>
              <a:endCxn id="60" idx="1"/>
            </p:cNvCxnSpPr>
            <p:nvPr/>
          </p:nvCxnSpPr>
          <p:spPr>
            <a:xfrm flipV="1">
              <a:off x="7272337" y="3250756"/>
              <a:ext cx="602426" cy="3763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57602" y="5449982"/>
              <a:ext cx="0" cy="294112"/>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73" name="TextBox 72"/>
            <p:cNvSpPr txBox="1"/>
            <p:nvPr/>
          </p:nvSpPr>
          <p:spPr>
            <a:xfrm>
              <a:off x="4997188" y="5744094"/>
              <a:ext cx="2275148"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Prediction</a:t>
              </a:r>
              <a:endParaRPr lang="en-US" dirty="0">
                <a:latin typeface="Times New Roman" panose="02020603050405020304" pitchFamily="18" charset="0"/>
                <a:cs typeface="Times New Roman" panose="02020603050405020304" pitchFamily="18" charset="0"/>
              </a:endParaRPr>
            </a:p>
          </p:txBody>
        </p:sp>
        <p:grpSp>
          <p:nvGrpSpPr>
            <p:cNvPr id="74" name="Group 73"/>
            <p:cNvGrpSpPr/>
            <p:nvPr/>
          </p:nvGrpSpPr>
          <p:grpSpPr>
            <a:xfrm>
              <a:off x="7668552" y="5469325"/>
              <a:ext cx="1243436" cy="934610"/>
              <a:chOff x="2534645" y="3420504"/>
              <a:chExt cx="2135431" cy="988319"/>
            </a:xfrm>
          </p:grpSpPr>
          <p:sp>
            <p:nvSpPr>
              <p:cNvPr id="75" name="TextBox 74"/>
              <p:cNvSpPr txBox="1"/>
              <p:nvPr/>
            </p:nvSpPr>
            <p:spPr>
              <a:xfrm>
                <a:off x="2534645" y="3420504"/>
                <a:ext cx="2135431" cy="39055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Normal</a:t>
                </a:r>
                <a:endParaRPr lang="en-US"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2534645" y="4018267"/>
                <a:ext cx="2135431" cy="39055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Abnormal</a:t>
                </a:r>
                <a:endParaRPr lang="en-US" dirty="0">
                  <a:latin typeface="Times New Roman" panose="02020603050405020304" pitchFamily="18" charset="0"/>
                  <a:cs typeface="Times New Roman" panose="02020603050405020304" pitchFamily="18" charset="0"/>
                </a:endParaRPr>
              </a:p>
            </p:txBody>
          </p:sp>
        </p:grpSp>
        <p:cxnSp>
          <p:nvCxnSpPr>
            <p:cNvPr id="78" name="Elbow Connector 77"/>
            <p:cNvCxnSpPr>
              <a:stCxn id="73" idx="3"/>
              <a:endCxn id="75" idx="1"/>
            </p:cNvCxnSpPr>
            <p:nvPr/>
          </p:nvCxnSpPr>
          <p:spPr>
            <a:xfrm flipV="1">
              <a:off x="7272336" y="5653991"/>
              <a:ext cx="396216" cy="27476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3" idx="3"/>
              <a:endCxn id="76" idx="1"/>
            </p:cNvCxnSpPr>
            <p:nvPr/>
          </p:nvCxnSpPr>
          <p:spPr>
            <a:xfrm>
              <a:off x="7272336" y="5928760"/>
              <a:ext cx="396216" cy="29050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748208" y="4580639"/>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RF</a:t>
              </a:r>
              <a:endParaRPr lang="en-US" dirty="0">
                <a:latin typeface="Times New Roman" panose="02020603050405020304" pitchFamily="18" charset="0"/>
                <a:cs typeface="Times New Roman" panose="02020603050405020304" pitchFamily="18" charset="0"/>
              </a:endParaRPr>
            </a:p>
          </p:txBody>
        </p:sp>
        <p:cxnSp>
          <p:nvCxnSpPr>
            <p:cNvPr id="18" name="Elbow Connector 17"/>
            <p:cNvCxnSpPr>
              <a:stCxn id="39" idx="1"/>
              <a:endCxn id="12" idx="3"/>
            </p:cNvCxnSpPr>
            <p:nvPr/>
          </p:nvCxnSpPr>
          <p:spPr>
            <a:xfrm rot="10800000">
              <a:off x="7272338" y="4596889"/>
              <a:ext cx="475871" cy="1684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529528" y="5434156"/>
              <a:ext cx="1736986"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Error rate</a:t>
              </a:r>
              <a:endParaRPr lang="en-US" dirty="0">
                <a:latin typeface="Times New Roman" panose="02020603050405020304" pitchFamily="18" charset="0"/>
                <a:cs typeface="Times New Roman" panose="02020603050405020304" pitchFamily="18" charset="0"/>
              </a:endParaRPr>
            </a:p>
          </p:txBody>
        </p:sp>
        <p:cxnSp>
          <p:nvCxnSpPr>
            <p:cNvPr id="22" name="Elbow Connector 21"/>
            <p:cNvCxnSpPr>
              <a:stCxn id="42" idx="3"/>
              <a:endCxn id="45" idx="1"/>
            </p:cNvCxnSpPr>
            <p:nvPr/>
          </p:nvCxnSpPr>
          <p:spPr>
            <a:xfrm flipV="1">
              <a:off x="4266514" y="5279178"/>
              <a:ext cx="730675" cy="3396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2"/>
            <a:srcRect l="12798" t="32042" r="55524" b="30458"/>
            <a:stretch/>
          </p:blipFill>
          <p:spPr>
            <a:xfrm>
              <a:off x="7810219" y="1690524"/>
              <a:ext cx="1762405" cy="1172992"/>
            </a:xfrm>
            <a:prstGeom prst="rect">
              <a:avLst/>
            </a:prstGeom>
          </p:spPr>
        </p:pic>
        <p:cxnSp>
          <p:nvCxnSpPr>
            <p:cNvPr id="30" name="Elbow Connector 29"/>
            <p:cNvCxnSpPr>
              <a:stCxn id="27" idx="1"/>
              <a:endCxn id="5" idx="3"/>
            </p:cNvCxnSpPr>
            <p:nvPr/>
          </p:nvCxnSpPr>
          <p:spPr>
            <a:xfrm rot="10800000">
              <a:off x="7272337" y="1911944"/>
              <a:ext cx="537882" cy="3650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89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1929</Words>
  <Application>Microsoft Office PowerPoint</Application>
  <PresentationFormat>Widescreen</PresentationFormat>
  <Paragraphs>174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Skin Disease Prediction Using Machine Learning </vt:lpstr>
      <vt:lpstr>Abstract</vt:lpstr>
      <vt:lpstr>Objectives</vt:lpstr>
      <vt:lpstr>Introduction</vt:lpstr>
      <vt:lpstr>Existing system</vt:lpstr>
      <vt:lpstr>Disadvantages</vt:lpstr>
      <vt:lpstr>Proposed system</vt:lpstr>
      <vt:lpstr>Advantages</vt:lpstr>
      <vt:lpstr>Flow Diagram</vt:lpstr>
      <vt:lpstr>Modules</vt:lpstr>
      <vt:lpstr>Modules description</vt:lpstr>
      <vt:lpstr> Input image </vt:lpstr>
      <vt:lpstr>Preprocessing</vt:lpstr>
      <vt:lpstr>Feature extraction</vt:lpstr>
      <vt:lpstr>Image splitting </vt:lpstr>
      <vt:lpstr>Classification</vt:lpstr>
      <vt:lpstr>Performance metrics</vt:lpstr>
      <vt:lpstr>Screenshots</vt:lpstr>
      <vt:lpstr>Screenshots</vt:lpstr>
      <vt:lpstr>Screenshots</vt:lpstr>
      <vt:lpstr>Screenshots</vt:lpstr>
      <vt:lpstr>System requirements</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dc:title>
  <dc:creator>EGC</dc:creator>
  <cp:lastModifiedBy>EGC</cp:lastModifiedBy>
  <cp:revision>212</cp:revision>
  <dcterms:created xsi:type="dcterms:W3CDTF">2021-12-17T07:36:29Z</dcterms:created>
  <dcterms:modified xsi:type="dcterms:W3CDTF">2023-05-25T05:00:14Z</dcterms:modified>
</cp:coreProperties>
</file>