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3"/>
  </p:notesMasterIdLst>
  <p:handoutMasterIdLst>
    <p:handoutMasterId r:id="rId44"/>
  </p:handoutMasterIdLst>
  <p:sldIdLst>
    <p:sldId id="256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19" r:id="rId34"/>
    <p:sldId id="720" r:id="rId35"/>
    <p:sldId id="721" r:id="rId36"/>
    <p:sldId id="722" r:id="rId37"/>
    <p:sldId id="723" r:id="rId38"/>
    <p:sldId id="724" r:id="rId39"/>
    <p:sldId id="725" r:id="rId40"/>
    <p:sldId id="727" r:id="rId41"/>
    <p:sldId id="53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78667" autoAdjust="0"/>
  </p:normalViewPr>
  <p:slideViewPr>
    <p:cSldViewPr>
      <p:cViewPr varScale="1">
        <p:scale>
          <a:sx n="63" d="100"/>
          <a:sy n="63" d="100"/>
        </p:scale>
        <p:origin x="-1692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4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957186-1B8B-4D72-A74A-F3D37BEE56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2146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E2ABD7-892E-4FA2-9392-25F4B7A6D0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49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    </a:t>
            </a:r>
            <a:r>
              <a:rPr lang="zh-CN" altLang="en-US" b="0" dirty="0" smtClean="0"/>
              <a:t>提示学员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“$.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kern="0" dirty="0" smtClean="0">
                <a:solidFill>
                  <a:schemeClr val="bg1"/>
                </a:solidFill>
                <a:latin typeface="Arial"/>
                <a:ea typeface="黑体"/>
              </a:rPr>
              <a:t>等价于“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jQuery.ajax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dirty="0" smtClean="0"/>
              <a:t>，该方法是</a:t>
            </a:r>
            <a:r>
              <a:rPr lang="en-US" altLang="zh-CN" sz="1200" b="0" kern="0" dirty="0" err="1" smtClean="0"/>
              <a:t>jQuery</a:t>
            </a:r>
            <a:r>
              <a:rPr lang="zh-CN" altLang="en-US" sz="1200" b="0" kern="0" dirty="0" smtClean="0"/>
              <a:t>提供的最底层的</a:t>
            </a:r>
            <a:r>
              <a:rPr lang="en-US" altLang="zh-CN" sz="1200" b="0" kern="0" dirty="0" smtClean="0"/>
              <a:t>Ajax</a:t>
            </a:r>
            <a:r>
              <a:rPr lang="zh-CN" altLang="en-US" sz="1200" b="0" kern="0" dirty="0" smtClean="0"/>
              <a:t>方法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提示学员：</a:t>
            </a:r>
            <a:r>
              <a:rPr kumimoji="0" lang="pt-BR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complete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函数在请求成功或失败时均调用，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所列只是常用参数，更多细节可参考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jQuery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官方文档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指出传参时使用的语法是一种新数据类型</a:t>
            </a:r>
            <a:r>
              <a:rPr lang="en-US" altLang="zh-CN" dirty="0" smtClean="0"/>
              <a:t>——JSON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简单引导学员注意其语法特点，不必在这里详细展开，后面有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技能点的专门讲解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281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、演示时强调访问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数据时使用“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).each(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function() {</a:t>
            </a:r>
          </a:p>
          <a:p>
            <a:r>
              <a:rPr lang="en-US" altLang="zh-CN" dirty="0" smtClean="0"/>
              <a:t>        //this</a:t>
            </a:r>
            <a:r>
              <a:rPr lang="zh-CN" altLang="en-US" dirty="0" smtClean="0"/>
              <a:t>为数组中一个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    } );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、视情况补充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</a:t>
            </a:r>
            <a:r>
              <a:rPr lang="pt-BR" altLang="en-US" b="0" kern="0" dirty="0" smtClean="0"/>
              <a:t>"</a:t>
            </a:r>
            <a:r>
              <a:rPr lang="en-US" altLang="zh-CN" b="0" kern="0" dirty="0" smtClean="0"/>
              <a:t>name</a:t>
            </a:r>
            <a:r>
              <a:rPr lang="pt-BR" altLang="en-US" b="0" kern="0" dirty="0" smtClean="0"/>
              <a:t>"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、分析登陆成功后无需经过查询流程，直接跳转至管理员首页，数据查询在首页使用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参数取值为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、注意处理新闻数据中的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特殊字符，可以做一次陷阱教学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本页目的为了向学员说明使用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给用户带来的好处，即使用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r>
              <a:rPr lang="zh-CN" altLang="en-US" dirty="0" smtClean="0"/>
              <a:t>按步骤播放动画，根据动画内容，分别介绍无刷新的三个好处。</a:t>
            </a:r>
            <a:endParaRPr lang="en-US" altLang="zh-CN" dirty="0" smtClean="0"/>
          </a:p>
          <a:p>
            <a:r>
              <a:rPr lang="zh-CN" altLang="en-US" dirty="0" smtClean="0"/>
              <a:t>当然，不限于这三个，如果能举出其他的好处也可以补充。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提示学员关闭超链接的跳转功能，使用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脚本注册点击事件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93DBD-C541-414B-ADF4-5DBE6C498B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68670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DC09A-EE1A-4B9D-9050-1C9D27F04F0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BDEE39-7C63-404B-B65C-259B47B8F9EF}" type="slidenum">
              <a:rPr lang="zh-CN" altLang="en-US" smtClean="0">
                <a:latin typeface="Calibri" pitchFamily="34" charset="0"/>
              </a:rPr>
              <a:pPr>
                <a:defRPr/>
              </a:pPr>
              <a:t>41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提示学员：</a:t>
            </a:r>
            <a:r>
              <a:rPr lang="en-US" altLang="zh-CN" dirty="0" smtClean="0"/>
              <a:t>XML/JSON/HTML</a:t>
            </a:r>
            <a:r>
              <a:rPr lang="zh-CN" altLang="en-US" dirty="0" smtClean="0"/>
              <a:t>是用来封装请求或响应数据的众多数据格式中的一部分。还有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cript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JSONP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等其他的数据格式。后面在介绍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提供的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$.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ajax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方法的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属性时会有说明。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教员介绍常用方法时，要详细介绍其中的每个参数，重点介绍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AutoNum type="arabicPeriod"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method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：设置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请求方法；参数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：请求的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地址；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其中：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参数值大小写不敏感，常用值有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等；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发送此请求时携带的参数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参数值取决于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方法中的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参数，如果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”，需要指定该参数。如果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”，该参数为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setRequestHeader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）方法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header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：要指定的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头名称；参数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value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：对应的值。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246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927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、本页应该先分析实现步骤，再切换到环境中演示案例，最好采用现场编程的方式，有利于学生的理解。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、先以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方式完成一次需求，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方式稍后再对比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XML</a:t>
            </a:r>
            <a:r>
              <a:rPr lang="zh-CN" altLang="en-US" baseline="0" dirty="0" smtClean="0"/>
              <a:t>格式的响应处理课程中没有涉及，教员可作为补充内容择机介绍或安排自学，不建议现在讲解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、演示完后，在本页将整个流程进行总结。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8493-3399-45A4-BE20-BDABBF472F0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26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706E-59C0-4169-939E-C8DB275D07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98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CD48-8721-4932-A061-7FB7DC08085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86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674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DAE31-2CF5-467F-ACC8-9A41182A62F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6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789D-B952-40EE-B811-A7BFF45CE7B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3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D048-4E9E-4B4A-95D1-C1DECB45863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62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4BD0-360F-4ADD-992F-B6160A6066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5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1CB52-BB55-4219-B58D-678BAD8E0A9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60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D9C3-3DEF-425A-9931-341A9FFBAD3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59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EB45-0D43-478E-AA6B-6292C12ADA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53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409D2CE-6B74-459C-8FC8-69FF8F43CA1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214554"/>
            <a:ext cx="8129618" cy="150019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第十章  </a:t>
            </a:r>
            <a:r>
              <a:rPr lang="en-US" altLang="zh-CN" dirty="0" smtClean="0"/>
              <a:t>Ajax</a:t>
            </a:r>
            <a:r>
              <a:rPr dirty="0" smtClean="0"/>
              <a:t>与</a:t>
            </a:r>
            <a:r>
              <a:rPr lang="en-US" altLang="zh-CN" dirty="0" err="1" smtClean="0"/>
              <a:t>jQuery</a:t>
            </a:r>
            <a:endParaRPr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7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工作流程</a:t>
            </a:r>
            <a:endParaRPr lang="en-US" altLang="zh-CN" dirty="0"/>
          </a:p>
        </p:txBody>
      </p:sp>
      <p:pic>
        <p:nvPicPr>
          <p:cNvPr id="28674" name="Picture 2" descr="Ajax流程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18323"/>
            <a:ext cx="84155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643306" y="2847018"/>
            <a:ext cx="1214446" cy="207170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143108" y="1713442"/>
            <a:ext cx="164037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主要开发语言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143504" y="5017832"/>
            <a:ext cx="188180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封装请求或响应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的数据格式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686169" y="5244906"/>
            <a:ext cx="2342637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修改页面元素、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改变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样式、实现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局部刷新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416992" y="1550564"/>
            <a:ext cx="2581816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核心，</a:t>
            </a:r>
            <a:endParaRPr lang="pt-BR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pt-BR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XMLHttpRequest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15" idx="0"/>
          </p:cNvCxnSpPr>
          <p:nvPr/>
        </p:nvCxnSpPr>
        <p:spPr>
          <a:xfrm flipV="1">
            <a:off x="6084404" y="4579771"/>
            <a:ext cx="60820" cy="4380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828348" y="4637684"/>
            <a:ext cx="0" cy="607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 flipH="1">
            <a:off x="2857488" y="2489825"/>
            <a:ext cx="105806" cy="4286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/>
        </p:nvCxnSpPr>
        <p:spPr>
          <a:xfrm flipH="1">
            <a:off x="4250529" y="2326946"/>
            <a:ext cx="393479" cy="520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158794"/>
          </a:xfrm>
        </p:spPr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Ajax</a:t>
            </a:r>
            <a:r>
              <a:rPr lang="zh-CN" altLang="en-US" dirty="0"/>
              <a:t>技术的核心</a:t>
            </a:r>
          </a:p>
          <a:p>
            <a:r>
              <a:rPr lang="zh-CN" altLang="en-US" dirty="0"/>
              <a:t>提供异步发送请求的能力 </a:t>
            </a:r>
          </a:p>
          <a:p>
            <a:r>
              <a:rPr lang="zh-CN" altLang="en-US" dirty="0"/>
              <a:t>常用方法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/>
              <a:t>XMLHttpRequest 3-1 </a:t>
            </a:r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3991768"/>
              </p:ext>
            </p:extLst>
          </p:nvPr>
        </p:nvGraphicFramePr>
        <p:xfrm>
          <a:off x="770979" y="2666752"/>
          <a:ext cx="7905477" cy="369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093"/>
                <a:gridCol w="345638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   法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0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open( String method,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async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 String user,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password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创建一个新的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send( String  data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发送请求到服务器端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abort(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取消当前请求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header,  String value )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设置请求的某个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(String header)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获取响应的指定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getAllResponseHeader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获取响应的所有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454938"/>
          </a:xfrm>
        </p:spPr>
        <p:txBody>
          <a:bodyPr/>
          <a:lstStyle/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/>
              <a:t>onreadystatechange</a:t>
            </a:r>
            <a:r>
              <a:rPr lang="zh-CN" altLang="en-US" dirty="0"/>
              <a:t>：指定回调函数 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属性</a:t>
            </a:r>
          </a:p>
          <a:p>
            <a:pPr lvl="1"/>
            <a:r>
              <a:rPr lang="en-US" altLang="zh-CN" dirty="0" err="1" smtClean="0"/>
              <a:t>readyState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的状态信息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3-2 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2175189"/>
              </p:ext>
            </p:extLst>
          </p:nvPr>
        </p:nvGraphicFramePr>
        <p:xfrm>
          <a:off x="1331640" y="3140968"/>
          <a:ext cx="6480720" cy="27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82453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就绪状态码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对象未完成初始化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1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对象开始发送请求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对象的请求发送完成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对象开始读取响应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对象读取响应结束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属性（续）</a:t>
            </a:r>
            <a:endParaRPr lang="zh-CN" altLang="en-US" dirty="0"/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的状态码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statusText</a:t>
            </a:r>
            <a:r>
              <a:rPr lang="zh-CN" altLang="en-US" dirty="0" smtClean="0"/>
              <a:t>：</a:t>
            </a:r>
            <a:r>
              <a:rPr lang="zh-CN" altLang="en-US" dirty="0"/>
              <a:t>返回当前请求的响应状态</a:t>
            </a:r>
            <a:endParaRPr lang="en-US" altLang="zh-CN" dirty="0"/>
          </a:p>
          <a:p>
            <a:pPr lvl="1"/>
            <a:r>
              <a:rPr lang="en-US" altLang="zh-CN" dirty="0" err="1"/>
              <a:t>responseText</a:t>
            </a:r>
            <a:r>
              <a:rPr lang="zh-CN" altLang="en-US" dirty="0" smtClean="0"/>
              <a:t>：以文本形式获得</a:t>
            </a:r>
            <a:r>
              <a:rPr lang="zh-CN" altLang="en-US" dirty="0"/>
              <a:t>响应</a:t>
            </a:r>
            <a:r>
              <a:rPr lang="zh-CN" altLang="en-US" dirty="0" smtClean="0"/>
              <a:t>的内容 </a:t>
            </a:r>
            <a:endParaRPr lang="zh-CN" altLang="en-US" dirty="0"/>
          </a:p>
          <a:p>
            <a:pPr lvl="1"/>
            <a:r>
              <a:rPr lang="en-US" altLang="zh-CN" dirty="0" err="1"/>
              <a:t>responseXML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格式的响应内容解析成 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对象返回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3-3 </a:t>
            </a:r>
            <a:endParaRPr lang="zh-CN" altLang="en-US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867971"/>
              </p:ext>
            </p:extLst>
          </p:nvPr>
        </p:nvGraphicFramePr>
        <p:xfrm>
          <a:off x="1619672" y="2203976"/>
          <a:ext cx="5184576" cy="23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240360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服务器正确返回响应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404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请求的资源不存在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500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服务器内部错误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没有访问权限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9"/>
          <p:cNvGrpSpPr/>
          <p:nvPr/>
        </p:nvGrpSpPr>
        <p:grpSpPr>
          <a:xfrm>
            <a:off x="6084168" y="2354580"/>
            <a:ext cx="2789222" cy="888862"/>
            <a:chOff x="5940152" y="1820058"/>
            <a:chExt cx="2789222" cy="888862"/>
          </a:xfrm>
        </p:grpSpPr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就绪状态是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且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状态码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，表示正确完成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716836" cy="5010170"/>
          </a:xfrm>
        </p:spPr>
        <p:txBody>
          <a:bodyPr/>
          <a:lstStyle/>
          <a:p>
            <a:r>
              <a:rPr lang="zh-CN" altLang="en-US" dirty="0"/>
              <a:t>实现无刷新用户名验证</a:t>
            </a:r>
          </a:p>
          <a:p>
            <a:pPr lvl="1"/>
            <a:r>
              <a:rPr lang="zh-CN" altLang="en-US" dirty="0"/>
              <a:t>当用户名文本框失去焦点时，发送请求到服务器，判断用户名是否存在</a:t>
            </a:r>
          </a:p>
          <a:p>
            <a:pPr lvl="1"/>
            <a:r>
              <a:rPr lang="zh-CN" altLang="en-US" dirty="0"/>
              <a:t>如果已经</a:t>
            </a:r>
            <a:r>
              <a:rPr lang="zh-CN" altLang="en-US" dirty="0" smtClean="0"/>
              <a:t>存在提示 “</a:t>
            </a:r>
            <a:r>
              <a:rPr lang="zh-CN" altLang="en-US" dirty="0"/>
              <a:t>用户名已</a:t>
            </a:r>
            <a:r>
              <a:rPr lang="zh-CN" altLang="en-US" dirty="0" smtClean="0"/>
              <a:t>被使用”，如果</a:t>
            </a:r>
            <a:r>
              <a:rPr lang="zh-CN" altLang="en-US" dirty="0"/>
              <a:t>不存在则</a:t>
            </a:r>
            <a:r>
              <a:rPr lang="zh-CN" altLang="en-US" dirty="0" smtClean="0"/>
              <a:t>提示 “用户名可以使用”</a:t>
            </a:r>
            <a:endParaRPr lang="zh-CN" altLang="en-US" dirty="0"/>
          </a:p>
        </p:txBody>
      </p:sp>
      <p:pic>
        <p:nvPicPr>
          <p:cNvPr id="5755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9148" y="342900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551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400526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28" name="Rectangle 16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使用文本框的</a:t>
            </a:r>
            <a:r>
              <a:rPr lang="en-US" altLang="zh-CN" dirty="0" err="1"/>
              <a:t>onBlur</a:t>
            </a:r>
            <a:r>
              <a:rPr lang="zh-CN" altLang="en-US" dirty="0"/>
              <a:t>事件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技术实现异步交互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对象设置请求信息</a:t>
            </a:r>
          </a:p>
          <a:p>
            <a:pPr lvl="1"/>
            <a:r>
              <a:rPr lang="zh-CN" altLang="en-US" dirty="0" smtClean="0"/>
              <a:t>向</a:t>
            </a:r>
            <a:r>
              <a:rPr lang="zh-CN" altLang="en-US" dirty="0"/>
              <a:t>服务器发送请求</a:t>
            </a:r>
          </a:p>
          <a:p>
            <a:pPr lvl="1"/>
            <a:r>
              <a:rPr lang="zh-CN" altLang="en-US" dirty="0" smtClean="0"/>
              <a:t>创建回调函数，根据响应状态动态更新页面</a:t>
            </a:r>
            <a:endParaRPr lang="en-US" altLang="zh-CN" dirty="0" smtClean="0"/>
          </a:p>
          <a:p>
            <a:pPr lvl="1"/>
            <a:r>
              <a:rPr lang="zh-CN" altLang="en-US" dirty="0"/>
              <a:t>编写服务器端处理客户端请求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3" name="组合 69"/>
          <p:cNvGrpSpPr/>
          <p:nvPr/>
        </p:nvGrpSpPr>
        <p:grpSpPr>
          <a:xfrm>
            <a:off x="96806" y="857232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45069" y="5187960"/>
              <a:ext cx="44695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 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39951" y="285356"/>
            <a:ext cx="48611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请求和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请求的区别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0006285"/>
              </p:ext>
            </p:extLst>
          </p:nvPr>
        </p:nvGraphicFramePr>
        <p:xfrm>
          <a:off x="495680" y="1484784"/>
          <a:ext cx="8136904" cy="371432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12168"/>
                <a:gridCol w="1368152"/>
                <a:gridCol w="525658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步  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请求方式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实  现  代  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398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初始化组件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"Content-Type",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"application/x-www-form-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"key=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xxx&amp;type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=12&amp;year=2016"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E1CB52-BB55-4219-B58D-678BAD8E0A9C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01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737" y="285727"/>
            <a:ext cx="560387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实现无刷新邮箱验证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实现无</a:t>
            </a:r>
            <a:r>
              <a:rPr lang="zh-CN" altLang="en-US" dirty="0" smtClean="0"/>
              <a:t>刷新验证注册邮箱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</a:t>
            </a:r>
            <a:r>
              <a:rPr lang="zh-CN" altLang="en-US" dirty="0"/>
              <a:t>用户注册页面，当</a:t>
            </a:r>
            <a:r>
              <a:rPr lang="en-US" altLang="zh-CN" dirty="0"/>
              <a:t>E-mail</a:t>
            </a:r>
            <a:r>
              <a:rPr lang="zh-CN" altLang="en-US" dirty="0"/>
              <a:t>文本框失去焦点</a:t>
            </a:r>
            <a:r>
              <a:rPr lang="zh-CN" altLang="en-US" dirty="0" smtClean="0"/>
              <a:t>时判断邮箱是否已被使用</a:t>
            </a:r>
            <a:endParaRPr lang="zh-CN" altLang="en-US" dirty="0"/>
          </a:p>
        </p:txBody>
      </p:sp>
      <p:grpSp>
        <p:nvGrpSpPr>
          <p:cNvPr id="3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50730" y="314096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8509" y="3140968"/>
            <a:ext cx="3897480" cy="2143140"/>
          </a:xfrm>
          <a:prstGeom prst="rect">
            <a:avLst/>
          </a:prstGeom>
          <a:noFill/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96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85728"/>
            <a:ext cx="37445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实现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786" y="1224888"/>
            <a:ext cx="7746654" cy="1866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algn="l" eaLnBrk="1" hangingPunct="1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/>
              <a:t>传统方式实现</a:t>
            </a:r>
            <a:r>
              <a:rPr lang="en-US" altLang="zh-CN" sz="2600" dirty="0"/>
              <a:t>Ajax</a:t>
            </a:r>
            <a:r>
              <a:rPr lang="zh-CN" altLang="en-US" sz="2600" dirty="0"/>
              <a:t>的不足</a:t>
            </a:r>
            <a:endParaRPr lang="en-US" altLang="zh-CN" sz="2600" dirty="0"/>
          </a:p>
          <a:p>
            <a:pPr lvl="1"/>
            <a:r>
              <a:rPr lang="zh-CN" altLang="en-US" dirty="0" smtClean="0"/>
              <a:t>步骤繁琐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、属性、常用值较多不好</a:t>
            </a:r>
            <a:r>
              <a:rPr lang="zh-CN" altLang="en-US" dirty="0" smtClean="0"/>
              <a:t>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处理复杂结构的响应数据（如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格式）比较烦琐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兼容问题</a:t>
            </a:r>
            <a:endParaRPr lang="en-US" altLang="zh-CN" dirty="0"/>
          </a:p>
        </p:txBody>
      </p:sp>
      <p:grpSp>
        <p:nvGrpSpPr>
          <p:cNvPr id="3" name="组合 72"/>
          <p:cNvGrpSpPr/>
          <p:nvPr/>
        </p:nvGrpSpPr>
        <p:grpSpPr>
          <a:xfrm>
            <a:off x="10876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1937508" y="4293096"/>
            <a:ext cx="5235230" cy="888862"/>
            <a:chOff x="5940152" y="1820058"/>
            <a:chExt cx="2703814" cy="88886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en-US" altLang="zh-CN" sz="2000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相关操作都进行了封装</a:t>
              </a: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394667" y="1820058"/>
              <a:ext cx="191942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8145464" cy="5010170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请求与普通请求的主要区别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/>
              <a:t>主要包括哪些</a:t>
            </a:r>
            <a:r>
              <a:rPr lang="zh-CN" altLang="en-US" dirty="0" smtClean="0"/>
              <a:t>技术？</a:t>
            </a:r>
            <a:endParaRPr lang="zh-CN" altLang="en-US" dirty="0"/>
          </a:p>
          <a:p>
            <a:r>
              <a:rPr lang="zh-CN" altLang="en-US" dirty="0" smtClean="0"/>
              <a:t>使用原生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请求的</a:t>
            </a:r>
            <a:r>
              <a:rPr lang="zh-CN" altLang="en-US" dirty="0"/>
              <a:t>步骤有哪些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中按照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格式定义一个新闻数组，新闻属性包含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、标题、发布时间、作者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9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2-1</a:t>
            </a:r>
          </a:p>
        </p:txBody>
      </p:sp>
      <p:grpSp>
        <p:nvGrpSpPr>
          <p:cNvPr id="4" name="组合 71"/>
          <p:cNvGrpSpPr/>
          <p:nvPr/>
        </p:nvGrpSpPr>
        <p:grpSpPr>
          <a:xfrm>
            <a:off x="107504" y="85723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00100" y="1484784"/>
            <a:ext cx="6848524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b="1" kern="0" dirty="0" smtClean="0"/>
              <a:t>$.ajax( </a:t>
            </a:r>
            <a:r>
              <a:rPr lang="pt-BR" b="1" dirty="0" smtClean="0"/>
              <a:t>[settings] </a:t>
            </a:r>
            <a:r>
              <a:rPr lang="pt-BR" altLang="zh-CN" b="1" kern="0" dirty="0" smtClean="0"/>
              <a:t>);</a:t>
            </a:r>
            <a:endParaRPr lang="en-US" altLang="zh-CN" b="1" kern="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常用属性参数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233832"/>
              </p:ext>
            </p:extLst>
          </p:nvPr>
        </p:nvGraphicFramePr>
        <p:xfrm>
          <a:off x="611560" y="2708920"/>
          <a:ext cx="7848872" cy="380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656184"/>
                <a:gridCol w="489654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发送请求的地址，默认为当前页地址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type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请求方式，默认为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GET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Array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timeout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设置请求超时时间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global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表示是否触发全局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Ajax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事件，默认为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2-2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常用函数参数</a:t>
            </a:r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4166855"/>
              </p:ext>
            </p:extLst>
          </p:nvPr>
        </p:nvGraphicFramePr>
        <p:xfrm>
          <a:off x="647564" y="1845768"/>
          <a:ext cx="7848872" cy="41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3384376"/>
                <a:gridCol w="284431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  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beforeSend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settings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发送请求前调用的函数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任意类型 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errorThrown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请求失败时调用的函数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complete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请求完成后（无论成功还是失败）调用的函数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3995936" y="285728"/>
            <a:ext cx="4968677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发送异步请求</a:t>
            </a:r>
            <a:r>
              <a:rPr lang="en-US" altLang="zh-CN" dirty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</a:t>
            </a:r>
            <a:r>
              <a:rPr lang="zh-CN" altLang="en-US" dirty="0"/>
              <a:t>无刷新用户名</a:t>
            </a:r>
            <a:r>
              <a:rPr lang="zh-CN" altLang="en-US" dirty="0" smtClean="0"/>
              <a:t>验证？</a:t>
            </a:r>
            <a:endParaRPr lang="zh-CN" altLang="en-US" dirty="0"/>
          </a:p>
        </p:txBody>
      </p:sp>
      <p:grpSp>
        <p:nvGrpSpPr>
          <p:cNvPr id="3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9148" y="207516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65142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title"/>
          </p:nvPr>
        </p:nvSpPr>
        <p:spPr>
          <a:xfrm>
            <a:off x="3923929" y="285728"/>
            <a:ext cx="504068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发送异步请求</a:t>
            </a:r>
            <a:r>
              <a:rPr lang="en-US" altLang="zh-CN" dirty="0" smtClean="0"/>
              <a:t>2-2 </a:t>
            </a:r>
            <a:endParaRPr lang="zh-CN" altLang="en-US" dirty="0"/>
          </a:p>
        </p:txBody>
      </p:sp>
      <p:grpSp>
        <p:nvGrpSpPr>
          <p:cNvPr id="4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214414" y="1628800"/>
            <a:ext cx="6741962" cy="3500462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/>
              <a:t>( 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            :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",                      // </a:t>
            </a:r>
            <a:r>
              <a:rPr lang="zh-CN" altLang="en-US" b="1" kern="0" dirty="0"/>
              <a:t>要提交的</a:t>
            </a:r>
            <a:r>
              <a:rPr lang="en-US" altLang="zh-CN" b="1" kern="0" dirty="0"/>
              <a:t>URL</a:t>
            </a:r>
            <a:r>
              <a:rPr lang="zh-CN" altLang="en-US" b="1" kern="0" dirty="0"/>
              <a:t>路径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"type"         :  "get",                     // </a:t>
            </a:r>
            <a:r>
              <a:rPr lang="zh-CN" altLang="en-US" b="1" kern="0" dirty="0"/>
              <a:t>发送请求的方式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"data"         :  data,                      // </a:t>
            </a:r>
            <a:r>
              <a:rPr lang="zh-CN" altLang="en-US" b="1" kern="0" dirty="0"/>
              <a:t>要发送到服务器的数据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dataType</a:t>
            </a:r>
            <a:r>
              <a:rPr lang="en-US" altLang="zh-CN" b="1" kern="0" dirty="0"/>
              <a:t>" :  "text",                   // </a:t>
            </a:r>
            <a:r>
              <a:rPr lang="zh-CN" altLang="en-US" b="1" kern="0" dirty="0"/>
              <a:t>指定传输的数据格式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"success"  :  function(result) { // </a:t>
            </a:r>
            <a:r>
              <a:rPr lang="zh-CN" altLang="en-US" b="1" kern="0" dirty="0"/>
              <a:t>请求成功后要执行的代码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 "error"       :  function() {           // </a:t>
            </a:r>
            <a:r>
              <a:rPr lang="zh-CN" altLang="en-US" b="1" kern="0" dirty="0"/>
              <a:t>请求失败后要执行的代码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} );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907704" y="6143625"/>
            <a:ext cx="5403752" cy="428625"/>
            <a:chOff x="3143240" y="5143512"/>
            <a:chExt cx="5403790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12632" y="5187960"/>
              <a:ext cx="493439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用户名验证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85728"/>
            <a:ext cx="655285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实现无刷新邮箱</a:t>
            </a:r>
            <a:r>
              <a:rPr lang="zh-CN" altLang="en-US" dirty="0" smtClean="0"/>
              <a:t>验证</a:t>
            </a:r>
            <a:endParaRPr lang="en-US" altLang="zh-CN" dirty="0"/>
          </a:p>
        </p:txBody>
      </p:sp>
      <p:grpSp>
        <p:nvGrpSpPr>
          <p:cNvPr id="3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50730" y="242088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8509" y="2420888"/>
            <a:ext cx="3897480" cy="2143140"/>
          </a:xfrm>
          <a:prstGeom prst="rect">
            <a:avLst/>
          </a:prstGeom>
          <a:noFill/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28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r>
              <a:rPr lang="zh-CN" altLang="en-US" dirty="0" smtClean="0"/>
              <a:t>（</a:t>
            </a:r>
            <a:r>
              <a:rPr lang="pt-BR" dirty="0" smtClean="0"/>
              <a:t>JavaScript  Object  Notation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一种轻量级的数据交换格式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采用独立于语言的文本格式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通常用于在客户端和服务器之间传递数据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600" dirty="0" smtClean="0">
                <a:cs typeface="+mn-cs"/>
              </a:rPr>
              <a:t>JSON</a:t>
            </a:r>
            <a:r>
              <a:rPr lang="zh-CN" altLang="en-US" sz="2600" dirty="0" smtClean="0">
                <a:cs typeface="+mn-cs"/>
              </a:rPr>
              <a:t>的优点</a:t>
            </a:r>
            <a:endParaRPr lang="en-US" altLang="zh-CN" sz="26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轻量级交互语言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结构简单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易于解析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JOSN2-1</a:t>
            </a:r>
          </a:p>
        </p:txBody>
      </p:sp>
      <p:grpSp>
        <p:nvGrpSpPr>
          <p:cNvPr id="4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000100" y="3643314"/>
            <a:ext cx="717230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 = { "name" : 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age" : 30,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spouse" : null };</a:t>
            </a:r>
            <a:endParaRPr lang="zh-CN" altLang="en-US" b="1" kern="0" dirty="0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000100" y="2420888"/>
            <a:ext cx="645222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对象</a:t>
            </a:r>
            <a:r>
              <a:rPr lang="pt-BR" altLang="en-US" b="1" kern="0" dirty="0"/>
              <a:t> = { "name" : value,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name" : value,  …… };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JOSN2-2</a:t>
            </a:r>
            <a:endParaRPr lang="en-US" altLang="zh-CN" dirty="0"/>
          </a:p>
        </p:txBody>
      </p:sp>
      <p:grpSp>
        <p:nvGrpSpPr>
          <p:cNvPr id="4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000100" y="2420888"/>
            <a:ext cx="6286544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数组</a:t>
            </a:r>
            <a:r>
              <a:rPr lang="pt-BR" altLang="en-US" b="1" kern="0" dirty="0"/>
              <a:t> = </a:t>
            </a:r>
            <a:r>
              <a:rPr lang="pt-BR" altLang="en-US" b="1" kern="0" dirty="0" smtClean="0"/>
              <a:t>[ value,  value,  …… ];</a:t>
            </a:r>
            <a:endParaRPr lang="pt-BR" altLang="zh-CN" b="1" kern="0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1000100" y="3643314"/>
            <a:ext cx="6286544" cy="1034129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countryArray = [ "</a:t>
            </a:r>
            <a:r>
              <a:rPr lang="zh-CN" altLang="en-US" b="1" kern="0" dirty="0"/>
              <a:t>中国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美国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俄罗斯</a:t>
            </a:r>
            <a:r>
              <a:rPr lang="pt-BR" altLang="en-US" b="1" kern="0" dirty="0"/>
              <a:t>" ];</a:t>
            </a:r>
            <a:endParaRPr lang="en-US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personArray = [ { "name":"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"age":30 },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                                  { "name":"</a:t>
            </a:r>
            <a:r>
              <a:rPr lang="zh-CN" altLang="en-US" b="1" kern="0" dirty="0"/>
              <a:t>李四</a:t>
            </a:r>
            <a:r>
              <a:rPr lang="pt-BR" altLang="en-US" b="1" kern="0" dirty="0"/>
              <a:t>",  "age":40 } ];</a:t>
            </a:r>
            <a:endParaRPr lang="zh-CN" altLang="en-US" b="1" kern="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148064" y="285728"/>
            <a:ext cx="381654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读取和展示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格式数据并在页面输出</a:t>
            </a:r>
            <a:endParaRPr lang="zh-CN" altLang="en-US" dirty="0"/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42059" y="5187960"/>
              <a:ext cx="467554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44824"/>
            <a:ext cx="299085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51648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如何通过</a:t>
            </a:r>
            <a:r>
              <a:rPr lang="en-US" altLang="zh-CN" dirty="0"/>
              <a:t>JNDI</a:t>
            </a:r>
            <a:r>
              <a:rPr lang="zh-CN" altLang="en-US" dirty="0"/>
              <a:t>获取数据源？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/>
              <a:t>Servlet</a:t>
            </a:r>
            <a:r>
              <a:rPr lang="zh-CN" altLang="en-US" dirty="0"/>
              <a:t>实现控制器功能？</a:t>
            </a:r>
          </a:p>
          <a:p>
            <a:r>
              <a:rPr lang="zh-CN" altLang="en-US" dirty="0"/>
              <a:t>业务逻辑层和数据访问层如何进行分工？</a:t>
            </a:r>
          </a:p>
          <a:p>
            <a:r>
              <a:rPr lang="zh-CN" altLang="en-US" dirty="0"/>
              <a:t>如何定义和配置一个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endParaRPr lang="en-US" altLang="zh-CN" dirty="0">
              <a:solidFill>
                <a:srgbClr val="FF3300"/>
              </a:solidFill>
            </a:endParaRP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回顾及作业点评</a:t>
            </a:r>
          </a:p>
        </p:txBody>
      </p:sp>
      <p:grpSp>
        <p:nvGrpSpPr>
          <p:cNvPr id="3" name="组合 13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5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8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85728"/>
            <a:ext cx="727293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以常见页面元素展示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4684468" cy="514353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格式的用户数组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信息包括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userid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姓名（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住址（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手机（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将用户信息分别展现为表格和下拉列表形式</a:t>
            </a:r>
            <a:endParaRPr lang="en-US" altLang="zh-CN" dirty="0"/>
          </a:p>
        </p:txBody>
      </p:sp>
      <p:grpSp>
        <p:nvGrpSpPr>
          <p:cNvPr id="3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5"/>
            <a:ext cx="3456384" cy="29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35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技术改造管理员首页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格式封装新闻信息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7479"/>
            <a:ext cx="7179146" cy="3301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管理员登录成功直接进入管理员首页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管理员首页通过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技术加载新闻数据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中查询新闻列表的实现，以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数组格式输出查询结果</a:t>
            </a:r>
            <a:endParaRPr lang="en-US" altLang="zh-CN" dirty="0" smtClean="0"/>
          </a:p>
          <a:p>
            <a:r>
              <a:rPr lang="zh-CN" altLang="en-US" dirty="0" smtClean="0"/>
              <a:t>在管理员首页的回调函数中解析并更新页面内容</a:t>
            </a:r>
            <a:endParaRPr lang="en-US" altLang="zh-CN" dirty="0" smtClean="0"/>
          </a:p>
        </p:txBody>
      </p:sp>
      <p:grpSp>
        <p:nvGrpSpPr>
          <p:cNvPr id="4" name="组合 42"/>
          <p:cNvGrpSpPr>
            <a:grpSpLocks/>
          </p:cNvGrpSpPr>
          <p:nvPr/>
        </p:nvGrpSpPr>
        <p:grpSpPr bwMode="auto">
          <a:xfrm>
            <a:off x="107504" y="764704"/>
            <a:ext cx="1622425" cy="457200"/>
            <a:chOff x="5500694" y="4857760"/>
            <a:chExt cx="2027892" cy="571576"/>
          </a:xfrm>
        </p:grpSpPr>
        <p:pic>
          <p:nvPicPr>
            <p:cNvPr id="7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273700" y="6143625"/>
            <a:ext cx="6580863" cy="428625"/>
            <a:chOff x="3143240" y="5143512"/>
            <a:chExt cx="6580907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2" y="5143512"/>
              <a:ext cx="590926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662830" y="5187960"/>
              <a:ext cx="60613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中使用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生成管理员新闻页面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0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262574"/>
            <a:ext cx="896461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生成管理员新闻页面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技术改造管理员首页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格式封装新闻信息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79302"/>
            <a:ext cx="6675090" cy="306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22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-285784" y="262574"/>
            <a:ext cx="9250397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生成主题管理页面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35938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管理员页面点击</a:t>
            </a:r>
            <a:r>
              <a:rPr lang="zh-CN" altLang="en-US" dirty="0" smtClean="0"/>
              <a:t>“编辑新闻”</a:t>
            </a:r>
            <a:r>
              <a:rPr lang="zh-CN" altLang="en-US" dirty="0"/>
              <a:t>链接时，以</a:t>
            </a:r>
            <a:r>
              <a:rPr lang="en-US" altLang="zh-CN" dirty="0"/>
              <a:t>Ajax</a:t>
            </a:r>
            <a:r>
              <a:rPr lang="zh-CN" altLang="en-US" dirty="0"/>
              <a:t>方式</a:t>
            </a:r>
            <a:r>
              <a:rPr lang="zh-CN" altLang="en-US" dirty="0" smtClean="0"/>
              <a:t>获取新闻列表，以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3983" y="1214422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7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02588" cy="5143536"/>
          </a:xfrm>
        </p:spPr>
        <p:txBody>
          <a:bodyPr/>
          <a:lstStyle/>
          <a:p>
            <a:r>
              <a:rPr lang="zh-CN" altLang="en-US" dirty="0" smtClean="0"/>
              <a:t>修改管理员页面的超链接，使用脚本注册点击事件</a:t>
            </a:r>
            <a:endParaRPr lang="en-US" altLang="zh-CN" dirty="0" smtClean="0"/>
          </a:p>
          <a:p>
            <a:r>
              <a:rPr lang="zh-CN" altLang="en-US" dirty="0"/>
              <a:t>在超链接点击事件中通过</a:t>
            </a:r>
            <a:r>
              <a:rPr lang="en-US" altLang="zh-CN" dirty="0"/>
              <a:t>Ajax</a:t>
            </a:r>
            <a:r>
              <a:rPr lang="zh-CN" altLang="en-US" dirty="0"/>
              <a:t>技术</a:t>
            </a:r>
            <a:r>
              <a:rPr lang="zh-CN" altLang="en-US" dirty="0" smtClean="0"/>
              <a:t>加载主题数据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Servlet</a:t>
            </a:r>
            <a:r>
              <a:rPr lang="zh-CN" altLang="en-US" dirty="0"/>
              <a:t>中</a:t>
            </a:r>
            <a:r>
              <a:rPr lang="zh-CN" altLang="en-US" dirty="0" smtClean="0"/>
              <a:t>查询主题列表</a:t>
            </a:r>
            <a:r>
              <a:rPr lang="zh-CN" altLang="en-US" dirty="0"/>
              <a:t>的实现，以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数组格式</a:t>
            </a:r>
            <a:r>
              <a:rPr lang="zh-CN" altLang="en-US" dirty="0"/>
              <a:t>输出查询结果</a:t>
            </a:r>
            <a:endParaRPr lang="en-US" altLang="zh-CN" dirty="0"/>
          </a:p>
          <a:p>
            <a:r>
              <a:rPr lang="zh-CN" altLang="en-US" dirty="0" smtClean="0"/>
              <a:t>在页面的</a:t>
            </a:r>
            <a:r>
              <a:rPr lang="zh-CN" altLang="en-US" dirty="0"/>
              <a:t>回调函数中解析并更新页面内容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142875" y="806797"/>
            <a:ext cx="985837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7"/>
          <p:cNvSpPr>
            <a:spLocks noGrp="1" noChangeArrowheads="1"/>
          </p:cNvSpPr>
          <p:nvPr>
            <p:ph type="title"/>
          </p:nvPr>
        </p:nvSpPr>
        <p:spPr>
          <a:xfrm>
            <a:off x="-214346" y="262574"/>
            <a:ext cx="9178959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生成主题管理页面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82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07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44308" y="70634"/>
            <a:ext cx="16203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857224" y="1535301"/>
            <a:ext cx="141451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Ajax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659236" y="1196752"/>
            <a:ext cx="150813" cy="2889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810049" y="1124744"/>
            <a:ext cx="1944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请求机制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与传统请求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的区别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主要技术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实现步骤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16375" y="1528081"/>
            <a:ext cx="179388" cy="6357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167188" y="1409634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请求发送方式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服务器响应内容方面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页面的处理流程方面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813009" y="2345975"/>
            <a:ext cx="190157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2996370" y="2193405"/>
            <a:ext cx="24828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JavaScript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DOM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+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XML/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JSON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/XHTML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等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5194425" y="1551647"/>
            <a:ext cx="150813" cy="168165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345237" y="1355364"/>
            <a:ext cx="287352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请求的核心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onreadystatechange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5935663" y="1711712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6058521" y="1627630"/>
            <a:ext cx="9361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open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send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5938305" y="2748808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2962177" y="3359894"/>
            <a:ext cx="29137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创建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初始化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组件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设置回调函数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发送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请求</a:t>
            </a: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6058521" y="2609617"/>
            <a:ext cx="21602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readyState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status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responseText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responseXML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4" name="AutoShape 3"/>
          <p:cNvSpPr>
            <a:spLocks/>
          </p:cNvSpPr>
          <p:nvPr/>
        </p:nvSpPr>
        <p:spPr bwMode="auto">
          <a:xfrm>
            <a:off x="2818161" y="3454850"/>
            <a:ext cx="172870" cy="1054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4258321" y="4145810"/>
            <a:ext cx="150813" cy="71323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4402337" y="3966155"/>
            <a:ext cx="35836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GET 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null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);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POST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5106482" y="4379172"/>
            <a:ext cx="89813" cy="96925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5167482" y="4265801"/>
            <a:ext cx="305127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setRequestHeader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 );</a:t>
            </a: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"key=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xxx&amp;type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=12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&amp;…"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);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4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2" y="285728"/>
            <a:ext cx="158430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45715" y="1732746"/>
            <a:ext cx="141451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ajax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JSON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4168979" y="1531849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277557" y="1369891"/>
            <a:ext cx="1519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url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data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type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dataType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2300188" y="104234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411760" y="883454"/>
            <a:ext cx="221405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Ajax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参数以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格式出现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1" name="AutoShape 3"/>
          <p:cNvSpPr>
            <a:spLocks/>
          </p:cNvSpPr>
          <p:nvPr/>
        </p:nvSpPr>
        <p:spPr bwMode="auto">
          <a:xfrm>
            <a:off x="3043208" y="2052788"/>
            <a:ext cx="179388" cy="129905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184260" y="1888696"/>
            <a:ext cx="10601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函数参数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115616" y="1835175"/>
            <a:ext cx="150813" cy="317846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174234" y="2843583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282812" y="2681625"/>
            <a:ext cx="2985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beforeSend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success – function( data 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error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complete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2310214" y="416395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461026" y="4005064"/>
            <a:ext cx="27194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一种轻量级的数据交换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易于解析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访问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092276" y="4692974"/>
            <a:ext cx="179388" cy="7332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233328" y="4521809"/>
            <a:ext cx="5259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[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value, 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]</a:t>
            </a: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4337570" y="4361070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4460428" y="4260926"/>
            <a:ext cx="4139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{ "name" : value,  "name" :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}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必须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为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字符串，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可以为任意类型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3092276" y="5523776"/>
            <a:ext cx="179388" cy="6415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3233328" y="5445224"/>
            <a:ext cx="4827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”操作符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$( 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).each( function() { this.name }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实现用户名的异步验证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实现注册邮箱的异步验证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传递数据</a:t>
            </a:r>
            <a:endParaRPr lang="zh-CN" altLang="en-US" dirty="0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99148" y="3421082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857496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50730" y="2928934"/>
            <a:ext cx="3887997" cy="214314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8509" y="2928934"/>
            <a:ext cx="3897480" cy="2143140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088" y="285750"/>
            <a:ext cx="1152525" cy="523875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08050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</a:t>
            </a:r>
            <a:r>
              <a:rPr lang="zh-CN" altLang="en-US" dirty="0" smtClean="0"/>
              <a:t>预习测试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列举除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外，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提供的其他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方法在调用和返回值方面与其他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方法的区别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编码说明如何使用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的方法解析表单数据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编码说明如何使用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的方法将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字符串，解析时要求包含值为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的字段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为何要让渡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操作符？如何让渡？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36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5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330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988840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111397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532259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07567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567978"/>
            <a:ext cx="643477" cy="648334"/>
          </a:xfrm>
          <a:prstGeom prst="rect">
            <a:avLst/>
          </a:prstGeom>
          <a:noFill/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28"/>
            <a:ext cx="18002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2.0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用户贡献内容 </a:t>
            </a:r>
          </a:p>
          <a:p>
            <a:pPr lvl="1"/>
            <a:r>
              <a:rPr lang="zh-CN" altLang="en-US" dirty="0"/>
              <a:t>内容聚合</a:t>
            </a:r>
            <a:r>
              <a:rPr lang="en-US" altLang="zh-CN" dirty="0"/>
              <a:t>RSS </a:t>
            </a:r>
            <a:endParaRPr lang="zh-CN" altLang="en-US" dirty="0"/>
          </a:p>
          <a:p>
            <a:pPr lvl="1"/>
            <a:r>
              <a:rPr lang="zh-CN" altLang="en-US" dirty="0"/>
              <a:t>更丰富的“用户体验” 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131840" y="3068638"/>
            <a:ext cx="5592763" cy="3652837"/>
            <a:chOff x="2116" y="1298"/>
            <a:chExt cx="3523" cy="2437"/>
          </a:xfrm>
        </p:grpSpPr>
        <p:pic>
          <p:nvPicPr>
            <p:cNvPr id="489493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2116" y="1298"/>
              <a:ext cx="3523" cy="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89498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13" y="3158"/>
              <a:ext cx="744" cy="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</p:pic>
      </p:grpSp>
      <p:pic>
        <p:nvPicPr>
          <p:cNvPr id="489492" name="Picture 20" descr="web1vswe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429000"/>
            <a:ext cx="235585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9496" name="Rectangle 24"/>
          <p:cNvSpPr>
            <a:spLocks noChangeArrowheads="1"/>
          </p:cNvSpPr>
          <p:nvPr/>
        </p:nvSpPr>
        <p:spPr bwMode="auto">
          <a:xfrm>
            <a:off x="4632027" y="4215606"/>
            <a:ext cx="2592387" cy="13589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3275856" y="5505449"/>
            <a:ext cx="1727200" cy="10191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9" name="Rectangle 27"/>
          <p:cNvSpPr>
            <a:spLocks noChangeArrowheads="1"/>
          </p:cNvSpPr>
          <p:nvPr/>
        </p:nvSpPr>
        <p:spPr bwMode="auto">
          <a:xfrm>
            <a:off x="6698004" y="5783402"/>
            <a:ext cx="1798637" cy="7477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线形标注 1 15"/>
          <p:cNvSpPr/>
          <p:nvPr/>
        </p:nvSpPr>
        <p:spPr bwMode="auto">
          <a:xfrm>
            <a:off x="6156176" y="3491716"/>
            <a:ext cx="1114408" cy="369332"/>
          </a:xfrm>
          <a:prstGeom prst="borderCallout1">
            <a:avLst>
              <a:gd name="adj1" fmla="val 127528"/>
              <a:gd name="adj2" fmla="val 32693"/>
              <a:gd name="adj3" fmla="val 222551"/>
              <a:gd name="adj4" fmla="val -23448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自动补全</a:t>
            </a:r>
          </a:p>
        </p:txBody>
      </p:sp>
      <p:sp>
        <p:nvSpPr>
          <p:cNvPr id="18" name="线形标注 1 17"/>
          <p:cNvSpPr/>
          <p:nvPr/>
        </p:nvSpPr>
        <p:spPr bwMode="auto">
          <a:xfrm>
            <a:off x="1500166" y="6274378"/>
            <a:ext cx="1114408" cy="369332"/>
          </a:xfrm>
          <a:prstGeom prst="borderCallout1">
            <a:avLst>
              <a:gd name="adj1" fmla="val 42453"/>
              <a:gd name="adj2" fmla="val 110736"/>
              <a:gd name="adj3" fmla="val -1783"/>
              <a:gd name="adj4" fmla="val 158620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内容聚合</a:t>
            </a:r>
          </a:p>
        </p:txBody>
      </p:sp>
      <p:sp>
        <p:nvSpPr>
          <p:cNvPr id="20" name="线形标注 1 19"/>
          <p:cNvSpPr/>
          <p:nvPr/>
        </p:nvSpPr>
        <p:spPr bwMode="auto">
          <a:xfrm>
            <a:off x="6948488" y="4157663"/>
            <a:ext cx="2071702" cy="1071570"/>
          </a:xfrm>
          <a:prstGeom prst="borderCallout1">
            <a:avLst>
              <a:gd name="adj1" fmla="val 108741"/>
              <a:gd name="adj2" fmla="val 61146"/>
              <a:gd name="adj3" fmla="val 149158"/>
              <a:gd name="adj4" fmla="val 53295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每个小“窗口”可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以关闭、最小化和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进行个性化设置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29058" y="1820058"/>
            <a:ext cx="4800316" cy="586582"/>
            <a:chOff x="3929058" y="1820058"/>
            <a:chExt cx="4800316" cy="586582"/>
          </a:xfrm>
        </p:grpSpPr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929058" y="2000240"/>
              <a:ext cx="4714908" cy="406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所有操作都是在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不刷新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窗口的情况下完成的</a:t>
              </a: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6" grpId="0" animBg="1"/>
      <p:bldP spid="489497" grpId="0" animBg="1"/>
      <p:bldP spid="489499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83" name="Picture 7" descr="图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733697"/>
            <a:ext cx="4886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smtClean="0"/>
              <a:t>Ajax</a:t>
            </a:r>
            <a:endParaRPr lang="en-US" altLang="zh-CN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无刷新：不刷新整个页面，只刷新局部</a:t>
            </a:r>
          </a:p>
          <a:p>
            <a:r>
              <a:rPr lang="zh-CN" altLang="en-US" dirty="0"/>
              <a:t>无刷新的好处</a:t>
            </a:r>
          </a:p>
          <a:p>
            <a:pPr lvl="1"/>
            <a:r>
              <a:rPr lang="zh-CN" altLang="en-US" dirty="0"/>
              <a:t>只更新部分页面，有效利用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提供连续的用户体验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提供类似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的交互效果，操作更方</a:t>
            </a:r>
            <a:r>
              <a:rPr lang="zh-CN" altLang="en-US" dirty="0"/>
              <a:t>便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3060055" y="3560773"/>
            <a:ext cx="2232025" cy="14398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>
            <a:off x="5786446" y="2727269"/>
            <a:ext cx="2276585" cy="701731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只是登录，没必要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刷新“庞大”的页面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91573"/>
            <a:ext cx="4224366" cy="47782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097466" y="5668566"/>
            <a:ext cx="2491812" cy="62432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线形标注 1 29"/>
          <p:cNvSpPr/>
          <p:nvPr/>
        </p:nvSpPr>
        <p:spPr bwMode="auto">
          <a:xfrm>
            <a:off x="6499272" y="4370364"/>
            <a:ext cx="2044149" cy="701731"/>
          </a:xfrm>
          <a:prstGeom prst="borderCallout1">
            <a:avLst>
              <a:gd name="adj1" fmla="val 104675"/>
              <a:gd name="adj2" fmla="val 32693"/>
              <a:gd name="adj3" fmla="val 181486"/>
              <a:gd name="adj4" fmla="val -2164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只刷新局部页面，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视频继续播放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2114827"/>
              </p:ext>
            </p:extLst>
          </p:nvPr>
        </p:nvGraphicFramePr>
        <p:xfrm>
          <a:off x="1445459" y="3560773"/>
          <a:ext cx="5742004" cy="3134048"/>
        </p:xfrm>
        <a:graphic>
          <a:graphicData uri="http://schemas.openxmlformats.org/presentationml/2006/ole">
            <p:oleObj spid="_x0000_s1026" name="Image" r:id="rId6" imgW="12000000" imgH="6552381" progId="">
              <p:embed/>
            </p:oleObj>
          </a:graphicData>
        </a:graphic>
      </p:graphicFrame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466811" y="4221088"/>
            <a:ext cx="3734720" cy="242595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378739" y="3746060"/>
            <a:ext cx="2532014" cy="1866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线形标注 1 33"/>
          <p:cNvSpPr/>
          <p:nvPr/>
        </p:nvSpPr>
        <p:spPr bwMode="auto">
          <a:xfrm>
            <a:off x="1129301" y="4556927"/>
            <a:ext cx="1579278" cy="369332"/>
          </a:xfrm>
          <a:prstGeom prst="borderCallout1">
            <a:avLst>
              <a:gd name="adj1" fmla="val -12657"/>
              <a:gd name="adj2" fmla="val 36397"/>
              <a:gd name="adj3" fmla="val -174904"/>
              <a:gd name="adj4" fmla="val 98247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自动完成功能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6344275" y="3298773"/>
            <a:ext cx="2044149" cy="701731"/>
          </a:xfrm>
          <a:prstGeom prst="borderCallout1">
            <a:avLst>
              <a:gd name="adj1" fmla="val 103885"/>
              <a:gd name="adj2" fmla="val 47656"/>
              <a:gd name="adj3" fmla="val 154970"/>
              <a:gd name="adj4" fmla="val -18493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拖动、放大、缩小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Google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地图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animBg="1"/>
      <p:bldP spid="562181" grpId="1" animBg="1"/>
      <p:bldP spid="8" grpId="0" animBg="1"/>
      <p:bldP spid="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3" grpId="0" animBg="1"/>
      <p:bldP spid="34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Ajax</a:t>
            </a:r>
            <a:r>
              <a:rPr lang="zh-CN" altLang="en-US" dirty="0"/>
              <a:t>的差异</a:t>
            </a:r>
            <a:endParaRPr lang="en-US" altLang="zh-CN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2419545"/>
              </p:ext>
            </p:extLst>
          </p:nvPr>
        </p:nvGraphicFramePr>
        <p:xfrm>
          <a:off x="489593" y="1785926"/>
          <a:ext cx="8082935" cy="34442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53018"/>
                <a:gridCol w="1233196"/>
                <a:gridCol w="42967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差异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发送请求方式不同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浏览器发送同步请求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异步引擎对象发送请求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服务器响应不同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响应内容是一个完整页面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响应内容只是需要的数据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客户端处理方式不同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需等待服务器响应完成并重新加载整个页面后用户才能进行操作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可以动态更新页面中的部分内容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不影响用户在页面进行其他操作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 smtClean="0"/>
              <a:t>：异步刷新技术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91544" name="Picture 24" descr="14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43119"/>
            <a:ext cx="4762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21271</TotalTime>
  <Words>2876</Words>
  <Application>Microsoft Office PowerPoint</Application>
  <PresentationFormat>全屏显示(4:3)</PresentationFormat>
  <Paragraphs>609</Paragraphs>
  <Slides>41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模板</vt:lpstr>
      <vt:lpstr>Image</vt:lpstr>
      <vt:lpstr>第十章  Ajax与jQuery</vt:lpstr>
      <vt:lpstr>预习检查</vt:lpstr>
      <vt:lpstr>回顾及作业点评</vt:lpstr>
      <vt:lpstr>本章任务</vt:lpstr>
      <vt:lpstr>本章目标</vt:lpstr>
      <vt:lpstr>认识Ajax</vt:lpstr>
      <vt:lpstr>为什么使用Ajax</vt:lpstr>
      <vt:lpstr>传统Web与Ajax的差异</vt:lpstr>
      <vt:lpstr>Ajax简介</vt:lpstr>
      <vt:lpstr>Ajax工作流程</vt:lpstr>
      <vt:lpstr>XMLHttpRequest 3-1 </vt:lpstr>
      <vt:lpstr>XMLHttpRequest 3-2 </vt:lpstr>
      <vt:lpstr>XMLHttpRequest 3-3 </vt:lpstr>
      <vt:lpstr>使用Ajax验证用户名2-1 </vt:lpstr>
      <vt:lpstr>使用Ajax验证用户名2-2</vt:lpstr>
      <vt:lpstr> GET请求和POST请求的区别</vt:lpstr>
      <vt:lpstr>学员操作——实现无刷新邮箱验证</vt:lpstr>
      <vt:lpstr>共性问题集中讲解</vt:lpstr>
      <vt:lpstr>使用jQuery实现Ajax</vt:lpstr>
      <vt:lpstr>$.ajax()简介2-1</vt:lpstr>
      <vt:lpstr>$.ajax()简介2-2</vt:lpstr>
      <vt:lpstr>使用$.ajax()发送异步请求2-1 </vt:lpstr>
      <vt:lpstr>使用$.ajax()发送异步请求2-2 </vt:lpstr>
      <vt:lpstr>学员操作——使用$.ajax()实现邮箱验证</vt:lpstr>
      <vt:lpstr>共性问题集中讲解</vt:lpstr>
      <vt:lpstr>认识JSON</vt:lpstr>
      <vt:lpstr>定义JOSN2-1</vt:lpstr>
      <vt:lpstr>定义JOSN2-2</vt:lpstr>
      <vt:lpstr>读取和展示JSON数据 </vt:lpstr>
      <vt:lpstr>学员操作——以常见页面元素展示JSON数据</vt:lpstr>
      <vt:lpstr>共性问题集中讲解</vt:lpstr>
      <vt:lpstr>在Ajax中使用JSON数据格式2-1</vt:lpstr>
      <vt:lpstr>在Ajax中使用JSON数据格式2-2</vt:lpstr>
      <vt:lpstr>学员操作——在Ajax中使用JSON生成管理员新闻页面</vt:lpstr>
      <vt:lpstr>学员操作——在Ajax中使用JSON生成主题管理页面2-1</vt:lpstr>
      <vt:lpstr>学员操作——在Ajax中使用JSON生成主题管理页面2-2</vt:lpstr>
      <vt:lpstr>共性问题集中讲解</vt:lpstr>
      <vt:lpstr>总结2-1</vt:lpstr>
      <vt:lpstr>总结2-2</vt:lpstr>
      <vt:lpstr>作业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hong.li(李红)</cp:lastModifiedBy>
  <cp:revision>1626</cp:revision>
  <dcterms:created xsi:type="dcterms:W3CDTF">2006-03-08T06:55:38Z</dcterms:created>
  <dcterms:modified xsi:type="dcterms:W3CDTF">2016-12-28T02:58:38Z</dcterms:modified>
</cp:coreProperties>
</file>