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6"/>
  </p:notesMasterIdLst>
  <p:handoutMasterIdLst>
    <p:handoutMasterId r:id="rId47"/>
  </p:handoutMasterIdLst>
  <p:sldIdLst>
    <p:sldId id="256" r:id="rId2"/>
    <p:sldId id="72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1" r:id="rId44"/>
    <p:sldId id="53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78667" autoAdjust="0"/>
  </p:normalViewPr>
  <p:slideViewPr>
    <p:cSldViewPr>
      <p:cViewPr varScale="1">
        <p:scale>
          <a:sx n="63" d="100"/>
          <a:sy n="63" d="100"/>
        </p:scale>
        <p:origin x="-1692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4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957186-1B8B-4D72-A74A-F3D37BEE56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2146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E2ABD7-892E-4FA2-9392-25F4B7A6D0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749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b="0" dirty="0" smtClean="0"/>
              <a:t>、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参数取值为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片段可以在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中生成，也可由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生成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可以采用对比教学法，从调用和回调处理响应两方面，与之前介绍的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视情况讲解扩展内容：在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参数中通过空格连接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选择器，可以仅加载远程文档的某个部分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2011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教学指导：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、再次提醒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提供的一系列</a:t>
            </a:r>
            <a:r>
              <a:rPr lang="en-US" altLang="zh-CN" baseline="0" dirty="0" err="1" smtClean="0"/>
              <a:t>ajax</a:t>
            </a:r>
            <a:r>
              <a:rPr lang="zh-CN" altLang="en-US" baseline="0" dirty="0" smtClean="0"/>
              <a:t>方法之间的关系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、区分</a:t>
            </a:r>
            <a:r>
              <a:rPr lang="en-US" altLang="zh-CN" baseline="0" dirty="0" smtClean="0"/>
              <a:t>load</a:t>
            </a:r>
            <a:r>
              <a:rPr lang="zh-CN" altLang="en-US" baseline="0" smtClean="0"/>
              <a:t>方法与其他方法的差异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9716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教学指导：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、简单介绍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提供的一系列</a:t>
            </a:r>
            <a:r>
              <a:rPr lang="en-US" altLang="zh-CN" baseline="0" dirty="0" err="1" smtClean="0"/>
              <a:t>ajax</a:t>
            </a:r>
            <a:r>
              <a:rPr lang="zh-CN" altLang="en-US" baseline="0" dirty="0" smtClean="0"/>
              <a:t>方法之间的关系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、提醒学员更多方法可以查看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文档了解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9716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2460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9279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93DBD-C541-414B-ADF4-5DBE6C498B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68670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DC09A-EE1A-4B9D-9050-1C9D27F04F0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BDEE39-7C63-404B-B65C-259B47B8F9EF}" type="slidenum">
              <a:rPr lang="zh-CN" altLang="en-US" smtClean="0">
                <a:latin typeface="Calibri" pitchFamily="34" charset="0"/>
              </a:rPr>
              <a:pPr>
                <a:defRPr/>
              </a:pPr>
              <a:t>44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发送数据，数据格式更规范，扩展性更好，对于前端展示没有局限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、直接生成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片段发送使用比较方便，但是局限性较强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0912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8493-3399-45A4-BE20-BDABBF472F0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26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706E-59C0-4169-939E-C8DB275D07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98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CD48-8721-4932-A061-7FB7DC08085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86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674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DAE31-2CF5-467F-ACC8-9A41182A62F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6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789D-B952-40EE-B811-A7BFF45CE7B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3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D048-4E9E-4B4A-95D1-C1DECB45863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62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4BD0-360F-4ADD-992F-B6160A6066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5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1CB52-BB55-4219-B58D-678BAD8E0A9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60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D9C3-3DEF-425A-9931-341A9FFBAD3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59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EB45-0D43-478E-AA6B-6292C12ADA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53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409D2CE-6B74-459C-8FC8-69FF8F43CA1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214554"/>
            <a:ext cx="8129618" cy="150019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第十一章  </a:t>
            </a:r>
            <a:r>
              <a:rPr lang="en-US" altLang="zh-CN" dirty="0" smtClean="0"/>
              <a:t>Ajax</a:t>
            </a:r>
            <a:r>
              <a:rPr dirty="0" smtClean="0"/>
              <a:t>交互扩展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7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$.post</a:t>
            </a:r>
            <a:r>
              <a:rPr lang="en-US" altLang="zh-CN" dirty="0"/>
              <a:t>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60232" y="285728"/>
            <a:ext cx="230438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$.post()</a:t>
            </a:r>
            <a:r>
              <a:rPr lang="zh-CN" altLang="en-US" dirty="0"/>
              <a:t>用法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27330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: 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post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$.</a:t>
            </a:r>
            <a:r>
              <a:rPr lang="en-US" altLang="zh-CN" b="1" kern="0" dirty="0"/>
              <a:t>pos</a:t>
            </a:r>
            <a:r>
              <a:rPr lang="en-US" altLang="zh-CN" b="1" kern="0" dirty="0" smtClean="0"/>
              <a:t>t(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07704" y="6143625"/>
            <a:ext cx="6134748" cy="428625"/>
            <a:chOff x="3143240" y="5143512"/>
            <a:chExt cx="613479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2" y="5143512"/>
              <a:ext cx="547721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654784" y="5187960"/>
              <a:ext cx="5623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jQuery.post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48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737" y="285727"/>
            <a:ext cx="560387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实现无刷新邮箱验证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实现无刷新邮箱验证</a:t>
            </a:r>
          </a:p>
          <a:p>
            <a:pPr lvl="1" algn="just"/>
            <a:r>
              <a:rPr lang="en-US" altLang="zh-CN" dirty="0" smtClean="0"/>
              <a:t>E-mail</a:t>
            </a:r>
            <a:r>
              <a:rPr lang="zh-CN" altLang="en-US" dirty="0"/>
              <a:t>文本框失去焦点时，判断用户是否存在</a:t>
            </a:r>
          </a:p>
          <a:p>
            <a:pPr lvl="1" algn="just"/>
            <a:r>
              <a:rPr lang="zh-CN" altLang="en-US" dirty="0"/>
              <a:t>分别使用</a:t>
            </a:r>
            <a:r>
              <a:rPr lang="en-US" altLang="zh-CN" dirty="0"/>
              <a:t>$.get()</a:t>
            </a:r>
            <a:r>
              <a:rPr lang="zh-CN" altLang="en-US" dirty="0"/>
              <a:t>和 </a:t>
            </a:r>
            <a:r>
              <a:rPr lang="en-US" altLang="zh-CN" dirty="0"/>
              <a:t>$.post()</a:t>
            </a:r>
            <a:r>
              <a:rPr lang="zh-CN" altLang="en-US" dirty="0"/>
              <a:t>方法实现以上需求</a:t>
            </a:r>
          </a:p>
        </p:txBody>
      </p:sp>
      <p:grpSp>
        <p:nvGrpSpPr>
          <p:cNvPr id="3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50730" y="314096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8509" y="3140968"/>
            <a:ext cx="3897480" cy="2143140"/>
          </a:xfrm>
          <a:prstGeom prst="rect">
            <a:avLst/>
          </a:prstGeom>
          <a:noFill/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91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8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3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/>
              <a:t>$.</a:t>
            </a:r>
            <a:r>
              <a:rPr lang="pt-BR" altLang="zh-CN" b="1" kern="0" dirty="0" smtClean="0"/>
              <a:t>get</a:t>
            </a:r>
            <a:r>
              <a:rPr lang="en-US" altLang="zh-CN" b="1" kern="0" dirty="0" smtClean="0"/>
              <a:t>JSON</a:t>
            </a:r>
            <a:r>
              <a:rPr lang="pt-BR" altLang="zh-CN" b="1" kern="0" dirty="0" smtClean="0"/>
              <a:t>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3365921"/>
              </p:ext>
            </p:extLst>
          </p:nvPr>
        </p:nvGraphicFramePr>
        <p:xfrm>
          <a:off x="639696" y="2708920"/>
          <a:ext cx="7848872" cy="23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0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/>
              <a:t>用法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3028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 : "</a:t>
            </a:r>
            <a:r>
              <a:rPr lang="en-US" altLang="zh-CN" b="1" kern="0" dirty="0">
                <a:solidFill>
                  <a:srgbClr val="FF0000"/>
                </a:solidFill>
              </a:rPr>
              <a:t>get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dataType</a:t>
            </a:r>
            <a:r>
              <a:rPr lang="en-US" altLang="zh-CN" b="1" kern="0" dirty="0">
                <a:solidFill>
                  <a:srgbClr val="FF0000"/>
                </a:solidFill>
              </a:rPr>
              <a:t>"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: "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json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 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 smtClean="0"/>
              <a:t>getJSON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412841" y="6117031"/>
            <a:ext cx="5399519" cy="624337"/>
            <a:chOff x="3005489" y="5143512"/>
            <a:chExt cx="5399557" cy="62434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91309" y="5183073"/>
              <a:ext cx="4480297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jQuery.getJSON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管理员新闻页面</a:t>
              </a: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6084167" y="3962170"/>
            <a:ext cx="2644270" cy="888862"/>
            <a:chOff x="5940151" y="1820058"/>
            <a:chExt cx="2644270" cy="888862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940151" y="2000240"/>
              <a:ext cx="2644269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getJSON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方法只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能以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方式发送请求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8200536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839246" y="70285"/>
            <a:ext cx="6125368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方法加载管理员页面主题列表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35938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getJSON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实现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72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55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直接加载页面内容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复杂结构的响应数据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还可以由服务器直接生成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片段，客户端直接套用到页面中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9070200"/>
              </p:ext>
            </p:extLst>
          </p:nvPr>
        </p:nvGraphicFramePr>
        <p:xfrm>
          <a:off x="7524328" y="1299701"/>
          <a:ext cx="720895" cy="1131614"/>
        </p:xfrm>
        <a:graphic>
          <a:graphicData uri="http://schemas.openxmlformats.org/presentationml/2006/ole">
            <p:oleObj spid="_x0000_s22530" name="Image" r:id="rId4" imgW="1225091" imgH="1962750" progId="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868144" y="1508185"/>
            <a:ext cx="1800225" cy="18944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2510270" y="1880303"/>
            <a:ext cx="270980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            解析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JSON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提取数据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2516258" y="2214152"/>
            <a:ext cx="2703814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            构建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文档结构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2044079"/>
              </p:ext>
            </p:extLst>
          </p:nvPr>
        </p:nvGraphicFramePr>
        <p:xfrm>
          <a:off x="2272199" y="1731749"/>
          <a:ext cx="931649" cy="747430"/>
        </p:xfrm>
        <a:graphic>
          <a:graphicData uri="http://schemas.openxmlformats.org/presentationml/2006/ole">
            <p:oleObj spid="_x0000_s22531" name="Image" r:id="rId6" imgW="2615873" imgH="2666667" progId="">
              <p:embed/>
            </p:oleObj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8417" y="2202578"/>
            <a:ext cx="1545291" cy="122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4211960" y="2780928"/>
            <a:ext cx="1440160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1183052"/>
              </p:ext>
            </p:extLst>
          </p:nvPr>
        </p:nvGraphicFramePr>
        <p:xfrm>
          <a:off x="7524328" y="3933056"/>
          <a:ext cx="720895" cy="1131614"/>
        </p:xfrm>
        <a:graphic>
          <a:graphicData uri="http://schemas.openxmlformats.org/presentationml/2006/ole">
            <p:oleObj spid="_x0000_s22532" name="Image" r:id="rId8" imgW="1225091" imgH="1962750" progId="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473842"/>
              </p:ext>
            </p:extLst>
          </p:nvPr>
        </p:nvGraphicFramePr>
        <p:xfrm>
          <a:off x="1403648" y="4581128"/>
          <a:ext cx="931649" cy="747430"/>
        </p:xfrm>
        <a:graphic>
          <a:graphicData uri="http://schemas.openxmlformats.org/presentationml/2006/ole">
            <p:oleObj spid="_x0000_s22533" name="Image" r:id="rId9" imgW="2615873" imgH="2666667" progId="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 flipH="1">
            <a:off x="3851920" y="5445224"/>
            <a:ext cx="1440160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66874"/>
            <a:ext cx="1545291" cy="122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8197" y="4131712"/>
            <a:ext cx="2100172" cy="24961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23"/>
          <p:cNvGrpSpPr/>
          <p:nvPr/>
        </p:nvGrpSpPr>
        <p:grpSpPr>
          <a:xfrm>
            <a:off x="2987824" y="2876158"/>
            <a:ext cx="2789222" cy="534522"/>
            <a:chOff x="5940152" y="1820058"/>
            <a:chExt cx="2789222" cy="534522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数据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规范，扩展性好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7" name="组合 26"/>
          <p:cNvGrpSpPr/>
          <p:nvPr/>
        </p:nvGrpSpPr>
        <p:grpSpPr>
          <a:xfrm>
            <a:off x="2603939" y="6093296"/>
            <a:ext cx="2789222" cy="534522"/>
            <a:chOff x="5940152" y="1820058"/>
            <a:chExt cx="2789222" cy="534522"/>
          </a:xfrm>
        </p:grpSpPr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使用方便，局限性强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448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923928" y="285728"/>
            <a:ext cx="504068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 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改造管理员首页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服务器直接生成展示所需的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7479"/>
            <a:ext cx="7179146" cy="3301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70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923928" y="285728"/>
            <a:ext cx="504068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 2-2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管理员登录成功直接进入管理员首页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管理员首页通过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技术加载新闻数据</a:t>
            </a:r>
            <a:endParaRPr lang="en-US" altLang="zh-CN" dirty="0" smtClean="0"/>
          </a:p>
          <a:p>
            <a:r>
              <a:rPr lang="zh-CN" altLang="en-US" dirty="0"/>
              <a:t>服务器直接生成展示所需的</a:t>
            </a:r>
            <a:r>
              <a:rPr lang="en-US" altLang="zh-CN" dirty="0"/>
              <a:t>HTML</a:t>
            </a:r>
            <a:r>
              <a:rPr lang="zh-CN" altLang="en-US" dirty="0"/>
              <a:t>片段</a:t>
            </a:r>
          </a:p>
          <a:p>
            <a:r>
              <a:rPr lang="zh-CN" altLang="en-US" dirty="0" smtClean="0"/>
              <a:t>在管理员首页中直接使用响应的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</a:t>
            </a:r>
            <a:endParaRPr lang="en-US" altLang="zh-CN" dirty="0" smtClean="0"/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07504" y="764704"/>
            <a:ext cx="1622425" cy="457200"/>
            <a:chOff x="5500694" y="4857760"/>
            <a:chExt cx="2027892" cy="571576"/>
          </a:xfrm>
        </p:grpSpPr>
        <p:pic>
          <p:nvPicPr>
            <p:cNvPr id="7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051720" y="6143625"/>
            <a:ext cx="5047391" cy="428625"/>
            <a:chOff x="3143240" y="5143512"/>
            <a:chExt cx="5047426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2" y="5143512"/>
              <a:ext cx="445502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777248" y="5187960"/>
              <a:ext cx="44134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返回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57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010170"/>
          </a:xfrm>
        </p:spPr>
        <p:txBody>
          <a:bodyPr/>
          <a:lstStyle/>
          <a:p>
            <a:r>
              <a:rPr lang="zh-CN" altLang="en-US" dirty="0"/>
              <a:t>列举除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外，</a:t>
            </a:r>
            <a:r>
              <a:rPr lang="en-US" altLang="zh-CN" dirty="0" err="1"/>
              <a:t>jQuery</a:t>
            </a:r>
            <a:r>
              <a:rPr lang="zh-CN" altLang="en-US" dirty="0"/>
              <a:t>提供的其他</a:t>
            </a:r>
            <a:r>
              <a:rPr lang="en-US" altLang="zh-CN" dirty="0"/>
              <a:t>Ajax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简述</a:t>
            </a:r>
            <a:r>
              <a:rPr lang="en-US" altLang="zh-CN" dirty="0"/>
              <a:t>.load()</a:t>
            </a:r>
            <a:r>
              <a:rPr lang="zh-CN" altLang="en-US" dirty="0"/>
              <a:t>方法在调用和返回值方面与其他</a:t>
            </a:r>
            <a:r>
              <a:rPr lang="en-US" altLang="zh-CN" dirty="0"/>
              <a:t>Ajax</a:t>
            </a:r>
            <a:r>
              <a:rPr lang="zh-CN" altLang="en-US" dirty="0"/>
              <a:t>方法的区别</a:t>
            </a:r>
          </a:p>
          <a:p>
            <a:r>
              <a:rPr lang="zh-CN" altLang="en-US" dirty="0"/>
              <a:t>编码说明如何使用</a:t>
            </a:r>
            <a:r>
              <a:rPr lang="en-US" altLang="zh-CN" dirty="0" err="1"/>
              <a:t>jQuery</a:t>
            </a:r>
            <a:r>
              <a:rPr lang="zh-CN" altLang="en-US" dirty="0"/>
              <a:t>的方法解析表单数据</a:t>
            </a:r>
          </a:p>
          <a:p>
            <a:r>
              <a:rPr lang="zh-CN" altLang="en-US" dirty="0"/>
              <a:t>编码说明如何使用</a:t>
            </a:r>
            <a:r>
              <a:rPr lang="en-US" altLang="zh-CN" dirty="0" err="1"/>
              <a:t>FastJSON</a:t>
            </a:r>
            <a:r>
              <a:rPr lang="zh-CN" altLang="en-US" dirty="0"/>
              <a:t>的方法将</a:t>
            </a:r>
            <a:r>
              <a:rPr lang="en-US" altLang="zh-CN" dirty="0"/>
              <a:t>Java</a:t>
            </a:r>
            <a:r>
              <a:rPr lang="zh-CN" altLang="en-US" dirty="0"/>
              <a:t>对象序列化为</a:t>
            </a:r>
            <a:r>
              <a:rPr lang="en-US" altLang="zh-CN" dirty="0"/>
              <a:t>JSON</a:t>
            </a:r>
            <a:r>
              <a:rPr lang="zh-CN" altLang="en-US" dirty="0"/>
              <a:t>字符串，解析时要求包含值为</a:t>
            </a:r>
            <a:r>
              <a:rPr lang="en-US" altLang="zh-CN" dirty="0"/>
              <a:t>null</a:t>
            </a:r>
            <a:r>
              <a:rPr lang="zh-CN" altLang="en-US" dirty="0"/>
              <a:t>的字段</a:t>
            </a:r>
          </a:p>
          <a:p>
            <a:r>
              <a:rPr lang="zh-CN" altLang="en-US" dirty="0"/>
              <a:t>为何要让渡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zh-CN" altLang="en-US" dirty="0"/>
              <a:t>操作符？如何让渡？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267744" y="70285"/>
            <a:ext cx="6696869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内容生成主题管理页面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430820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直接</a:t>
            </a:r>
            <a:r>
              <a:rPr lang="zh-CN" altLang="en-US" dirty="0"/>
              <a:t>以</a:t>
            </a:r>
            <a:r>
              <a:rPr lang="en-US" altLang="zh-CN" dirty="0" smtClean="0"/>
              <a:t>&lt;li&gt;</a:t>
            </a:r>
            <a:r>
              <a:rPr lang="zh-CN" altLang="en-US" dirty="0" smtClean="0"/>
              <a:t>元素返回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在超链接点击事件中将响应格式设置为</a:t>
            </a:r>
            <a:r>
              <a:rPr lang="en-US" altLang="zh-CN" dirty="0" smtClean="0"/>
              <a:t>html</a:t>
            </a:r>
          </a:p>
          <a:p>
            <a:r>
              <a:rPr lang="zh-CN" altLang="en-US" dirty="0" smtClean="0"/>
              <a:t>修改服务器端查询主题列表功能的实现，生成展示所需的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r>
              <a:rPr lang="zh-CN" altLang="en-US" dirty="0" smtClean="0"/>
              <a:t>在页面的回调函数中直接添加页面内容</a:t>
            </a:r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28"/>
          <p:cNvGrpSpPr>
            <a:grpSpLocks/>
          </p:cNvGrpSpPr>
          <p:nvPr/>
        </p:nvGrpSpPr>
        <p:grpSpPr bwMode="auto">
          <a:xfrm>
            <a:off x="142875" y="2824161"/>
            <a:ext cx="985837" cy="461963"/>
            <a:chOff x="3786182" y="3824735"/>
            <a:chExt cx="986585" cy="461521"/>
          </a:xfrm>
        </p:grpSpPr>
        <p:sp>
          <p:nvSpPr>
            <p:cNvPr id="21" name="TextBox 20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63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0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804248" y="285728"/>
            <a:ext cx="216036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.load()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3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 smtClean="0">
                <a:solidFill>
                  <a:srgbClr val="FF0000"/>
                </a:solidFill>
              </a:rPr>
              <a:t>$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( selector )</a:t>
            </a:r>
            <a:r>
              <a:rPr lang="pt-BR" altLang="zh-CN" b="1" kern="0" dirty="0" smtClean="0"/>
              <a:t>.load(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complete]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5128990"/>
              </p:ext>
            </p:extLst>
          </p:nvPr>
        </p:nvGraphicFramePr>
        <p:xfrm>
          <a:off x="639696" y="2492896"/>
          <a:ext cx="7820736" cy="268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600400"/>
                <a:gridCol w="2880320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complete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responseText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每个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匹配元素设置完内容后都会触发的函数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responseText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9"/>
          <p:cNvGrpSpPr/>
          <p:nvPr/>
        </p:nvGrpSpPr>
        <p:grpSpPr>
          <a:xfrm>
            <a:off x="899592" y="5270742"/>
            <a:ext cx="6552728" cy="534522"/>
            <a:chOff x="2411760" y="1820058"/>
            <a:chExt cx="6552728" cy="53452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411760" y="2000240"/>
              <a:ext cx="6408712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.load()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不是全局函数，而是针对与选择器匹配的元素执行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580603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187624" y="5774798"/>
            <a:ext cx="6975155" cy="534522"/>
            <a:chOff x="1984731" y="1820058"/>
            <a:chExt cx="6975155" cy="534522"/>
          </a:xfrm>
        </p:grpSpPr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1984731" y="2000240"/>
              <a:ext cx="6840000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包含匿名回调函数，自动将返回值设置为匹配元素的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8576001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01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实现</a:t>
            </a:r>
            <a:r>
              <a:rPr lang="zh-CN" altLang="en-US" dirty="0"/>
              <a:t>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</a:t>
            </a:r>
            <a:r>
              <a:rPr lang="zh-CN" altLang="en-US" dirty="0" smtClean="0"/>
              <a:t>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804248" y="285728"/>
            <a:ext cx="216036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.load()</a:t>
            </a:r>
            <a:r>
              <a:rPr lang="zh-CN" altLang="en-US" dirty="0"/>
              <a:t>用法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186959"/>
            <a:ext cx="6286544" cy="10341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$.get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</a:t>
            </a:r>
            <a:r>
              <a:rPr lang="en-US" altLang="zh-CN" b="1" kern="0" dirty="0"/>
              <a:t>,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function(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responseText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 </a:t>
            </a:r>
            <a:r>
              <a:rPr lang="en-US" altLang="zh-CN" b="1" kern="0" dirty="0">
                <a:solidFill>
                  <a:srgbClr val="FF0000"/>
                </a:solidFill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$( "#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opt_area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&gt;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ul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" </a:t>
            </a:r>
            <a:r>
              <a:rPr lang="en-US" altLang="zh-CN" b="1" kern="0" dirty="0">
                <a:solidFill>
                  <a:srgbClr val="0070C0"/>
                </a:solidFill>
              </a:rPr>
              <a:t>)</a:t>
            </a:r>
            <a:r>
              <a:rPr lang="en-US" altLang="zh-CN" b="1" kern="0" dirty="0">
                <a:solidFill>
                  <a:srgbClr val="FF0000"/>
                </a:solidFill>
              </a:rPr>
              <a:t>.html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responseText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</a:t>
            </a:r>
            <a:r>
              <a:rPr lang="en-US" altLang="zh-CN" b="1" kern="0" dirty="0" smtClean="0"/>
              <a:t>;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}</a:t>
            </a:r>
            <a:r>
              <a:rPr lang="en-US" altLang="zh-CN" b="1" kern="0" dirty="0" smtClean="0"/>
              <a:t>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835532"/>
            <a:ext cx="628654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0070C0"/>
                </a:solidFill>
              </a:rPr>
              <a:t>$( "#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opt_area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&gt;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ul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" )</a:t>
            </a:r>
            <a:r>
              <a:rPr lang="en-US" altLang="zh-CN" b="1" kern="0" dirty="0" smtClean="0"/>
              <a:t>.load(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 );</a:t>
            </a:r>
            <a:endParaRPr lang="en-US" altLang="zh-CN" b="1" kern="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866581" y="6117031"/>
            <a:ext cx="5399519" cy="624337"/>
            <a:chOff x="3005489" y="5143512"/>
            <a:chExt cx="5399557" cy="62434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747292" y="5183073"/>
              <a:ext cx="4657754" cy="58477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.load()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为管理员页面加载服务器生成的新闻列表</a:t>
              </a: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957379" y="4653136"/>
            <a:ext cx="7575061" cy="534522"/>
            <a:chOff x="1230567" y="1820058"/>
            <a:chExt cx="7575061" cy="534522"/>
          </a:xfrm>
        </p:grpSpPr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1230567" y="2000240"/>
              <a:ext cx="7413400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默认使用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方式请求，除非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参数是一个对象，则使用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gray">
            <a:xfrm>
              <a:off x="8421743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62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1979712" y="70285"/>
            <a:ext cx="6984902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方法为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管理员</a:t>
            </a:r>
            <a:r>
              <a:rPr lang="zh-CN" altLang="en-US" dirty="0"/>
              <a:t>页面</a:t>
            </a:r>
            <a:r>
              <a:rPr lang="zh-CN" altLang="en-US" dirty="0" smtClean="0"/>
              <a:t>加载服务器生成的主题列表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方法</a:t>
            </a:r>
            <a:r>
              <a:rPr lang="zh-CN" altLang="en-US" dirty="0"/>
              <a:t>实现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24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21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提供的实现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$.get()</a:t>
            </a:r>
          </a:p>
          <a:p>
            <a:pPr lvl="1"/>
            <a:r>
              <a:rPr lang="en-US" altLang="zh-CN" dirty="0" smtClean="0"/>
              <a:t>$.post()</a:t>
            </a:r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.load()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25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15879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点击</a:t>
            </a:r>
            <a:r>
              <a:rPr lang="zh-CN" altLang="en-US" sz="2600" dirty="0">
                <a:cs typeface="+mn-cs"/>
              </a:rPr>
              <a:t>“发表”按钮，以</a:t>
            </a:r>
            <a:r>
              <a:rPr lang="en-US" altLang="zh-CN" sz="2600" dirty="0">
                <a:cs typeface="+mn-cs"/>
              </a:rPr>
              <a:t>Ajax</a:t>
            </a:r>
            <a:r>
              <a:rPr lang="zh-CN" altLang="en-US" sz="2600" dirty="0">
                <a:cs typeface="+mn-cs"/>
              </a:rPr>
              <a:t>方式提交评论请求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服务器执行相关功能并反馈结果，无需跳转至新闻查询功能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若评论发表成功</a:t>
            </a:r>
            <a:r>
              <a:rPr lang="zh-CN" altLang="en-US" sz="2600" dirty="0" smtClean="0">
                <a:cs typeface="+mn-cs"/>
              </a:rPr>
              <a:t>，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 smtClean="0">
                <a:cs typeface="+mn-cs"/>
              </a:rPr>
              <a:t>通过</a:t>
            </a:r>
            <a:r>
              <a:rPr lang="en-US" altLang="zh-CN" sz="2600" dirty="0">
                <a:cs typeface="+mn-cs"/>
              </a:rPr>
              <a:t>DOM</a:t>
            </a:r>
            <a:r>
              <a:rPr lang="zh-CN" altLang="en-US" sz="2600" dirty="0">
                <a:cs typeface="+mn-cs"/>
              </a:rPr>
              <a:t>操作将该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>
                <a:cs typeface="+mn-cs"/>
              </a:rPr>
              <a:t>评论添加到评论列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>
                <a:cs typeface="+mn-cs"/>
              </a:rPr>
              <a:t>表顶端，否则提示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 smtClean="0">
                <a:cs typeface="+mn-cs"/>
              </a:rPr>
              <a:t>错误信息</a:t>
            </a:r>
            <a:endParaRPr lang="en-US" altLang="zh-CN" sz="2600" dirty="0" smtClean="0">
              <a:cs typeface="+mn-cs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/>
              <a:t>基于表单数据的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139952" y="2276872"/>
            <a:ext cx="3960440" cy="33160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454938"/>
          </a:xfrm>
        </p:spPr>
        <p:txBody>
          <a:bodyPr/>
          <a:lstStyle/>
          <a:p>
            <a:r>
              <a:rPr lang="zh-CN" altLang="en-US" dirty="0"/>
              <a:t>需要发送表单数据时，提取表单元素的值并构造成合适的数据格式是件很烦琐的</a:t>
            </a:r>
            <a:r>
              <a:rPr lang="zh-CN" altLang="en-US" dirty="0" smtClean="0"/>
              <a:t>事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提供的方法简化处理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serializeArray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基于表单数据的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en-US" altLang="zh-CN" dirty="0" smtClean="0"/>
              <a:t>2-2 </a:t>
            </a:r>
            <a:endParaRPr lang="zh-CN" altLang="en-US" dirty="0"/>
          </a:p>
        </p:txBody>
      </p:sp>
      <p:grpSp>
        <p:nvGrpSpPr>
          <p:cNvPr id="4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69"/>
          <p:cNvGrpSpPr/>
          <p:nvPr/>
        </p:nvGrpSpPr>
        <p:grpSpPr>
          <a:xfrm>
            <a:off x="96806" y="2117921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检测一组表单元素中的有效控件</a:t>
            </a:r>
          </a:p>
          <a:p>
            <a:pPr lvl="1"/>
            <a:r>
              <a:rPr lang="zh-CN" altLang="en-US" dirty="0"/>
              <a:t>没有被禁用</a:t>
            </a:r>
          </a:p>
          <a:p>
            <a:pPr lvl="1"/>
            <a:r>
              <a:rPr lang="zh-CN" altLang="en-US" dirty="0"/>
              <a:t>必须有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选中的</a:t>
            </a:r>
            <a:r>
              <a:rPr lang="en-US" altLang="zh-CN" dirty="0"/>
              <a:t>checkbox</a:t>
            </a:r>
            <a:r>
              <a:rPr lang="zh-CN" altLang="en-US" dirty="0"/>
              <a:t>或</a:t>
            </a:r>
            <a:r>
              <a:rPr lang="en-US" altLang="zh-CN" dirty="0"/>
              <a:t>radio</a:t>
            </a:r>
          </a:p>
          <a:p>
            <a:pPr lvl="1"/>
            <a:r>
              <a:rPr lang="zh-CN" altLang="en-US" dirty="0"/>
              <a:t>触发提交事件的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</a:p>
          <a:p>
            <a:pPr lvl="1"/>
            <a:r>
              <a:rPr lang="en-US" altLang="zh-CN" dirty="0" smtClean="0"/>
              <a:t>file</a:t>
            </a:r>
            <a:r>
              <a:rPr lang="zh-CN" altLang="en-US" dirty="0"/>
              <a:t>元素不会被序列化</a:t>
            </a:r>
          </a:p>
          <a:p>
            <a:r>
              <a:rPr lang="zh-CN" altLang="en-US" dirty="0"/>
              <a:t>将有效控件序列化为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两个属性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.</a:t>
            </a:r>
            <a:r>
              <a:rPr lang="en-US" altLang="zh-CN" dirty="0" err="1"/>
              <a:t>serializeArray</a:t>
            </a:r>
            <a:r>
              <a:rPr lang="en-US" altLang="zh-CN" dirty="0"/>
              <a:t>()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21041" y="1340768"/>
            <a:ext cx="2681321" cy="32403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516480"/>
          </a:xfrm>
        </p:spPr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请求与普通请求有何不同？</a:t>
            </a:r>
            <a:endParaRPr lang="zh-CN" altLang="en-US" dirty="0"/>
          </a:p>
          <a:p>
            <a:r>
              <a:rPr lang="zh-CN" altLang="en-US" dirty="0" smtClean="0"/>
              <a:t>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包含哪些步骤？</a:t>
            </a:r>
            <a:endParaRPr lang="zh-CN" altLang="en-US" dirty="0"/>
          </a:p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方法的主要参数有哪些？</a:t>
            </a:r>
            <a:endParaRPr lang="zh-CN" altLang="en-US" dirty="0"/>
          </a:p>
          <a:p>
            <a:r>
              <a:rPr lang="en-US" altLang="zh-CN" dirty="0" smtClean="0"/>
              <a:t>JSON</a:t>
            </a:r>
            <a:r>
              <a:rPr lang="zh-CN" altLang="en-US" dirty="0"/>
              <a:t>对象如何</a:t>
            </a:r>
            <a:r>
              <a:rPr lang="zh-CN" altLang="en-US" dirty="0" smtClean="0"/>
              <a:t>定义和访问？</a:t>
            </a:r>
            <a:endParaRPr lang="zh-CN" altLang="en-US" dirty="0"/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endParaRPr lang="en-US" altLang="zh-CN" dirty="0">
              <a:solidFill>
                <a:srgbClr val="FF3300"/>
              </a:solidFill>
            </a:endParaRP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回顾及作业点评</a:t>
            </a:r>
          </a:p>
        </p:txBody>
      </p:sp>
      <p:grpSp>
        <p:nvGrpSpPr>
          <p:cNvPr id="3" name="组合 13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5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8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876256" y="285728"/>
            <a:ext cx="208835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smtClean="0"/>
              <a:t>$.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8108226" cy="501017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将由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serializeArray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生成的对象数组序列化成请求字符串的形式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2450" y="2204864"/>
            <a:ext cx="6299099" cy="525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42875" y="2884934"/>
            <a:ext cx="842963" cy="400050"/>
            <a:chOff x="3786182" y="3143248"/>
            <a:chExt cx="84370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1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4"/>
          <p:cNvGrpSpPr/>
          <p:nvPr/>
        </p:nvGrpSpPr>
        <p:grpSpPr>
          <a:xfrm>
            <a:off x="1038564" y="3357315"/>
            <a:ext cx="7109991" cy="1655860"/>
            <a:chOff x="1695637" y="1802040"/>
            <a:chExt cx="7109991" cy="1655860"/>
          </a:xfrm>
        </p:grpSpPr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695637" y="2000239"/>
              <a:ext cx="6948329" cy="145766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还提供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.serialize()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方法。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.serialize()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内部使用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param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serializeArray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做了一个简单包装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。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不需要中间环节时，可以更简便地完成表单数据的序列化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8421743" y="1802040"/>
              <a:ext cx="383885" cy="3963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845069" y="5187960"/>
              <a:ext cx="44695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：实现无刷新的新闻评论功能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238914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点击“发表”按钮，以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方式提交评论请求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服务器执行相关功能并反馈结果，无需跳转至新闻查询功能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若评论发表成功，</a:t>
            </a:r>
            <a:endParaRPr lang="en-US" altLang="zh-CN" dirty="0"/>
          </a:p>
          <a:p>
            <a:pPr marL="717550" lvl="1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操作将该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评论添加到评论列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表顶端，否则提示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/>
              <a:t>方法序列化表单</a:t>
            </a:r>
            <a:endParaRPr lang="en-US" altLang="zh-CN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2574"/>
            <a:ext cx="825026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</a:t>
            </a:r>
            <a:r>
              <a:rPr lang="zh-CN" altLang="en-US" dirty="0"/>
              <a:t>无刷新的新闻评论功能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427984" y="2708921"/>
            <a:ext cx="3960440" cy="33160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38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alibaba/fastjson/master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448" y="38838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6528" name="Rectangle 16"/>
          <p:cNvSpPr>
            <a:spLocks noGrp="1" noChangeArrowheads="1"/>
          </p:cNvSpPr>
          <p:nvPr>
            <p:ph type="title"/>
          </p:nvPr>
        </p:nvSpPr>
        <p:spPr>
          <a:xfrm>
            <a:off x="6228184" y="285728"/>
            <a:ext cx="273642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 smtClean="0"/>
              <a:t>FastJSON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en-US" dirty="0" smtClean="0"/>
              <a:t>随着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的广泛使用，在服务器端生成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字符串成了一件麻烦的工作，效率低且易出错</a:t>
            </a:r>
            <a:endParaRPr lang="en-US" altLang="zh-CN" dirty="0" smtClean="0"/>
          </a:p>
          <a:p>
            <a:r>
              <a:rPr lang="en-US" altLang="zh-CN" dirty="0" err="1" smtClean="0"/>
              <a:t>FastJSON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一个性能很好的、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解析器和生成器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对象序列化成</a:t>
            </a:r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字符串反序列化得到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>
                <a:cs typeface="+mn-cs"/>
              </a:rPr>
              <a:t>https://github.com/alibaba/fastjson/releases</a:t>
            </a:r>
            <a:endParaRPr lang="zh-CN" altLang="en-US" sz="2600" dirty="0">
              <a:cs typeface="+mn-cs"/>
            </a:endParaRPr>
          </a:p>
        </p:txBody>
      </p:sp>
      <p:grpSp>
        <p:nvGrpSpPr>
          <p:cNvPr id="3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FastJSON</a:t>
            </a:r>
            <a:r>
              <a:rPr lang="en-US" altLang="zh-CN" dirty="0" smtClean="0"/>
              <a:t> API 3-1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入口类：</a:t>
            </a:r>
            <a:r>
              <a:rPr lang="en-US" altLang="zh-CN" dirty="0" err="1" smtClean="0"/>
              <a:t>com.alibaba.fastjson.JSON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259249"/>
              </p:ext>
            </p:extLst>
          </p:nvPr>
        </p:nvGraphicFramePr>
        <p:xfrm>
          <a:off x="647564" y="1845768"/>
          <a:ext cx="7812868" cy="454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532"/>
                <a:gridCol w="302433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    法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将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Java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对象序列化成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字符串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prettyFormat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)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prettyFormat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为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true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时生成带格式的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字符串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SerializerFeature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 features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可以通过参数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features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指定更多序列化规则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toJSONStringWithDateFormat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dateFormat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SerializerFeature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 features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可以通过参数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dateFormat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指定日期类型的输出格式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FastJSON</a:t>
            </a:r>
            <a:r>
              <a:rPr lang="en-US" altLang="zh-CN" dirty="0" smtClean="0"/>
              <a:t> API 3-2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zh-CN" altLang="en-US" dirty="0"/>
              <a:t>枚举</a:t>
            </a:r>
            <a:r>
              <a:rPr lang="zh-CN" altLang="en-US" dirty="0" smtClean="0"/>
              <a:t>类型 </a:t>
            </a:r>
            <a:r>
              <a:rPr lang="en-US" altLang="zh-CN" dirty="0" err="1" smtClean="0"/>
              <a:t>SerializerFeature</a:t>
            </a:r>
            <a:r>
              <a:rPr lang="en-US" altLang="zh-CN" dirty="0"/>
              <a:t> </a:t>
            </a:r>
            <a:r>
              <a:rPr lang="zh-CN" altLang="en-US" dirty="0" smtClean="0"/>
              <a:t>定义了多种序列化属性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127416"/>
              </p:ext>
            </p:extLst>
          </p:nvPr>
        </p:nvGraphicFramePr>
        <p:xfrm>
          <a:off x="647564" y="1844824"/>
          <a:ext cx="7848872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/>
                <a:gridCol w="4572508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枚 举 值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QuoteFieldNames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为字段名加双引号，默认即使用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WriteMapNullValue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输出值为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的字段，默认不输出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WriteNullListAsEmpty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List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[ 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WriteNullStringAsEmpty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String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“”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WriteNullNumberAsZero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的数值字段输出为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WriteNullBooleanAsFalse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Boolean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SkipTransientField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忽略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transient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字段，默认即忽略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PrettyFormat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格式化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字符串，默认不格式化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57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/>
              <a:t>FastJSON</a:t>
            </a:r>
            <a:r>
              <a:rPr lang="en-US" altLang="zh-CN" dirty="0"/>
              <a:t> API 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改造管理员首页获取新闻列表功能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9620" y="3672359"/>
            <a:ext cx="6048672" cy="2781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043608" y="1370033"/>
            <a:ext cx="7344816" cy="1698927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包含值为 </a:t>
            </a:r>
            <a:r>
              <a:rPr lang="en-US" altLang="zh-CN" b="1" kern="0" dirty="0" smtClean="0"/>
              <a:t>null </a:t>
            </a:r>
            <a:r>
              <a:rPr lang="zh-CN" altLang="en-US" b="1" kern="0" dirty="0" smtClean="0"/>
              <a:t>的字段，数值为 </a:t>
            </a:r>
            <a:r>
              <a:rPr lang="en-US" altLang="zh-CN" b="1" kern="0" dirty="0" smtClean="0"/>
              <a:t>null  </a:t>
            </a:r>
            <a:r>
              <a:rPr lang="zh-CN" altLang="en-US" b="1" kern="0" dirty="0" smtClean="0"/>
              <a:t>输出</a:t>
            </a:r>
            <a:r>
              <a:rPr lang="en-US" altLang="zh-CN" b="1" kern="0" dirty="0" smtClean="0"/>
              <a:t>0</a:t>
            </a:r>
            <a:r>
              <a:rPr lang="zh-CN" altLang="en-US" b="1" kern="0" dirty="0" smtClean="0"/>
              <a:t>，</a:t>
            </a:r>
            <a:r>
              <a:rPr lang="en-US" altLang="zh-CN" b="1" kern="0" dirty="0" smtClean="0"/>
              <a:t>String </a:t>
            </a:r>
            <a:r>
              <a:rPr lang="zh-CN" altLang="en-US" b="1" kern="0" dirty="0" smtClean="0"/>
              <a:t>为 </a:t>
            </a:r>
            <a:r>
              <a:rPr lang="en-US" altLang="zh-CN" b="1" kern="0" dirty="0" smtClean="0"/>
              <a:t>null </a:t>
            </a:r>
            <a:r>
              <a:rPr lang="zh-CN" altLang="en-US" b="1" kern="0" dirty="0" smtClean="0"/>
              <a:t>输出</a:t>
            </a:r>
            <a:r>
              <a:rPr lang="zh-CN" altLang="en-US" b="1" dirty="0">
                <a:ea typeface="微软雅黑" pitchFamily="34" charset="-122"/>
              </a:rPr>
              <a:t>“”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String  </a:t>
            </a:r>
            <a:r>
              <a:rPr lang="en-US" altLang="zh-CN" b="1" kern="0" dirty="0" err="1" smtClean="0"/>
              <a:t>strJSON</a:t>
            </a:r>
            <a:r>
              <a:rPr lang="en-US" altLang="zh-CN" b="1" kern="0" dirty="0" smtClean="0"/>
              <a:t> = </a:t>
            </a:r>
            <a:r>
              <a:rPr lang="en-US" altLang="zh-CN" b="1" kern="0" dirty="0" err="1" smtClean="0"/>
              <a:t>JSON.toJSONString</a:t>
            </a:r>
            <a:r>
              <a:rPr lang="en-US" altLang="zh-CN" b="1" kern="0" dirty="0" smtClean="0"/>
              <a:t> ( </a:t>
            </a:r>
            <a:r>
              <a:rPr lang="en-US" altLang="zh-CN" b="1" kern="0" dirty="0" err="1" smtClean="0"/>
              <a:t>javaObject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SerializerFeature.WriteMapNullValue</a:t>
            </a:r>
            <a:r>
              <a:rPr lang="en-US" altLang="zh-CN" b="1" kern="0" dirty="0" smtClean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SerializerFeature.WriteNullNumberAsZero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SerializerFeature.WriteNullStringAsEmpty</a:t>
            </a:r>
            <a:r>
              <a:rPr lang="en-US" altLang="zh-CN" b="1" kern="0" dirty="0" smtClean="0"/>
              <a:t> );</a:t>
            </a:r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074196" y="6117031"/>
            <a:ext cx="5399519" cy="624337"/>
            <a:chOff x="3005489" y="5143512"/>
            <a:chExt cx="5399557" cy="62434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747292" y="5183073"/>
              <a:ext cx="4657754" cy="58477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fastjson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改造管理员页面加载新闻列表功能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5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699792" y="70285"/>
            <a:ext cx="6264821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改造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管理员页面加载主题列表功能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35938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格式的响应字符串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64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5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不是唯一使用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的脚本库，项目中有其他同样使用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的脚本库时就会引起冲突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grpSp>
        <p:nvGrpSpPr>
          <p:cNvPr id="3" name="组合 70"/>
          <p:cNvGrpSpPr/>
          <p:nvPr/>
        </p:nvGrpSpPr>
        <p:grpSpPr>
          <a:xfrm>
            <a:off x="115484" y="2060848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043608" y="2559871"/>
            <a:ext cx="7100292" cy="2363724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smtClean="0"/>
              <a:t>// </a:t>
            </a:r>
            <a:r>
              <a:rPr lang="en-US" altLang="zh-CN" b="1" kern="0" dirty="0" smtClean="0"/>
              <a:t>Prototype</a:t>
            </a:r>
            <a:r>
              <a:rPr lang="zh-CN" altLang="en-US" b="1" kern="0" dirty="0" smtClean="0"/>
              <a:t>的 </a:t>
            </a:r>
            <a:r>
              <a:rPr lang="en-US" altLang="zh-CN" b="1" kern="0" dirty="0" smtClean="0"/>
              <a:t>$ </a:t>
            </a:r>
            <a:r>
              <a:rPr lang="zh-CN" altLang="en-US" b="1" kern="0" dirty="0" smtClean="0"/>
              <a:t>会覆盖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的 </a:t>
            </a:r>
            <a:r>
              <a:rPr lang="en-US" altLang="zh-CN" b="1" kern="0" dirty="0" smtClean="0"/>
              <a:t>$</a:t>
            </a:r>
            <a:endParaRPr lang="pt-BR" altLang="en-US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 smtClean="0"/>
              <a:t>&lt;</a:t>
            </a:r>
            <a:r>
              <a:rPr lang="pt-BR" altLang="en-US" b="1" kern="0" dirty="0"/>
              <a:t>script type</a:t>
            </a:r>
            <a:r>
              <a:rPr lang="pt-BR" altLang="en-US" b="1" kern="0" dirty="0" smtClean="0"/>
              <a:t>="text/javascript" </a:t>
            </a:r>
            <a:r>
              <a:rPr lang="pt-BR" altLang="en-US" b="1" kern="0" dirty="0"/>
              <a:t>src</a:t>
            </a:r>
            <a:r>
              <a:rPr lang="pt-BR" altLang="en-US" b="1" kern="0" dirty="0" smtClean="0"/>
              <a:t>="../js/jquery-1.12.4.min.js" /&gt;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&lt;script type="text/javascript" src="../</a:t>
            </a:r>
            <a:r>
              <a:rPr lang="pt-BR" altLang="en-US" b="1" kern="0" dirty="0" smtClean="0"/>
              <a:t>js/</a:t>
            </a:r>
            <a:r>
              <a:rPr lang="en-US" altLang="zh-CN" b="1" kern="0" dirty="0" smtClean="0"/>
              <a:t>prototype</a:t>
            </a:r>
            <a:r>
              <a:rPr lang="pt-BR" altLang="en-US" b="1" kern="0" dirty="0" smtClean="0"/>
              <a:t>.js" /&gt;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 smtClean="0"/>
              <a:t>或者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/>
              <a:t>// 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的 </a:t>
            </a:r>
            <a:r>
              <a:rPr lang="en-US" altLang="zh-CN" b="1" kern="0" dirty="0"/>
              <a:t>$ </a:t>
            </a:r>
            <a:r>
              <a:rPr lang="zh-CN" altLang="en-US" b="1" kern="0" dirty="0"/>
              <a:t>会</a:t>
            </a:r>
            <a:r>
              <a:rPr lang="zh-CN" altLang="en-US" b="1" kern="0" dirty="0" smtClean="0"/>
              <a:t>覆盖</a:t>
            </a:r>
            <a:r>
              <a:rPr lang="en-US" altLang="zh-CN" b="1" kern="0" dirty="0"/>
              <a:t>Prototype</a:t>
            </a:r>
            <a:r>
              <a:rPr lang="zh-CN" altLang="en-US" b="1" kern="0" dirty="0" smtClean="0"/>
              <a:t>的 </a:t>
            </a:r>
            <a:r>
              <a:rPr lang="en-US" altLang="zh-CN" b="1" kern="0" dirty="0"/>
              <a:t>$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&lt;script type="text/javascript" src="../js/</a:t>
            </a:r>
            <a:r>
              <a:rPr lang="en-US" altLang="zh-CN" b="1" kern="0" dirty="0"/>
              <a:t>prototype</a:t>
            </a:r>
            <a:r>
              <a:rPr lang="pt-BR" altLang="en-US" b="1" kern="0" dirty="0" smtClean="0"/>
              <a:t>.js" /&gt;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 smtClean="0"/>
              <a:t>&lt;</a:t>
            </a:r>
            <a:r>
              <a:rPr lang="pt-BR" altLang="en-US" b="1" kern="0" dirty="0"/>
              <a:t>script type="text/javascript" src="../</a:t>
            </a:r>
            <a:r>
              <a:rPr lang="pt-BR" altLang="en-US" b="1" kern="0" dirty="0" smtClean="0"/>
              <a:t>js/jquery-1.12.4.min.js</a:t>
            </a:r>
            <a:r>
              <a:rPr lang="pt-BR" altLang="en-US" b="1" kern="0" dirty="0"/>
              <a:t>" /&gt;</a:t>
            </a:r>
          </a:p>
        </p:txBody>
      </p:sp>
      <p:grpSp>
        <p:nvGrpSpPr>
          <p:cNvPr id="4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2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定义了</a:t>
            </a:r>
            <a:r>
              <a:rPr lang="en-US" altLang="zh-CN" dirty="0" err="1" smtClean="0"/>
              <a:t>jQuery.noConflict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方法，放弃对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的使用权，以免与其他脚本库冲突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改变了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的编码风格，烦琐且不利于重用已有代码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grpSp>
        <p:nvGrpSpPr>
          <p:cNvPr id="3" name="组合 70"/>
          <p:cNvGrpSpPr/>
          <p:nvPr/>
        </p:nvGrpSpPr>
        <p:grpSpPr>
          <a:xfrm>
            <a:off x="115484" y="2060848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755576" y="2559871"/>
            <a:ext cx="7676356" cy="1698927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>
                <a:solidFill>
                  <a:srgbClr val="FF0000"/>
                </a:solidFill>
              </a:rPr>
              <a:t>jQuery.noConflict</a:t>
            </a:r>
            <a:r>
              <a:rPr lang="en-US" altLang="en-US" b="1" kern="0" dirty="0" smtClean="0">
                <a:solidFill>
                  <a:srgbClr val="FF0000"/>
                </a:solidFill>
              </a:rPr>
              <a:t>();</a:t>
            </a:r>
            <a:r>
              <a:rPr lang="en-US" altLang="en-US" b="1" kern="0" dirty="0" smtClean="0"/>
              <a:t> // </a:t>
            </a:r>
            <a:r>
              <a:rPr lang="zh-CN" altLang="en-US" b="1" kern="0" dirty="0" smtClean="0"/>
              <a:t>让渡</a:t>
            </a:r>
            <a:r>
              <a:rPr lang="en-US" altLang="zh-CN" b="1" kern="0" dirty="0" smtClean="0"/>
              <a:t>$</a:t>
            </a:r>
            <a:r>
              <a:rPr lang="zh-CN" altLang="en-US" b="1" kern="0" dirty="0" smtClean="0"/>
              <a:t>使用权，后续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代码使用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代替</a:t>
            </a:r>
            <a:r>
              <a:rPr lang="en-US" altLang="zh-CN" b="1" kern="0" dirty="0" smtClean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 smtClean="0">
                <a:solidFill>
                  <a:srgbClr val="FF0000"/>
                </a:solidFill>
              </a:rPr>
              <a:t>jQuery</a:t>
            </a:r>
            <a:r>
              <a:rPr lang="en-US" altLang="en-US" b="1" kern="0" dirty="0" smtClean="0"/>
              <a:t>( document ).ready( … );</a:t>
            </a:r>
            <a:endParaRPr lang="pt-BR" altLang="en-US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 smtClean="0"/>
              <a:t>或者重新指定一个替代符号：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err="1" smtClean="0">
                <a:solidFill>
                  <a:srgbClr val="FF0000"/>
                </a:solidFill>
              </a:rPr>
              <a:t>var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 $j = </a:t>
            </a:r>
            <a:r>
              <a:rPr lang="en-US" altLang="en-US" b="1" kern="0" dirty="0" err="1" smtClean="0">
                <a:solidFill>
                  <a:srgbClr val="FF0000"/>
                </a:solidFill>
              </a:rPr>
              <a:t>jQuery.noConflict</a:t>
            </a:r>
            <a:r>
              <a:rPr lang="en-US" altLang="en-US" b="1" kern="0" dirty="0">
                <a:solidFill>
                  <a:srgbClr val="FF0000"/>
                </a:solidFill>
              </a:rPr>
              <a:t>(); </a:t>
            </a:r>
            <a:r>
              <a:rPr lang="en-US" altLang="en-US" b="1" kern="0" dirty="0"/>
              <a:t>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</a:t>
            </a:r>
            <a:r>
              <a:rPr lang="zh-CN" altLang="en-US" b="1" kern="0" dirty="0" smtClean="0"/>
              <a:t>，并指定用 </a:t>
            </a:r>
            <a:r>
              <a:rPr lang="en-US" altLang="zh-CN" b="1" kern="0" dirty="0" smtClean="0"/>
              <a:t>$j </a:t>
            </a:r>
            <a:r>
              <a:rPr lang="zh-CN" altLang="en-US" b="1" kern="0" dirty="0" smtClean="0"/>
              <a:t>代替</a:t>
            </a:r>
            <a:r>
              <a:rPr lang="en-US" altLang="zh-CN" b="1" kern="0" dirty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smtClean="0">
                <a:solidFill>
                  <a:srgbClr val="FF0000"/>
                </a:solidFill>
              </a:rPr>
              <a:t>$j</a:t>
            </a:r>
            <a:r>
              <a:rPr lang="en-US" altLang="en-US" b="1" kern="0" dirty="0" smtClean="0"/>
              <a:t>( </a:t>
            </a:r>
            <a:r>
              <a:rPr lang="en-US" altLang="en-US" b="1" kern="0" dirty="0"/>
              <a:t>document ).ready( … </a:t>
            </a:r>
            <a:r>
              <a:rPr lang="en-US" altLang="en-US" b="1" kern="0" dirty="0" smtClean="0"/>
              <a:t>);</a:t>
            </a:r>
            <a:endParaRPr lang="en-US" altLang="en-US" b="1" kern="0" dirty="0"/>
          </a:p>
        </p:txBody>
      </p:sp>
      <p:grpSp>
        <p:nvGrpSpPr>
          <p:cNvPr id="4" name="组合 72"/>
          <p:cNvGrpSpPr/>
          <p:nvPr/>
        </p:nvGrpSpPr>
        <p:grpSpPr>
          <a:xfrm>
            <a:off x="84106" y="437917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286000" y="5929313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146241" y="5187962"/>
              <a:ext cx="322802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让渡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33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使用更多方法实现用户名和邮箱验证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内容的响应实现新闻和主题列表</a:t>
            </a:r>
            <a:endParaRPr lang="en-US" altLang="zh-CN" dirty="0" smtClean="0"/>
          </a:p>
          <a:p>
            <a:r>
              <a:rPr lang="zh-CN" altLang="en-US" dirty="0" smtClean="0"/>
              <a:t>完成无刷新的新闻评论功能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简化服务器编码</a:t>
            </a:r>
            <a:endParaRPr lang="zh-CN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286000" y="592931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146241" y="5187962"/>
              <a:ext cx="322802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让渡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</a:p>
          </p:txBody>
        </p:sp>
      </p:grpSp>
      <p:grpSp>
        <p:nvGrpSpPr>
          <p:cNvPr id="3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1043608" y="1370033"/>
            <a:ext cx="7344816" cy="4358116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/>
              <a:t>jQuery.noConflict</a:t>
            </a:r>
            <a:r>
              <a:rPr lang="en-US" altLang="en-US" b="1" kern="0" dirty="0"/>
              <a:t>(); 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</a:t>
            </a:r>
            <a:r>
              <a:rPr lang="zh-CN" altLang="en-US" b="1" kern="0" dirty="0" smtClean="0"/>
              <a:t>，其他脚本库可以使用</a:t>
            </a:r>
            <a:r>
              <a:rPr lang="en-US" altLang="zh-CN" b="1" kern="0" dirty="0" smtClean="0"/>
              <a:t>$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err="1" smtClean="0"/>
              <a:t>jQuery</a:t>
            </a:r>
            <a:r>
              <a:rPr lang="en-US" altLang="zh-CN" b="1" kern="0" dirty="0"/>
              <a:t>( document ).ready</a:t>
            </a:r>
            <a:r>
              <a:rPr lang="en-US" altLang="zh-CN" b="1" kern="0" dirty="0" smtClean="0"/>
              <a:t>( function</a:t>
            </a:r>
            <a:r>
              <a:rPr lang="en-US" altLang="zh-CN" b="1" kern="0" dirty="0"/>
              <a:t>( </a:t>
            </a:r>
            <a:r>
              <a:rPr lang="en-US" altLang="zh-CN" b="1" kern="0" dirty="0">
                <a:solidFill>
                  <a:srgbClr val="FF0000"/>
                </a:solidFill>
              </a:rPr>
              <a:t>$</a:t>
            </a:r>
            <a:r>
              <a:rPr lang="en-US" altLang="zh-CN" b="1" kern="0" dirty="0"/>
              <a:t> ) 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// </a:t>
            </a:r>
            <a:r>
              <a:rPr lang="zh-CN" altLang="en-US" b="1" kern="0" dirty="0" smtClean="0"/>
              <a:t>在这里继续使用</a:t>
            </a:r>
            <a:r>
              <a:rPr lang="en-US" altLang="zh-CN" b="1" kern="0" dirty="0" smtClean="0"/>
              <a:t>$</a:t>
            </a:r>
            <a:r>
              <a:rPr lang="zh-CN" altLang="en-US" b="1" kern="0" dirty="0" smtClean="0"/>
              <a:t>编写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代码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</a:t>
            </a:r>
            <a:r>
              <a:rPr lang="en-US" altLang="zh-CN" b="1" kern="0" dirty="0" smtClean="0"/>
              <a:t>   $( </a:t>
            </a:r>
            <a:r>
              <a:rPr lang="pt-BR" altLang="en-US" b="1" kern="0" dirty="0" smtClean="0"/>
              <a:t>"#show</a:t>
            </a:r>
            <a:r>
              <a:rPr lang="pt-BR" altLang="en-US" b="1" kern="0" dirty="0"/>
              <a:t>"</a:t>
            </a:r>
            <a:r>
              <a:rPr lang="en-US" altLang="zh-CN" b="1" kern="0" dirty="0" smtClean="0"/>
              <a:t> ).click( … 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或者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/>
              <a:t>jQuery.noConflict</a:t>
            </a:r>
            <a:r>
              <a:rPr lang="en-US" altLang="en-US" b="1" kern="0" dirty="0"/>
              <a:t>(); 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使用权，其他脚本库可以使用</a:t>
            </a:r>
            <a:r>
              <a:rPr lang="en-US" altLang="zh-CN" b="1" kern="0" dirty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( function( $ ) </a:t>
            </a:r>
            <a:r>
              <a:rPr lang="en-US" altLang="zh-CN" b="1" kern="0" dirty="0">
                <a:solidFill>
                  <a:srgbClr val="FF0000"/>
                </a:solidFill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// </a:t>
            </a:r>
            <a:r>
              <a:rPr lang="zh-CN" altLang="en-US" b="1" kern="0" dirty="0"/>
              <a:t>在这里继续使用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编写</a:t>
            </a:r>
            <a:r>
              <a:rPr lang="en-US" altLang="zh-CN" b="1" kern="0" dirty="0" err="1"/>
              <a:t>jQuery</a:t>
            </a:r>
            <a:r>
              <a:rPr lang="zh-CN" altLang="en-US" b="1" kern="0" dirty="0" smtClean="0"/>
              <a:t>代码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</a:t>
            </a:r>
            <a:r>
              <a:rPr lang="en-US" altLang="zh-CN" b="1" kern="0" dirty="0" smtClean="0"/>
              <a:t>   $</a:t>
            </a:r>
            <a:r>
              <a:rPr lang="en-US" altLang="zh-CN" b="1" kern="0" dirty="0"/>
              <a:t>( document ).ready( function</a:t>
            </a:r>
            <a:r>
              <a:rPr lang="en-US" altLang="zh-CN" b="1" kern="0" dirty="0" smtClean="0"/>
              <a:t>()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$( </a:t>
            </a:r>
            <a:r>
              <a:rPr lang="pt-BR" altLang="en-US" b="1" kern="0" dirty="0"/>
              <a:t>"#show"</a:t>
            </a:r>
            <a:r>
              <a:rPr lang="en-US" altLang="zh-CN" b="1" kern="0" dirty="0"/>
              <a:t> ).click( … 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} </a:t>
            </a:r>
            <a:r>
              <a:rPr lang="en-US" altLang="zh-CN" b="1" kern="0" dirty="0"/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} )(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jQuery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);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46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44308" y="70634"/>
            <a:ext cx="16203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899592" y="1678944"/>
            <a:ext cx="150813" cy="26268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050405" y="1484784"/>
            <a:ext cx="1944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Ajax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序列化表单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2228180" y="1253055"/>
            <a:ext cx="179388" cy="102381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2407544" y="1096739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ajax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$.get()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$.post()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getJSON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.load()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226270" y="3846678"/>
            <a:ext cx="190157" cy="1054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5833195" y="2883288"/>
            <a:ext cx="150813" cy="11485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984007" y="2775368"/>
            <a:ext cx="28735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没有被禁用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必须有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选中的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checkbox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或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radio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触发提交事件的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submit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按钮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file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元素不会被序列化</a:t>
            </a: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3705433" y="1843672"/>
            <a:ext cx="179388" cy="80661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3884364" y="1700808"/>
            <a:ext cx="30084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返回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内容并设置到元素中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不是全局函数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匿名的回调函数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默认使用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GET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方式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4255815" y="3315814"/>
            <a:ext cx="20162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有效的表单元素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生成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对象数组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6128023" y="4091024"/>
            <a:ext cx="150813" cy="402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2039" y="4008599"/>
            <a:ext cx="1199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4100388" y="3445762"/>
            <a:ext cx="131494" cy="88113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2407568" y="3689737"/>
            <a:ext cx="32769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serializeArray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param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 –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生成查询字符串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.serialize()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84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2" y="285728"/>
            <a:ext cx="158430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2372196" y="1238563"/>
            <a:ext cx="291377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静态方法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枚举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2228180" y="1401935"/>
            <a:ext cx="172870" cy="16979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3524324" y="1195600"/>
            <a:ext cx="179388" cy="80661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3703254" y="1052736"/>
            <a:ext cx="51892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 )</a:t>
            </a: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Object,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boolean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Object,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 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toJSONStringWithDateFormat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Object, String,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                                 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8" name="AutoShape 3"/>
          <p:cNvSpPr>
            <a:spLocks/>
          </p:cNvSpPr>
          <p:nvPr/>
        </p:nvSpPr>
        <p:spPr bwMode="auto">
          <a:xfrm>
            <a:off x="4172396" y="2453898"/>
            <a:ext cx="150813" cy="11485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4283968" y="2345978"/>
            <a:ext cx="28735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QuoteFieldNames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WriteMapNullValue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WriteNull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XXX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As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XXX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SkipTransientField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PrettyFormat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0" name="AutoShape 3"/>
          <p:cNvSpPr>
            <a:spLocks/>
          </p:cNvSpPr>
          <p:nvPr/>
        </p:nvSpPr>
        <p:spPr bwMode="auto">
          <a:xfrm>
            <a:off x="899592" y="2180249"/>
            <a:ext cx="150813" cy="238802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1050405" y="1988840"/>
            <a:ext cx="194421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FastJSON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渡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操作符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2450312" y="3669417"/>
            <a:ext cx="57220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原因：与其他同样使用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的脚本库共用会产生冲突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jQuery.noConflict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–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让渡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并可通过返回值指定替代符号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让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渡并在局部代码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块中继续使用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$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3" name="AutoShape 3"/>
          <p:cNvSpPr>
            <a:spLocks/>
          </p:cNvSpPr>
          <p:nvPr/>
        </p:nvSpPr>
        <p:spPr bwMode="auto">
          <a:xfrm>
            <a:off x="2306296" y="3789040"/>
            <a:ext cx="172870" cy="154355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4" name="AutoShape 3"/>
          <p:cNvSpPr>
            <a:spLocks/>
          </p:cNvSpPr>
          <p:nvPr/>
        </p:nvSpPr>
        <p:spPr bwMode="auto">
          <a:xfrm>
            <a:off x="4211960" y="4397968"/>
            <a:ext cx="143171" cy="15718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4390890" y="4277414"/>
            <a:ext cx="41415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document ).ready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function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$ ) {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}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function( $ )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{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} )(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09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088" y="285750"/>
            <a:ext cx="1152525" cy="523875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08050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预习下一章学生用书，完成</a:t>
            </a:r>
            <a:r>
              <a:rPr lang="zh-CN" altLang="en-US" dirty="0" smtClean="0"/>
              <a:t>预习测试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文件系统有哪些特点？</a:t>
            </a:r>
          </a:p>
          <a:p>
            <a:pPr lvl="2"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文件有哪三种权限？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虚拟机时，选择什么网络配置方式？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有哪几种软件安装方式？</a:t>
            </a:r>
            <a:endParaRPr lang="zh-CN" altLang="en-GB" dirty="0" smtClean="0"/>
          </a:p>
          <a:p>
            <a:pPr lvl="2" eaLnBrk="1" hangingPunct="1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Windows7</a:t>
            </a:r>
            <a:r>
              <a:rPr lang="zh-CN" altLang="en-US" dirty="0" smtClean="0"/>
              <a:t>的区别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5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330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掌握更多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解析表单数据的方法</a:t>
            </a:r>
            <a:endParaRPr lang="zh-CN" altLang="en-US" dirty="0"/>
          </a:p>
          <a:p>
            <a:r>
              <a:rPr lang="zh-CN" altLang="en-US" dirty="0" smtClean="0"/>
              <a:t>掌握使用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字符串的方法</a:t>
            </a:r>
            <a:endParaRPr lang="en-US" altLang="zh-CN" dirty="0" smtClean="0"/>
          </a:p>
          <a:p>
            <a:r>
              <a:rPr lang="zh-CN" altLang="en-US" dirty="0" smtClean="0"/>
              <a:t>掌握解决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与其他脚本库冲突的方法</a:t>
            </a:r>
            <a:endParaRPr lang="en-US" altLang="zh-CN" dirty="0" smtClean="0"/>
          </a:p>
        </p:txBody>
      </p:sp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202069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139533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1548187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1075678"/>
            <a:ext cx="714380" cy="719772"/>
          </a:xfrm>
          <a:prstGeom prst="rect">
            <a:avLst/>
          </a:prstGeom>
          <a:noFill/>
        </p:spPr>
      </p:pic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$.get()</a:t>
            </a:r>
          </a:p>
          <a:p>
            <a:r>
              <a:rPr lang="en-US" altLang="zh-CN" dirty="0" smtClean="0"/>
              <a:t>$.post()</a:t>
            </a:r>
          </a:p>
          <a:p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.load()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66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$.get()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3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/>
              <a:t>$.get</a:t>
            </a:r>
            <a:r>
              <a:rPr lang="pt-BR" altLang="zh-CN" b="1" kern="0" dirty="0" smtClean="0"/>
              <a:t>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[, dataType] );</a:t>
            </a:r>
            <a:endParaRPr lang="zh-CN" altLang="en-US" b="1" kern="0" dirty="0"/>
          </a:p>
        </p:txBody>
      </p:sp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8677988"/>
              </p:ext>
            </p:extLst>
          </p:nvPr>
        </p:nvGraphicFramePr>
        <p:xfrm>
          <a:off x="639696" y="2708920"/>
          <a:ext cx="7848872" cy="36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0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$.get()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$.get()</a:t>
            </a:r>
            <a:r>
              <a:rPr lang="zh-CN" altLang="en-US" dirty="0"/>
              <a:t>用法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27330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: "</a:t>
            </a:r>
            <a:r>
              <a:rPr lang="en-US" altLang="zh-CN" b="1" kern="0" dirty="0">
                <a:solidFill>
                  <a:srgbClr val="FF0000"/>
                </a:solidFill>
              </a:rPr>
              <a:t>get"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$.get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1907704" y="6143625"/>
            <a:ext cx="6001509" cy="428625"/>
            <a:chOff x="3143240" y="5143512"/>
            <a:chExt cx="6001553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2"/>
              <a:ext cx="533320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675436" y="5187960"/>
              <a:ext cx="54693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jQuery.get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13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60232" y="285728"/>
            <a:ext cx="230438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$.post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3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 smtClean="0"/>
              <a:t>$.</a:t>
            </a:r>
            <a:r>
              <a:rPr lang="en-US" altLang="zh-CN" b="1" kern="0" dirty="0" err="1"/>
              <a:t>pos</a:t>
            </a:r>
            <a:r>
              <a:rPr lang="pt-BR" altLang="zh-CN" b="1" kern="0" dirty="0" smtClean="0"/>
              <a:t>t(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[, dataType]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7976474"/>
              </p:ext>
            </p:extLst>
          </p:nvPr>
        </p:nvGraphicFramePr>
        <p:xfrm>
          <a:off x="639696" y="2708920"/>
          <a:ext cx="7848872" cy="36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53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21271</TotalTime>
  <Words>2958</Words>
  <Application>Microsoft Office PowerPoint</Application>
  <PresentationFormat>全屏显示(4:3)</PresentationFormat>
  <Paragraphs>642</Paragraphs>
  <Slides>44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模板</vt:lpstr>
      <vt:lpstr>Image</vt:lpstr>
      <vt:lpstr>第十一章  Ajax交互扩展</vt:lpstr>
      <vt:lpstr>预习检查</vt:lpstr>
      <vt:lpstr>回顾及作业点评</vt:lpstr>
      <vt:lpstr>本章任务</vt:lpstr>
      <vt:lpstr>本章目标</vt:lpstr>
      <vt:lpstr>jQuery的Ajax方法</vt:lpstr>
      <vt:lpstr>$.get()简介</vt:lpstr>
      <vt:lpstr>$.get()用法</vt:lpstr>
      <vt:lpstr>$.post()简介</vt:lpstr>
      <vt:lpstr>$.post()用法</vt:lpstr>
      <vt:lpstr>学员操作——实现无刷新邮箱验证</vt:lpstr>
      <vt:lpstr>共性问题集中讲解</vt:lpstr>
      <vt:lpstr>$.getJSON()简介</vt:lpstr>
      <vt:lpstr>$.getJSON()用法</vt:lpstr>
      <vt:lpstr>学员操作——使用$.getJSON()方法加载管理员页面主题列表</vt:lpstr>
      <vt:lpstr>共性问题集中讲解</vt:lpstr>
      <vt:lpstr>使用Ajax直接加载页面内容</vt:lpstr>
      <vt:lpstr>在Ajax中直接返回HTML 2-1</vt:lpstr>
      <vt:lpstr>在Ajax中直接返回HTML 2-2</vt:lpstr>
      <vt:lpstr>学员操作——在Ajax中直接返回HTML内容生成主题管理页面</vt:lpstr>
      <vt:lpstr>共性问题集中讲解</vt:lpstr>
      <vt:lpstr>.load()简介</vt:lpstr>
      <vt:lpstr>.load()用法</vt:lpstr>
      <vt:lpstr>学员操作——使用.load()方法为 管理员页面加载服务器生成的主题列表</vt:lpstr>
      <vt:lpstr>共性问题集中讲解</vt:lpstr>
      <vt:lpstr>小结</vt:lpstr>
      <vt:lpstr>基于表单数据的Ajax请求2-1</vt:lpstr>
      <vt:lpstr>基于表单数据的Ajax请求2-2 </vt:lpstr>
      <vt:lpstr>.serializeArray()</vt:lpstr>
      <vt:lpstr>$.param()</vt:lpstr>
      <vt:lpstr>学员操作——使用Ajax实现无刷新的新闻评论功能</vt:lpstr>
      <vt:lpstr>FastJSON简介</vt:lpstr>
      <vt:lpstr>FastJSON API 3-1</vt:lpstr>
      <vt:lpstr>FastJSON API 3-2</vt:lpstr>
      <vt:lpstr>FastJSON API 3-3</vt:lpstr>
      <vt:lpstr>学员操作——使用FastJSON改造 管理员页面加载主题列表功能</vt:lpstr>
      <vt:lpstr>共性问题集中讲解</vt:lpstr>
      <vt:lpstr>jQuery让渡$操作符3-1</vt:lpstr>
      <vt:lpstr>jQuery让渡$操作符3-2</vt:lpstr>
      <vt:lpstr>jQuery让渡$操作符3-3</vt:lpstr>
      <vt:lpstr>总结2-1</vt:lpstr>
      <vt:lpstr>总结2-2</vt:lpstr>
      <vt:lpstr>作业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hong.li(李红)</cp:lastModifiedBy>
  <cp:revision>1629</cp:revision>
  <dcterms:created xsi:type="dcterms:W3CDTF">2006-03-08T06:55:38Z</dcterms:created>
  <dcterms:modified xsi:type="dcterms:W3CDTF">2016-12-28T02:59:13Z</dcterms:modified>
</cp:coreProperties>
</file>