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7"/>
  </p:notesMasterIdLst>
  <p:sldIdLst>
    <p:sldId id="256" r:id="rId2"/>
    <p:sldId id="263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C429-8157-4232-B717-47341F84C7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4BC5-D63D-4A15-9052-E384FB64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9A98-E4DB-4598-B59E-1CCF4094C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9A1F5-DB31-4135-B2E7-92597448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C17F-36F4-4222-AD02-533FC703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8D32-CE08-42BC-8974-EA80D297835A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9A2F-4D60-4788-B201-884253F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9B94-ED9B-44DA-83D7-A234BB0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D28-83A9-4FAB-8C4E-6F6E350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54DB8-D86C-4F19-A7CB-CE5A646D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E9B0-1769-4771-BCB6-5872F6CE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5A19-C1B4-4471-8A87-C2D570C6D382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48A6-365C-452F-A3C0-3A49FE7F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AD8F-FD06-4851-B9EA-223DDA79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0AE4E-82D6-4229-BBC0-63DDF714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15979-FCF3-4147-891D-2A534579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A4B4B-7968-4587-BC16-D0407A23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082-4A22-4B45-AF6B-3D8B0035EAF2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1A984-08AE-4CA1-A819-30906B89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AC-7B81-4D5A-8319-198A1E9E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044D-64BD-41C4-A96A-4C618BA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9EC2-641F-4196-8F7B-99FA4C70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DB90-4E10-4E0F-A03E-6DA95DA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B6BF-0B5F-4CDC-928D-FFED57665B05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EDC8-5D8E-40BE-B9CC-DE9CAA2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6B5F-FFA6-4D22-8657-3C4898B2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34BD-3FB0-4510-B24C-54BE943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C4AA-F336-4D5E-AD7A-E873A768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167C-EF43-4CA9-8AD4-AF4A04E4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97C6-ABAA-4AB6-94A1-3B1A12709768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2247-5362-4D04-8CBB-77E7B618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6904-DB8D-4FE5-B6EB-6C8A82F3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751E-2AF6-425E-B02D-197E268E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01EE-FB18-4DB0-B00C-BD3F0ADFC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AA1C7-322C-4AB0-AFEE-668A87FA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84CF-8CA6-494E-8DA6-96453762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6BE-95FD-44FE-8E78-7F77A28CADEF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1A04C-BD0D-4E17-AFF9-A9DA1BF6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276F4-8ED6-43AC-A2F2-5FA82536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BB04-2D2E-4512-86D8-A88F054E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2DFF5-3B02-49D4-B164-0B156A8E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9943-09E9-4006-BDD1-16947024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D72E6-5057-424E-9552-E8CAD286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B3B87-D708-4BC4-B3C0-7CCC723B7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4E861-80EB-4B48-83C1-78F35DC9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2B7C-4292-4FCE-8CC7-C7D0787F9F69}" type="datetime1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7D10C-DC78-4A46-BEDF-F8CA44B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D4A78-C34D-4813-B44E-A66775D0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8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832-893F-402F-945A-56AEEE2B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8B16A-9CBD-4F5F-BE87-1871658D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800-3D57-4F92-9CFC-68740F8D209D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5A0AD-C4AD-4620-82CF-A5D6755C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7CD4-9F89-4C83-8FA4-B58FDFAF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04444-E7E9-4449-9DAB-D29EC21C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30A8-758A-4206-A976-4B378BC3203B}" type="datetime1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32CDB-E2D6-4493-AFC4-83071F75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CCC5D-FFF3-4678-8835-51B699CB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1620-DE73-46A1-98BF-FF15E143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755-36F7-4CBA-A2E4-2E7DFEBD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0719-4221-4BAF-B42A-513C09618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CF44-A026-45E2-8893-5EFEE18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3A7-AB10-44CD-93DA-6BC8A47D4331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25BB7-87C4-4C99-9715-0510A4D8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5F812-DAFA-4C38-9573-FDFDD26B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8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657E-8C18-448B-9448-FF54E31C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DCBEF-1BC6-416C-BF92-4DEC62660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E0459-AFF4-4AAF-ACB4-AD72653A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A240-1A9E-4264-9030-2716FBE3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D7FF-8971-4CA7-9C16-3999E226FA60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1090-B83B-4A11-9691-8A00024E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CE7E7-1FEC-4C09-AB96-F3C56298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2E5A0-9052-4CC2-AB2E-643D0C78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735A-DE61-47B7-88ED-9825C1BAD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CA76-92B7-4232-B1C7-99A725E83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643E-216F-4630-A267-7BD8E18C0561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0404-5889-4685-AF6E-80D6B8941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712-0E25-4FC1-8584-891D81D67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F4979-CD8D-4789-B85D-DE614066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A991-A816-4E44-8AAB-8D0F538D3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User-centric comparison of input devices</a:t>
            </a:r>
            <a:br>
              <a:rPr lang="en-US" dirty="0"/>
            </a:br>
            <a:r>
              <a:rPr lang="en-US" dirty="0"/>
              <a:t>for digital drawing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460F9-42AB-4CA3-A970-7DAD91076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Linfan (Linda) Xiao, Yale-NUS College</a:t>
            </a:r>
          </a:p>
          <a:p>
            <a:r>
              <a:rPr lang="en-US" dirty="0"/>
              <a:t>October 10,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D0519-4993-4C70-95BB-FB9D3AE2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1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342421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A991-A816-4E44-8AAB-8D0F538D3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User-centric comparison</a:t>
            </a:r>
            <a:r>
              <a:rPr lang="en-US" baseline="30000" dirty="0"/>
              <a:t>1</a:t>
            </a:r>
            <a:r>
              <a:rPr lang="en-US" dirty="0"/>
              <a:t> of input devices</a:t>
            </a:r>
            <a:r>
              <a:rPr lang="en-US" baseline="30000" dirty="0"/>
              <a:t>2</a:t>
            </a:r>
            <a:br>
              <a:rPr lang="en-US" dirty="0"/>
            </a:br>
            <a:r>
              <a:rPr lang="en-US" dirty="0"/>
              <a:t>for digital drawing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460F9-42AB-4CA3-A970-7DAD91076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baseline="30000" dirty="0"/>
              <a:t>1</a:t>
            </a:r>
            <a:r>
              <a:rPr lang="en-US" dirty="0"/>
              <a:t>Comparing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different types of input devices</a:t>
            </a:r>
            <a:r>
              <a:rPr lang="en-US" dirty="0"/>
              <a:t> from a user’s perspective</a:t>
            </a:r>
          </a:p>
          <a:p>
            <a:pPr algn="l"/>
            <a:r>
              <a:rPr lang="en-US" baseline="30000" dirty="0"/>
              <a:t>2</a:t>
            </a:r>
            <a:r>
              <a:rPr lang="en-US" dirty="0"/>
              <a:t>Tools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artists use to turn hand-drawn art into digital form</a:t>
            </a:r>
          </a:p>
          <a:p>
            <a:pPr algn="l"/>
            <a:r>
              <a:rPr lang="en-US" baseline="30000" dirty="0"/>
              <a:t>3</a:t>
            </a:r>
            <a:r>
              <a:rPr lang="en-US" dirty="0"/>
              <a:t>2D drawing stored in digital form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rendered on a monitor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D0519-4993-4C70-95BB-FB9D3AE2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2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79450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33AE-3E15-4189-A7DE-2BE0AF2D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63CB-8CEC-4067-B51F-1B3FD4FD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Rise of digital art since 1960s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Need to digitize artwork produced by hand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Devices to do so</a:t>
            </a:r>
          </a:p>
          <a:p>
            <a:pPr marL="457200" lvl="1" indent="0">
              <a:buNone/>
            </a:pPr>
            <a:r>
              <a:rPr lang="en-US" dirty="0"/>
              <a:t>E.g., scanner, mouse, touchscreen, graphics tablet</a:t>
            </a:r>
          </a:p>
          <a:p>
            <a:pPr marL="457200" lvl="1" indent="0">
              <a:buNone/>
            </a:pPr>
            <a:r>
              <a:rPr lang="en-US" b="1" dirty="0"/>
              <a:t>Q: Which one, if any, is better for a digital artist?</a:t>
            </a:r>
          </a:p>
        </p:txBody>
      </p:sp>
      <p:pic>
        <p:nvPicPr>
          <p:cNvPr id="4" name="Picture 2" descr="“scanner”的图片搜索结果">
            <a:extLst>
              <a:ext uri="{FF2B5EF4-FFF2-40B4-BE49-F238E27FC236}">
                <a16:creationId xmlns:a16="http://schemas.microsoft.com/office/drawing/2014/main" id="{2D894FEF-87BF-4E92-9B91-4B162F0D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57" y="4791937"/>
            <a:ext cx="2810890" cy="130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“mouse”的图片搜索结果">
            <a:extLst>
              <a:ext uri="{FF2B5EF4-FFF2-40B4-BE49-F238E27FC236}">
                <a16:creationId xmlns:a16="http://schemas.microsoft.com/office/drawing/2014/main" id="{A525D69B-D5BC-44CE-BA19-D400C3E79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/>
          <a:stretch/>
        </p:blipFill>
        <p:spPr bwMode="auto">
          <a:xfrm>
            <a:off x="3429226" y="4791937"/>
            <a:ext cx="2439108" cy="130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“touch screen drawing”的图片搜索结果">
            <a:extLst>
              <a:ext uri="{FF2B5EF4-FFF2-40B4-BE49-F238E27FC236}">
                <a16:creationId xmlns:a16="http://schemas.microsoft.com/office/drawing/2014/main" id="{8DD26240-8B14-4499-B3C7-79C8D059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22" y="4613231"/>
            <a:ext cx="2562170" cy="166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“graphics tablet”的图片搜索结果">
            <a:extLst>
              <a:ext uri="{FF2B5EF4-FFF2-40B4-BE49-F238E27FC236}">
                <a16:creationId xmlns:a16="http://schemas.microsoft.com/office/drawing/2014/main" id="{53C2AD9D-2D3D-4BF2-9B53-7BCF028B8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"/>
          <a:stretch/>
        </p:blipFill>
        <p:spPr bwMode="auto">
          <a:xfrm>
            <a:off x="9006841" y="4633769"/>
            <a:ext cx="3055952" cy="164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C3AFC-7DEE-495D-9549-93D26C07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3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1653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C964-378B-4463-BAE3-170D750E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B4C2-B84E-4D01-A291-D6F39650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Scanner</a:t>
            </a:r>
          </a:p>
          <a:p>
            <a:pPr lvl="1"/>
            <a:r>
              <a:rPr lang="en-US" dirty="0"/>
              <a:t>Mouse</a:t>
            </a:r>
          </a:p>
          <a:p>
            <a:pPr lvl="1"/>
            <a:r>
              <a:rPr lang="en-US" dirty="0"/>
              <a:t>Touchscreen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(eye and pen both on screen)</a:t>
            </a:r>
          </a:p>
          <a:p>
            <a:pPr lvl="1"/>
            <a:r>
              <a:rPr lang="en-US" dirty="0"/>
              <a:t>Graphics tablet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(eye on monitor, pen on tablet)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Faithfulness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(whether it reflects traces of hand movements accurately)</a:t>
            </a:r>
          </a:p>
          <a:p>
            <a:pPr lvl="1"/>
            <a:r>
              <a:rPr lang="en-US" dirty="0"/>
              <a:t>Intuitiveness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(whether it resembles drawing by hand)</a:t>
            </a:r>
          </a:p>
          <a:p>
            <a:pPr lvl="1"/>
            <a:r>
              <a:rPr lang="en-US" dirty="0"/>
              <a:t>Error tolerance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(whether it allows making changes conveniently)</a:t>
            </a:r>
          </a:p>
          <a:p>
            <a:pPr lvl="1"/>
            <a:r>
              <a:rPr lang="en-US" dirty="0"/>
              <a:t>Portability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(whether it is easy to carry)</a:t>
            </a:r>
          </a:p>
          <a:p>
            <a:pPr lvl="1"/>
            <a:r>
              <a:rPr lang="en-US" dirty="0"/>
              <a:t>Cost-effectiveness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(whether it is economical to purchase and maintain)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61A36-C0D9-4D4E-A089-25C9C30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4979-CD8D-4789-B85D-DE614066B490}" type="slidenum">
              <a:rPr lang="en-US" smtClean="0"/>
              <a:t>4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80378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7FAB-B83A-4C0F-AF7D-4761F269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2BF6-066E-45CE-976A-7BCE192B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the end of digitizing art, graphics tablet appears to be the best choice.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9DE9-42DE-441A-9DF7-97BCA9F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</a:t>
            </a:r>
            <a:fld id="{2A5F4979-CD8D-4789-B85D-DE614066B490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EB46269-6397-40A1-80C1-5D59806FD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43791"/>
              </p:ext>
            </p:extLst>
          </p:nvPr>
        </p:nvGraphicFramePr>
        <p:xfrm>
          <a:off x="377686" y="1825625"/>
          <a:ext cx="11618844" cy="325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014">
                  <a:extLst>
                    <a:ext uri="{9D8B030D-6E8A-4147-A177-3AD203B41FA5}">
                      <a16:colId xmlns:a16="http://schemas.microsoft.com/office/drawing/2014/main" val="3457426292"/>
                    </a:ext>
                  </a:extLst>
                </a:gridCol>
                <a:gridCol w="1967707">
                  <a:extLst>
                    <a:ext uri="{9D8B030D-6E8A-4147-A177-3AD203B41FA5}">
                      <a16:colId xmlns:a16="http://schemas.microsoft.com/office/drawing/2014/main" val="2370370133"/>
                    </a:ext>
                  </a:extLst>
                </a:gridCol>
                <a:gridCol w="1686607">
                  <a:extLst>
                    <a:ext uri="{9D8B030D-6E8A-4147-A177-3AD203B41FA5}">
                      <a16:colId xmlns:a16="http://schemas.microsoft.com/office/drawing/2014/main" val="381511602"/>
                    </a:ext>
                  </a:extLst>
                </a:gridCol>
                <a:gridCol w="2061407">
                  <a:extLst>
                    <a:ext uri="{9D8B030D-6E8A-4147-A177-3AD203B41FA5}">
                      <a16:colId xmlns:a16="http://schemas.microsoft.com/office/drawing/2014/main" val="2734387956"/>
                    </a:ext>
                  </a:extLst>
                </a:gridCol>
                <a:gridCol w="2155109">
                  <a:extLst>
                    <a:ext uri="{9D8B030D-6E8A-4147-A177-3AD203B41FA5}">
                      <a16:colId xmlns:a16="http://schemas.microsoft.com/office/drawing/2014/main" val="2025829158"/>
                    </a:ext>
                  </a:extLst>
                </a:gridCol>
              </a:tblGrid>
              <a:tr h="43055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Measure / Input device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Scanner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Mouse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Touchscreen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Graphics tablet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75470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Faithfulness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433501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Intuitiveness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55445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Error tolerance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981254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Portability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239532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Cost-effectiveness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92D05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45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0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234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Wingdings</vt:lpstr>
      <vt:lpstr>Office Theme</vt:lpstr>
      <vt:lpstr>User-centric comparison of input devices for digital drawing</vt:lpstr>
      <vt:lpstr>User-centric comparison1 of input devices2 for digital drawing3</vt:lpstr>
      <vt:lpstr>Motivation</vt:lpstr>
      <vt:lpstr>Comparison: scope</vt:lpstr>
      <vt:lpstr>Comparison: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Use-centric comparison of tablet and mouse</dc:title>
  <dc:creator>Xiao Linfan</dc:creator>
  <cp:lastModifiedBy>Xiao Linfan</cp:lastModifiedBy>
  <cp:revision>168</cp:revision>
  <dcterms:created xsi:type="dcterms:W3CDTF">2018-10-09T13:01:18Z</dcterms:created>
  <dcterms:modified xsi:type="dcterms:W3CDTF">2018-10-12T05:55:47Z</dcterms:modified>
</cp:coreProperties>
</file>