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4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7BFA-D49E-3C4A-5C1D-8AEA2F829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BC237A-89D9-7409-A120-FE390E612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8AA23-5C01-7ACF-182E-5F17403A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58F9D-9E1C-4A4E-7315-031BD06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17E15-1141-D09A-3C2A-537A8F21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651D-562F-D1B9-A1E5-3F1B3C6B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934D5-60F0-2DCA-154A-39B577E4D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702B4-139C-BBF6-4008-D7FC1A4F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F75A3-896E-2D65-85C6-AC369F90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57179-66E5-D162-EA1D-89159A5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0468AF-3E2A-B02E-363E-0DC9086D9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DC6AD9-1049-F2C3-48DB-6C5253C78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335C2-2BB3-8F91-C5B7-809D1CC1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4E62B-2F0B-C5BC-73FB-E75F4C63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50920-17F8-AD34-82C5-D773D0C2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0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DB1E4-6353-7304-50AD-BB5859F7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98F66-4BBB-DCE6-076D-6198BABC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7A169-3539-6FB2-FE3A-1CAAF94A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9D1DB-540E-6021-E699-79FE30BA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210FD-0658-A29C-2A42-57C43D0C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4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AC15F-5CD2-0AF9-77D2-3C5C9DDB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EC654-4FBF-6989-71A1-6F3898D9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26100-B7D2-3654-AA1E-124B6346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A628B-D479-F3D4-C8FF-DEC3DF30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E99D5-32E7-DEF3-675F-9B179E85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1C2-0DFE-720F-5921-EFF1739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85D1-9BA4-4F18-ACAB-B154EAB16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8FEB6-17A9-006A-D6B9-19496258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3FF78-1FF2-354C-9688-796444B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D457B-27A6-46C6-5D9F-76D9F5B2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FD434-5812-429A-AB1E-7B650EE0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9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33AEC-144B-B80F-0A03-0978BFF6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E36D0-96BE-F42F-1F4A-02A2CDEA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859D0-1E7C-4A53-4204-9DB5A13C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0E6F6-608A-15B8-A896-417AF9321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3F65F8-6BF3-DA39-C157-42FE3D2BD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660B0-5932-A2E7-083A-EE48CEB9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C61963-08BC-A123-2106-FCF76219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0AC7A2-ED62-7A75-CFD8-3CEE3AFD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0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CB25-E836-E563-5C99-0498B16D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3631D-FDC4-5EF3-FE86-4993F847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E27272-E403-2AB0-86DC-B22147E4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43A7B8-3E0D-7BB6-9209-6A7D087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06C0C-B683-82E5-E360-80098B74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2CD3C3-8C21-EC6B-647E-51D98C6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CCDA9-E15B-E795-28D8-CADF7AC9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0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52B3-8D1D-708E-EB4B-C6FD2302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8DF6A-4138-01F2-B982-4C9316CB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0DFEB-886F-5524-3E2A-59B6DC9B6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F18F6-5FDD-2676-ADA0-D10503D6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E3E03-E549-A177-37A4-9056F3B7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B555D-19F4-CE1F-96BE-F4243FB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51DDA-629E-8EF3-3E44-58DFF8B7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B44C62-71C4-96AE-FE16-0206B635B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C64A1-445F-A3FE-76FE-7CC6AB82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0C4D6-A87A-241E-2488-5A66B6B7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88E0E-808E-CC7B-7E32-0DF02AD5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AC007-F0AC-C7CA-D6BB-E068C8B6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33FC9-4EB0-BE1E-12AB-0629AC7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C6AD4-AB74-BA61-0FFF-4D7AC6DC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18CA3-EB89-70B1-DB3C-2730643C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F437-5373-4E2F-9B07-752925E86374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90364-FFFA-9888-1779-69B78C29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B0024-1B55-566C-129A-0FE0F88B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5F33-E4C8-40DE-A11C-2D7C1522B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6BFF8E74-6169-42E9-96B7-51C76DE5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79" y="4572600"/>
            <a:ext cx="2562225" cy="1171575"/>
          </a:xfrm>
          <a:prstGeom prst="rect">
            <a:avLst/>
          </a:prstGeom>
        </p:spPr>
      </p:pic>
      <p:pic>
        <p:nvPicPr>
          <p:cNvPr id="1034" name="图片 1033">
            <a:extLst>
              <a:ext uri="{FF2B5EF4-FFF2-40B4-BE49-F238E27FC236}">
                <a16:creationId xmlns:a16="http://schemas.microsoft.com/office/drawing/2014/main" id="{58FB25F2-F0F4-6391-AE5B-64F15B9AE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19" y="0"/>
            <a:ext cx="847596" cy="847596"/>
          </a:xfrm>
          <a:prstGeom prst="rect">
            <a:avLst/>
          </a:prstGeom>
        </p:spPr>
      </p:pic>
      <p:sp>
        <p:nvSpPr>
          <p:cNvPr id="49" name="箭头: 下 48">
            <a:extLst>
              <a:ext uri="{FF2B5EF4-FFF2-40B4-BE49-F238E27FC236}">
                <a16:creationId xmlns:a16="http://schemas.microsoft.com/office/drawing/2014/main" id="{7874B17B-8E2C-8318-23C0-734E12144425}"/>
              </a:ext>
            </a:extLst>
          </p:cNvPr>
          <p:cNvSpPr/>
          <p:nvPr/>
        </p:nvSpPr>
        <p:spPr>
          <a:xfrm>
            <a:off x="2698126" y="2653990"/>
            <a:ext cx="833949" cy="4204010"/>
          </a:xfrm>
          <a:prstGeom prst="downArrow">
            <a:avLst/>
          </a:prstGeom>
          <a:gradFill flip="none" rotWithShape="1">
            <a:gsLst>
              <a:gs pos="0">
                <a:srgbClr val="9FB47C">
                  <a:tint val="66000"/>
                  <a:satMod val="160000"/>
                </a:srgbClr>
              </a:gs>
              <a:gs pos="50000">
                <a:srgbClr val="9FB47C">
                  <a:tint val="44500"/>
                  <a:satMod val="160000"/>
                </a:srgbClr>
              </a:gs>
              <a:gs pos="100000">
                <a:srgbClr val="9FB47C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C28678-87F3-A590-350A-429D3DED0F59}"/>
              </a:ext>
            </a:extLst>
          </p:cNvPr>
          <p:cNvCxnSpPr/>
          <p:nvPr/>
        </p:nvCxnSpPr>
        <p:spPr>
          <a:xfrm>
            <a:off x="0" y="847595"/>
            <a:ext cx="12288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0FC06D3-24B6-1E80-F96F-C5BFAFD2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104079"/>
            <a:ext cx="2475571" cy="7435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1DEA61-9F36-992F-7326-551F4F843F42}"/>
              </a:ext>
            </a:extLst>
          </p:cNvPr>
          <p:cNvSpPr txBox="1"/>
          <p:nvPr/>
        </p:nvSpPr>
        <p:spPr>
          <a:xfrm>
            <a:off x="3118005" y="133171"/>
            <a:ext cx="478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B4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社心</a:t>
            </a:r>
            <a:r>
              <a:rPr lang="en-US" altLang="zh-CN" sz="3200" b="1" dirty="0">
                <a:solidFill>
                  <a:srgbClr val="9FB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zh-CN" altLang="en-US" sz="3200" b="1" dirty="0">
                <a:solidFill>
                  <a:srgbClr val="9FB4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组</a:t>
            </a:r>
            <a:r>
              <a:rPr lang="en-US" altLang="zh-CN" sz="3200" b="1" dirty="0">
                <a:solidFill>
                  <a:srgbClr val="9FB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3200" b="1" dirty="0">
                <a:solidFill>
                  <a:srgbClr val="9FB4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实验设计概要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C2DE3D-62CF-D0DA-9930-83B7CE72FE31}"/>
              </a:ext>
            </a:extLst>
          </p:cNvPr>
          <p:cNvCxnSpPr/>
          <p:nvPr/>
        </p:nvCxnSpPr>
        <p:spPr>
          <a:xfrm>
            <a:off x="3850888" y="847595"/>
            <a:ext cx="0" cy="6110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2F29FDD-BEDF-EB49-8F56-50CEF78F59FC}"/>
              </a:ext>
            </a:extLst>
          </p:cNvPr>
          <p:cNvCxnSpPr/>
          <p:nvPr/>
        </p:nvCxnSpPr>
        <p:spPr>
          <a:xfrm>
            <a:off x="8059493" y="847595"/>
            <a:ext cx="0" cy="6110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3E7CD-73DC-9468-CDEB-EBA6FAD5689C}"/>
              </a:ext>
            </a:extLst>
          </p:cNvPr>
          <p:cNvSpPr txBox="1"/>
          <p:nvPr/>
        </p:nvSpPr>
        <p:spPr>
          <a:xfrm>
            <a:off x="126382" y="944139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实验目的和实验方法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65D40B-FF6E-B98D-12C1-46333252C3A5}"/>
              </a:ext>
            </a:extLst>
          </p:cNvPr>
          <p:cNvSpPr txBox="1"/>
          <p:nvPr/>
        </p:nvSpPr>
        <p:spPr>
          <a:xfrm>
            <a:off x="126381" y="1502343"/>
            <a:ext cx="299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检验前述理论假设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实地实验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分组对照实验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C189A1-8B42-F74C-5D0A-F17432CE571F}"/>
              </a:ext>
            </a:extLst>
          </p:cNvPr>
          <p:cNvSpPr txBox="1"/>
          <p:nvPr/>
        </p:nvSpPr>
        <p:spPr>
          <a:xfrm>
            <a:off x="126380" y="2467609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实验中的变量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31B4F73-4A32-7E50-AF33-4BAC27A19816}"/>
              </a:ext>
            </a:extLst>
          </p:cNvPr>
          <p:cNvGrpSpPr/>
          <p:nvPr/>
        </p:nvGrpSpPr>
        <p:grpSpPr>
          <a:xfrm>
            <a:off x="148070" y="2801560"/>
            <a:ext cx="3554753" cy="1254882"/>
            <a:chOff x="0" y="3092906"/>
            <a:chExt cx="3554753" cy="125488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174666-E4F0-E10E-67C1-B9A251296830}"/>
                </a:ext>
              </a:extLst>
            </p:cNvPr>
            <p:cNvSpPr txBox="1"/>
            <p:nvPr/>
          </p:nvSpPr>
          <p:spPr>
            <a:xfrm>
              <a:off x="0" y="3718311"/>
              <a:ext cx="132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“卖菜”行为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8C6576FB-19C8-D469-B05F-29CEED304420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323277" y="3605561"/>
              <a:ext cx="1263806" cy="2974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60171890-325C-8074-4756-CA05480D538D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1323277" y="3902977"/>
              <a:ext cx="1263806" cy="2601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A977C11-1AA3-3AD4-061E-3BC67813927B}"/>
                </a:ext>
              </a:extLst>
            </p:cNvPr>
            <p:cNvSpPr txBox="1"/>
            <p:nvPr/>
          </p:nvSpPr>
          <p:spPr>
            <a:xfrm>
              <a:off x="2662043" y="3407550"/>
              <a:ext cx="7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</a:t>
              </a:r>
              <a:r>
                <a:rPr lang="zh-CN" altLang="en-US" dirty="0"/>
                <a:t>？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AD73826-B921-5DDB-9D04-E0085CAECF2F}"/>
                </a:ext>
              </a:extLst>
            </p:cNvPr>
            <p:cNvSpPr txBox="1"/>
            <p:nvPr/>
          </p:nvSpPr>
          <p:spPr>
            <a:xfrm>
              <a:off x="2666999" y="3978456"/>
              <a:ext cx="7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</a:t>
              </a:r>
              <a:r>
                <a:rPr lang="zh-CN" altLang="en-US" dirty="0"/>
                <a:t>？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900D5FC-702B-1262-D9C6-E2179AAB4B98}"/>
                </a:ext>
              </a:extLst>
            </p:cNvPr>
            <p:cNvSpPr txBox="1"/>
            <p:nvPr/>
          </p:nvSpPr>
          <p:spPr>
            <a:xfrm>
              <a:off x="2531330" y="3092906"/>
              <a:ext cx="1023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自变量</a:t>
              </a:r>
              <a:r>
                <a:rPr lang="en-US" altLang="zh-CN" sz="1400" dirty="0"/>
                <a:t>X</a:t>
              </a:r>
              <a:endParaRPr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18AA1A7-CAA6-0B80-2725-ABA10B31A07B}"/>
                </a:ext>
              </a:extLst>
            </p:cNvPr>
            <p:cNvSpPr txBox="1"/>
            <p:nvPr/>
          </p:nvSpPr>
          <p:spPr>
            <a:xfrm>
              <a:off x="1947897" y="3672144"/>
              <a:ext cx="594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是否发生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D3EFEAA-EC88-0047-2BD5-5B3EF1BFD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5102" y="3501858"/>
              <a:ext cx="1" cy="3914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E294B5-BE0A-1042-DA78-EFA9B28F1719}"/>
                </a:ext>
              </a:extLst>
            </p:cNvPr>
            <p:cNvSpPr txBox="1"/>
            <p:nvPr/>
          </p:nvSpPr>
          <p:spPr>
            <a:xfrm>
              <a:off x="1259317" y="3290500"/>
              <a:ext cx="836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控制条件</a:t>
              </a: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442DEF3-FEEE-33BA-4076-7BEE5E77240B}"/>
              </a:ext>
            </a:extLst>
          </p:cNvPr>
          <p:cNvCxnSpPr/>
          <p:nvPr/>
        </p:nvCxnSpPr>
        <p:spPr>
          <a:xfrm flipH="1">
            <a:off x="-52037" y="4138216"/>
            <a:ext cx="38620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C2752D9-7FF0-AE8B-8D43-D97CBAC6BB74}"/>
              </a:ext>
            </a:extLst>
          </p:cNvPr>
          <p:cNvGrpSpPr/>
          <p:nvPr/>
        </p:nvGrpSpPr>
        <p:grpSpPr>
          <a:xfrm>
            <a:off x="-15483" y="4330920"/>
            <a:ext cx="3958064" cy="1129239"/>
            <a:chOff x="-11152" y="4405607"/>
            <a:chExt cx="3958064" cy="1129239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EEB3D61-E720-1E2D-1AD5-8CF5F3DCD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1480" y="4427956"/>
              <a:ext cx="789730" cy="110689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4A9DA4-2080-CD2E-1A07-ED79FC90FABF}"/>
                </a:ext>
              </a:extLst>
            </p:cNvPr>
            <p:cNvSpPr txBox="1"/>
            <p:nvPr/>
          </p:nvSpPr>
          <p:spPr>
            <a:xfrm>
              <a:off x="-11152" y="4611516"/>
              <a:ext cx="1583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核心自我评价</a:t>
              </a:r>
              <a:endParaRPr lang="en-US" altLang="zh-CN" dirty="0"/>
            </a:p>
            <a:p>
              <a:r>
                <a:rPr lang="en-US" altLang="zh-CN" dirty="0"/>
                <a:t>&amp;</a:t>
              </a:r>
            </a:p>
            <a:p>
              <a:r>
                <a:rPr lang="zh-CN" altLang="en-US" dirty="0"/>
                <a:t>团队氛围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2EE4097-42D4-938D-3C7A-3935C9E1079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571848" y="5073181"/>
              <a:ext cx="1216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488303-70C4-000C-3429-6F7C169A8BF7}"/>
                </a:ext>
              </a:extLst>
            </p:cNvPr>
            <p:cNvSpPr txBox="1"/>
            <p:nvPr/>
          </p:nvSpPr>
          <p:spPr>
            <a:xfrm>
              <a:off x="2673142" y="4405607"/>
              <a:ext cx="898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中介变量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A4FC33C-09B5-DDBA-F8CF-A0023FF9BCF8}"/>
                </a:ext>
              </a:extLst>
            </p:cNvPr>
            <p:cNvSpPr txBox="1"/>
            <p:nvPr/>
          </p:nvSpPr>
          <p:spPr>
            <a:xfrm>
              <a:off x="2735151" y="4905538"/>
              <a:ext cx="12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量表得分</a:t>
              </a: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C3C288-D8E9-6861-BC24-2D5DA1A4E69C}"/>
              </a:ext>
            </a:extLst>
          </p:cNvPr>
          <p:cNvCxnSpPr/>
          <p:nvPr/>
        </p:nvCxnSpPr>
        <p:spPr>
          <a:xfrm flipH="1">
            <a:off x="-52037" y="5658499"/>
            <a:ext cx="38620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C16EEF3-2FD6-BD52-FC3B-50950AB62C64}"/>
              </a:ext>
            </a:extLst>
          </p:cNvPr>
          <p:cNvSpPr txBox="1"/>
          <p:nvPr/>
        </p:nvSpPr>
        <p:spPr>
          <a:xfrm>
            <a:off x="274445" y="6159378"/>
            <a:ext cx="128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团队效能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AD8FF8A-C97A-396B-52DE-6C47F9F98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149" y="5738978"/>
            <a:ext cx="789730" cy="1106890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EAF85D1-2C9A-5F1D-613C-5E4CDBA240BD}"/>
              </a:ext>
            </a:extLst>
          </p:cNvPr>
          <p:cNvCxnSpPr>
            <a:cxnSpLocks/>
          </p:cNvCxnSpPr>
          <p:nvPr/>
        </p:nvCxnSpPr>
        <p:spPr>
          <a:xfrm>
            <a:off x="1567519" y="6384203"/>
            <a:ext cx="1216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68DD4B1-6276-3758-CA76-E182947AFCFB}"/>
              </a:ext>
            </a:extLst>
          </p:cNvPr>
          <p:cNvSpPr txBox="1"/>
          <p:nvPr/>
        </p:nvSpPr>
        <p:spPr>
          <a:xfrm>
            <a:off x="2678402" y="5755052"/>
            <a:ext cx="102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因变量</a:t>
            </a:r>
            <a:r>
              <a:rPr lang="en-US" altLang="zh-CN" sz="1400" dirty="0"/>
              <a:t>y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1302933-1095-DED5-7AC5-3DC7F1EEE97B}"/>
              </a:ext>
            </a:extLst>
          </p:cNvPr>
          <p:cNvSpPr txBox="1"/>
          <p:nvPr/>
        </p:nvSpPr>
        <p:spPr>
          <a:xfrm>
            <a:off x="2707897" y="6176591"/>
            <a:ext cx="121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量表得分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5B08065-1F3D-68A9-99EA-294391BA3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6868" y="1572052"/>
            <a:ext cx="882270" cy="110844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CC057242-D9AE-70F6-622B-4B0CD54EA3D7}"/>
              </a:ext>
            </a:extLst>
          </p:cNvPr>
          <p:cNvSpPr txBox="1"/>
          <p:nvPr/>
        </p:nvSpPr>
        <p:spPr>
          <a:xfrm>
            <a:off x="3957019" y="951667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实验流程</a:t>
            </a:r>
            <a:r>
              <a:rPr lang="en-US" altLang="zh-CN" sz="2400" b="1" dirty="0">
                <a:solidFill>
                  <a:srgbClr val="9FB47C"/>
                </a:solidFill>
              </a:rPr>
              <a:t>—</a:t>
            </a:r>
            <a:r>
              <a:rPr lang="zh-CN" altLang="en-US" sz="2400" b="1" dirty="0">
                <a:solidFill>
                  <a:srgbClr val="9FB47C"/>
                </a:solidFill>
              </a:rPr>
              <a:t>分组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C1E21CE1-00D8-F35F-2ED7-178AD549F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2744" y="1670608"/>
            <a:ext cx="824302" cy="942384"/>
          </a:xfrm>
          <a:prstGeom prst="rect">
            <a:avLst/>
          </a:prstGeom>
        </p:spPr>
      </p:pic>
      <p:sp>
        <p:nvSpPr>
          <p:cNvPr id="57" name="加号 56">
            <a:extLst>
              <a:ext uri="{FF2B5EF4-FFF2-40B4-BE49-F238E27FC236}">
                <a16:creationId xmlns:a16="http://schemas.microsoft.com/office/drawing/2014/main" id="{EF68543B-AC8E-B325-E937-E2FB698DEF09}"/>
              </a:ext>
            </a:extLst>
          </p:cNvPr>
          <p:cNvSpPr/>
          <p:nvPr/>
        </p:nvSpPr>
        <p:spPr>
          <a:xfrm>
            <a:off x="4911410" y="1951277"/>
            <a:ext cx="327442" cy="32362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8730C78-FBCA-C733-5104-D2C7A99995AB}"/>
              </a:ext>
            </a:extLst>
          </p:cNvPr>
          <p:cNvSpPr txBox="1"/>
          <p:nvPr/>
        </p:nvSpPr>
        <p:spPr>
          <a:xfrm>
            <a:off x="3942247" y="2705732"/>
            <a:ext cx="1110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100xF 100xM</a:t>
            </a:r>
            <a:endParaRPr lang="zh-CN" altLang="en-US" sz="11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BB09723-1D68-1B80-B5CD-EBEC026F66D8}"/>
              </a:ext>
            </a:extLst>
          </p:cNvPr>
          <p:cNvSpPr txBox="1"/>
          <p:nvPr/>
        </p:nvSpPr>
        <p:spPr>
          <a:xfrm>
            <a:off x="4152250" y="1343907"/>
            <a:ext cx="72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志愿者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42A116ED-8C3E-3589-32EA-7F0BD3756559}"/>
              </a:ext>
            </a:extLst>
          </p:cNvPr>
          <p:cNvSpPr/>
          <p:nvPr/>
        </p:nvSpPr>
        <p:spPr>
          <a:xfrm>
            <a:off x="6044028" y="2094147"/>
            <a:ext cx="167554" cy="953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731EEC74-319A-184F-C4C0-545BC590D46C}"/>
              </a:ext>
            </a:extLst>
          </p:cNvPr>
          <p:cNvSpPr txBox="1"/>
          <p:nvPr/>
        </p:nvSpPr>
        <p:spPr>
          <a:xfrm>
            <a:off x="5151629" y="1359492"/>
            <a:ext cx="848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实验人员</a:t>
            </a: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FDDF6056-17B6-FC8D-458F-4522ECFAD362}"/>
              </a:ext>
            </a:extLst>
          </p:cNvPr>
          <p:cNvSpPr txBox="1"/>
          <p:nvPr/>
        </p:nvSpPr>
        <p:spPr>
          <a:xfrm>
            <a:off x="5100766" y="2706174"/>
            <a:ext cx="1110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20xF 20xM</a:t>
            </a:r>
            <a:endParaRPr lang="zh-CN" altLang="en-US" sz="1100" dirty="0"/>
          </a:p>
        </p:txBody>
      </p: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F94F4043-756C-2A5D-7DA6-491065410997}"/>
              </a:ext>
            </a:extLst>
          </p:cNvPr>
          <p:cNvSpPr txBox="1"/>
          <p:nvPr/>
        </p:nvSpPr>
        <p:spPr>
          <a:xfrm>
            <a:off x="6035657" y="1311139"/>
            <a:ext cx="1295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混合分组，实验人员伪装成被试</a:t>
            </a:r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6F9186D-461F-49DF-3D9A-1F67D608CB3D}"/>
              </a:ext>
            </a:extLst>
          </p:cNvPr>
          <p:cNvSpPr txBox="1"/>
          <p:nvPr/>
        </p:nvSpPr>
        <p:spPr>
          <a:xfrm>
            <a:off x="7217347" y="2624816"/>
            <a:ext cx="939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40</a:t>
            </a:r>
            <a:r>
              <a:rPr lang="zh-CN" altLang="en-US" sz="1100" dirty="0"/>
              <a:t>组</a:t>
            </a:r>
            <a:r>
              <a:rPr lang="en-US" altLang="zh-CN" sz="1100" dirty="0"/>
              <a:t>x6</a:t>
            </a:r>
            <a:r>
              <a:rPr lang="zh-CN" altLang="en-US" sz="1100" dirty="0"/>
              <a:t>人</a:t>
            </a:r>
            <a:r>
              <a:rPr lang="en-US" altLang="zh-CN" sz="1100" dirty="0"/>
              <a:t>/</a:t>
            </a:r>
            <a:r>
              <a:rPr lang="zh-CN" altLang="en-US" sz="1100" dirty="0"/>
              <a:t>组</a:t>
            </a:r>
            <a:endParaRPr lang="en-US" altLang="zh-CN" sz="1100" dirty="0"/>
          </a:p>
          <a:p>
            <a:r>
              <a:rPr lang="zh-CN" altLang="en-US" sz="1100" dirty="0"/>
              <a:t>志愿者</a:t>
            </a:r>
            <a:r>
              <a:rPr lang="en-US" altLang="zh-CN" sz="1100" dirty="0"/>
              <a:t>:</a:t>
            </a:r>
            <a:r>
              <a:rPr lang="zh-CN" altLang="en-US" sz="1100" dirty="0"/>
              <a:t>实验人员 </a:t>
            </a:r>
            <a:r>
              <a:rPr lang="en-US" altLang="zh-CN" sz="1100" dirty="0"/>
              <a:t>= 5:1</a:t>
            </a:r>
            <a:endParaRPr lang="zh-CN" altLang="en-US" sz="11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3A7D23-8F41-8140-4BB1-BDA55F784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6324" y="1699612"/>
            <a:ext cx="1771267" cy="10136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89F615C-D452-6D08-C516-1E8AC5E84147}"/>
              </a:ext>
            </a:extLst>
          </p:cNvPr>
          <p:cNvSpPr txBox="1"/>
          <p:nvPr/>
        </p:nvSpPr>
        <p:spPr>
          <a:xfrm>
            <a:off x="3942611" y="2975822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实验流程</a:t>
            </a:r>
            <a:r>
              <a:rPr lang="en-US" altLang="zh-CN" sz="2400" b="1" dirty="0">
                <a:solidFill>
                  <a:srgbClr val="9FB47C"/>
                </a:solidFill>
              </a:rPr>
              <a:t>—</a:t>
            </a:r>
            <a:r>
              <a:rPr lang="zh-CN" altLang="en-US" sz="2400" b="1" dirty="0">
                <a:solidFill>
                  <a:srgbClr val="9FB47C"/>
                </a:solidFill>
              </a:rPr>
              <a:t>“测试”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7FAC83-9AAB-C332-EBFA-48E9C9F4D3D7}"/>
              </a:ext>
            </a:extLst>
          </p:cNvPr>
          <p:cNvSpPr txBox="1"/>
          <p:nvPr/>
        </p:nvSpPr>
        <p:spPr>
          <a:xfrm>
            <a:off x="7939046" y="236212"/>
            <a:ext cx="335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社心</a:t>
            </a:r>
            <a:r>
              <a:rPr lang="en-US" altLang="zh-CN" sz="14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4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 </a:t>
            </a:r>
            <a:endParaRPr lang="en-US" altLang="zh-CN" sz="1400" b="1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梁宸菲 魏雪懿 杜新宇 李思涵 李安娜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E2CBD86-7104-F296-EBF0-38DB4DCEC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3380" y="3551545"/>
            <a:ext cx="1392044" cy="6652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6FA6AB0-9EFB-CA2F-AFC3-3F8CDBB25C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4092" y="3498746"/>
            <a:ext cx="2763270" cy="74605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D0DA97C-BD8A-6A03-31FB-532935F7D1E5}"/>
              </a:ext>
            </a:extLst>
          </p:cNvPr>
          <p:cNvSpPr txBox="1"/>
          <p:nvPr/>
        </p:nvSpPr>
        <p:spPr>
          <a:xfrm>
            <a:off x="3952566" y="4253975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实验流程</a:t>
            </a:r>
            <a:r>
              <a:rPr lang="en-US" altLang="zh-CN" sz="2400" b="1" dirty="0">
                <a:solidFill>
                  <a:srgbClr val="9FB47C"/>
                </a:solidFill>
              </a:rPr>
              <a:t>—</a:t>
            </a:r>
            <a:r>
              <a:rPr lang="zh-CN" altLang="en-US" sz="2400" b="1" dirty="0">
                <a:solidFill>
                  <a:srgbClr val="9FB47C"/>
                </a:solidFill>
              </a:rPr>
              <a:t>团队合作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DBB30A3-3D0A-DC42-0203-5846C3D98117}"/>
              </a:ext>
            </a:extLst>
          </p:cNvPr>
          <p:cNvSpPr txBox="1"/>
          <p:nvPr/>
        </p:nvSpPr>
        <p:spPr>
          <a:xfrm>
            <a:off x="3969548" y="4711990"/>
            <a:ext cx="31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对照组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D648D-F49D-CCA8-CC71-57C8C56B098C}"/>
              </a:ext>
            </a:extLst>
          </p:cNvPr>
          <p:cNvCxnSpPr/>
          <p:nvPr/>
        </p:nvCxnSpPr>
        <p:spPr>
          <a:xfrm>
            <a:off x="5100766" y="5389756"/>
            <a:ext cx="211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7100518-9DE2-7BC2-137D-A01113251AF0}"/>
              </a:ext>
            </a:extLst>
          </p:cNvPr>
          <p:cNvSpPr txBox="1"/>
          <p:nvPr/>
        </p:nvSpPr>
        <p:spPr>
          <a:xfrm>
            <a:off x="7166010" y="4827502"/>
            <a:ext cx="971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实验人员卖菜的情况下</a:t>
            </a:r>
            <a:endParaRPr lang="en-US" altLang="zh-CN" sz="1200" dirty="0"/>
          </a:p>
          <a:p>
            <a:r>
              <a:rPr lang="zh-CN" altLang="en-US" sz="1200" dirty="0"/>
              <a:t>完成话题讨论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8E1C61-0C42-2A36-7341-D58E963D84E9}"/>
              </a:ext>
            </a:extLst>
          </p:cNvPr>
          <p:cNvSpPr txBox="1"/>
          <p:nvPr/>
        </p:nvSpPr>
        <p:spPr>
          <a:xfrm>
            <a:off x="3960543" y="5738978"/>
            <a:ext cx="31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实验组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D20AA55F-EA83-4745-AA41-86DA103030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1610" y="5815845"/>
            <a:ext cx="794487" cy="846463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E2E3D6-FD4F-6D95-7632-656C4D1B45AC}"/>
              </a:ext>
            </a:extLst>
          </p:cNvPr>
          <p:cNvCxnSpPr/>
          <p:nvPr/>
        </p:nvCxnSpPr>
        <p:spPr>
          <a:xfrm>
            <a:off x="5100765" y="6239076"/>
            <a:ext cx="211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34521E6-FFF2-373C-1A07-F8E05DD26942}"/>
              </a:ext>
            </a:extLst>
          </p:cNvPr>
          <p:cNvSpPr txBox="1"/>
          <p:nvPr/>
        </p:nvSpPr>
        <p:spPr>
          <a:xfrm>
            <a:off x="7216420" y="5776124"/>
            <a:ext cx="84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实验人员正常参与的情况下</a:t>
            </a:r>
            <a:endParaRPr lang="en-US" altLang="zh-CN" sz="1200" dirty="0"/>
          </a:p>
          <a:p>
            <a:r>
              <a:rPr lang="zh-CN" altLang="en-US" sz="1200" dirty="0"/>
              <a:t>完成话题讨论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C2601BD-835C-DF55-6B2E-006283CF4C05}"/>
              </a:ext>
            </a:extLst>
          </p:cNvPr>
          <p:cNvSpPr txBox="1"/>
          <p:nvPr/>
        </p:nvSpPr>
        <p:spPr>
          <a:xfrm>
            <a:off x="8358394" y="955100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实验流程</a:t>
            </a:r>
            <a:r>
              <a:rPr lang="en-US" altLang="zh-CN" sz="2400" b="1" dirty="0">
                <a:solidFill>
                  <a:srgbClr val="9FB47C"/>
                </a:solidFill>
              </a:rPr>
              <a:t>—</a:t>
            </a:r>
            <a:r>
              <a:rPr lang="zh-CN" altLang="en-US" sz="2400" b="1" dirty="0">
                <a:solidFill>
                  <a:srgbClr val="9FB47C"/>
                </a:solidFill>
              </a:rPr>
              <a:t>数据收集</a:t>
            </a:r>
          </a:p>
        </p:txBody>
      </p:sp>
      <p:sp>
        <p:nvSpPr>
          <p:cNvPr id="1026" name="文本框 1025">
            <a:extLst>
              <a:ext uri="{FF2B5EF4-FFF2-40B4-BE49-F238E27FC236}">
                <a16:creationId xmlns:a16="http://schemas.microsoft.com/office/drawing/2014/main" id="{35A25048-28AC-1C41-2D2C-45E5A90821A9}"/>
              </a:ext>
            </a:extLst>
          </p:cNvPr>
          <p:cNvSpPr txBox="1"/>
          <p:nvPr/>
        </p:nvSpPr>
        <p:spPr>
          <a:xfrm>
            <a:off x="8358394" y="3401737"/>
            <a:ext cx="299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数据分析</a:t>
            </a:r>
          </a:p>
        </p:txBody>
      </p:sp>
      <p:sp>
        <p:nvSpPr>
          <p:cNvPr id="1029" name="文本框 1028">
            <a:extLst>
              <a:ext uri="{FF2B5EF4-FFF2-40B4-BE49-F238E27FC236}">
                <a16:creationId xmlns:a16="http://schemas.microsoft.com/office/drawing/2014/main" id="{7468D188-5D92-DE0B-30DC-93A2E8D0F094}"/>
              </a:ext>
            </a:extLst>
          </p:cNvPr>
          <p:cNvSpPr txBox="1"/>
          <p:nvPr/>
        </p:nvSpPr>
        <p:spPr>
          <a:xfrm>
            <a:off x="8358394" y="4839096"/>
            <a:ext cx="348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FB47C"/>
                </a:solidFill>
              </a:rPr>
              <a:t>结果预测、讨论与总结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3A825746-5837-5732-FF5B-223F9ECF50DC}"/>
              </a:ext>
            </a:extLst>
          </p:cNvPr>
          <p:cNvSpPr txBox="1"/>
          <p:nvPr/>
        </p:nvSpPr>
        <p:spPr>
          <a:xfrm>
            <a:off x="5406839" y="5555409"/>
            <a:ext cx="1393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话题：景区规划方案设计</a:t>
            </a:r>
          </a:p>
        </p:txBody>
      </p:sp>
      <p:sp>
        <p:nvSpPr>
          <p:cNvPr id="1035" name="矩形 1034">
            <a:extLst>
              <a:ext uri="{FF2B5EF4-FFF2-40B4-BE49-F238E27FC236}">
                <a16:creationId xmlns:a16="http://schemas.microsoft.com/office/drawing/2014/main" id="{3022979F-D761-7B7F-4AFD-70EC5851D0B3}"/>
              </a:ext>
            </a:extLst>
          </p:cNvPr>
          <p:cNvSpPr/>
          <p:nvPr/>
        </p:nvSpPr>
        <p:spPr>
          <a:xfrm>
            <a:off x="5434681" y="5555283"/>
            <a:ext cx="1187826" cy="5073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A679CFA4-9EC8-1214-2E72-51550A4FEF6E}"/>
              </a:ext>
            </a:extLst>
          </p:cNvPr>
          <p:cNvCxnSpPr>
            <a:cxnSpLocks/>
            <a:stCxn id="1035" idx="0"/>
          </p:cNvCxnSpPr>
          <p:nvPr/>
        </p:nvCxnSpPr>
        <p:spPr>
          <a:xfrm flipV="1">
            <a:off x="6028594" y="5394962"/>
            <a:ext cx="0" cy="160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67FA8A0F-2A46-7293-291F-F8E0699E8B3F}"/>
              </a:ext>
            </a:extLst>
          </p:cNvPr>
          <p:cNvCxnSpPr>
            <a:stCxn id="1035" idx="2"/>
          </p:cNvCxnSpPr>
          <p:nvPr/>
        </p:nvCxnSpPr>
        <p:spPr>
          <a:xfrm>
            <a:off x="6028594" y="6062671"/>
            <a:ext cx="0" cy="176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4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146</TotalTime>
  <Words>148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思涵 李</dc:creator>
  <cp:lastModifiedBy>思涵 李</cp:lastModifiedBy>
  <cp:revision>26</cp:revision>
  <dcterms:created xsi:type="dcterms:W3CDTF">2023-05-29T02:01:17Z</dcterms:created>
  <dcterms:modified xsi:type="dcterms:W3CDTF">2023-05-29T04:33:53Z</dcterms:modified>
</cp:coreProperties>
</file>