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6" r:id="rId2"/>
    <p:sldId id="257" r:id="rId3"/>
    <p:sldId id="258" r:id="rId4"/>
    <p:sldId id="263" r:id="rId5"/>
    <p:sldId id="262" r:id="rId6"/>
    <p:sldId id="259" r:id="rId7"/>
    <p:sldId id="260" r:id="rId8"/>
    <p:sldId id="261" r:id="rId9"/>
    <p:sldId id="264" r:id="rId10"/>
    <p:sldId id="265" r:id="rId11"/>
    <p:sldId id="266" r:id="rId12"/>
    <p:sldId id="287" r:id="rId13"/>
    <p:sldId id="283" r:id="rId14"/>
    <p:sldId id="295" r:id="rId15"/>
    <p:sldId id="282" r:id="rId16"/>
    <p:sldId id="270" r:id="rId17"/>
    <p:sldId id="288" r:id="rId18"/>
    <p:sldId id="289" r:id="rId19"/>
    <p:sldId id="290" r:id="rId20"/>
    <p:sldId id="296" r:id="rId21"/>
    <p:sldId id="293" r:id="rId22"/>
    <p:sldId id="274" r:id="rId23"/>
    <p:sldId id="275" r:id="rId24"/>
    <p:sldId id="286" r:id="rId25"/>
    <p:sldId id="276" r:id="rId26"/>
    <p:sldId id="277"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2F883A-1FCB-4E48-8630-36966731E7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MA"/>
        </a:p>
      </dgm:t>
    </dgm:pt>
    <dgm:pt modelId="{AB0326DD-E9F4-4756-A62E-553398D040D2}">
      <dgm:prSet phldrT="[Texte]"/>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b="1" dirty="0"/>
            <a:t>Répondre à la demande</a:t>
          </a:r>
          <a:endParaRPr lang="fr-MA" dirty="0"/>
        </a:p>
        <a:p>
          <a:pPr marL="0" lvl="0" algn="l" defTabSz="1244600">
            <a:lnSpc>
              <a:spcPct val="90000"/>
            </a:lnSpc>
            <a:spcBef>
              <a:spcPct val="0"/>
            </a:spcBef>
            <a:spcAft>
              <a:spcPct val="35000"/>
            </a:spcAft>
            <a:buNone/>
          </a:pPr>
          <a:endParaRPr lang="fr-MA" dirty="0"/>
        </a:p>
      </dgm:t>
    </dgm:pt>
    <dgm:pt modelId="{D67A43F2-FD1D-4E24-B9C7-8018CD908EB0}" type="parTrans" cxnId="{1420ECB2-0628-4122-8C25-A0E52AF61036}">
      <dgm:prSet/>
      <dgm:spPr/>
      <dgm:t>
        <a:bodyPr/>
        <a:lstStyle/>
        <a:p>
          <a:endParaRPr lang="fr-MA"/>
        </a:p>
      </dgm:t>
    </dgm:pt>
    <dgm:pt modelId="{32614C75-DBD5-48DD-BE17-8EE605E743FD}" type="sibTrans" cxnId="{1420ECB2-0628-4122-8C25-A0E52AF61036}">
      <dgm:prSet/>
      <dgm:spPr/>
      <dgm:t>
        <a:bodyPr/>
        <a:lstStyle/>
        <a:p>
          <a:endParaRPr lang="fr-MA"/>
        </a:p>
      </dgm:t>
    </dgm:pt>
    <dgm:pt modelId="{F82BFE84-DECD-4FD1-AA40-4AC9969D92C8}">
      <dgm:prSet phldrT="[Texte]" phldr="1"/>
      <dgm:spPr/>
      <dgm:t>
        <a:bodyPr/>
        <a:lstStyle/>
        <a:p>
          <a:endParaRPr lang="fr-MA" dirty="0"/>
        </a:p>
      </dgm:t>
    </dgm:pt>
    <dgm:pt modelId="{22C5EC18-C41B-4633-B144-881E4614DFE1}" type="parTrans" cxnId="{6617F078-3157-4A11-BABF-5AA0005E6781}">
      <dgm:prSet/>
      <dgm:spPr/>
      <dgm:t>
        <a:bodyPr/>
        <a:lstStyle/>
        <a:p>
          <a:endParaRPr lang="fr-MA"/>
        </a:p>
      </dgm:t>
    </dgm:pt>
    <dgm:pt modelId="{BBC0805B-B6C2-40E8-BEF3-85559A514557}" type="sibTrans" cxnId="{6617F078-3157-4A11-BABF-5AA0005E6781}">
      <dgm:prSet/>
      <dgm:spPr/>
      <dgm:t>
        <a:bodyPr/>
        <a:lstStyle/>
        <a:p>
          <a:endParaRPr lang="fr-MA"/>
        </a:p>
      </dgm:t>
    </dgm:pt>
    <dgm:pt modelId="{E2FFC50F-057C-4C26-9008-D57B339E26B2}">
      <dgm:prSet/>
      <dgm:spPr/>
      <dgm:t>
        <a:bodyPr/>
        <a:lstStyle/>
        <a:p>
          <a:pPr algn="ctr"/>
          <a:r>
            <a:rPr lang="fr-FR" b="1" dirty="0"/>
            <a:t>Provoquer la demande</a:t>
          </a:r>
          <a:endParaRPr lang="fr-MA" dirty="0"/>
        </a:p>
      </dgm:t>
    </dgm:pt>
    <dgm:pt modelId="{E0814B29-4FFC-4F47-AD5A-10EEADDBCEB8}" type="parTrans" cxnId="{059561C3-AB73-423B-9929-B5EEC558F78C}">
      <dgm:prSet/>
      <dgm:spPr/>
      <dgm:t>
        <a:bodyPr/>
        <a:lstStyle/>
        <a:p>
          <a:endParaRPr lang="fr-MA"/>
        </a:p>
      </dgm:t>
    </dgm:pt>
    <dgm:pt modelId="{211140C6-9387-4F2C-A7FD-FB0595A1B929}" type="sibTrans" cxnId="{059561C3-AB73-423B-9929-B5EEC558F78C}">
      <dgm:prSet/>
      <dgm:spPr/>
      <dgm:t>
        <a:bodyPr/>
        <a:lstStyle/>
        <a:p>
          <a:endParaRPr lang="fr-MA"/>
        </a:p>
      </dgm:t>
    </dgm:pt>
    <dgm:pt modelId="{7C295E38-3EA9-4475-B85C-D21F7E66B8A2}" type="pres">
      <dgm:prSet presAssocID="{CE2F883A-1FCB-4E48-8630-36966731E746}" presName="linear" presStyleCnt="0">
        <dgm:presLayoutVars>
          <dgm:animLvl val="lvl"/>
          <dgm:resizeHandles val="exact"/>
        </dgm:presLayoutVars>
      </dgm:prSet>
      <dgm:spPr/>
    </dgm:pt>
    <dgm:pt modelId="{21D82568-8E88-49DF-AA05-B57372D02547}" type="pres">
      <dgm:prSet presAssocID="{AB0326DD-E9F4-4756-A62E-553398D040D2}" presName="parentText" presStyleLbl="node1" presStyleIdx="0" presStyleCnt="2">
        <dgm:presLayoutVars>
          <dgm:chMax val="0"/>
          <dgm:bulletEnabled val="1"/>
        </dgm:presLayoutVars>
      </dgm:prSet>
      <dgm:spPr/>
    </dgm:pt>
    <dgm:pt modelId="{3B172E71-04C8-42CA-91DF-F89943331A62}" type="pres">
      <dgm:prSet presAssocID="{AB0326DD-E9F4-4756-A62E-553398D040D2}" presName="childText" presStyleLbl="revTx" presStyleIdx="0" presStyleCnt="1">
        <dgm:presLayoutVars>
          <dgm:bulletEnabled val="1"/>
        </dgm:presLayoutVars>
      </dgm:prSet>
      <dgm:spPr/>
    </dgm:pt>
    <dgm:pt modelId="{FB4D7100-F806-416F-ADF2-3A80E2E77960}" type="pres">
      <dgm:prSet presAssocID="{E2FFC50F-057C-4C26-9008-D57B339E26B2}" presName="parentText" presStyleLbl="node1" presStyleIdx="1" presStyleCnt="2">
        <dgm:presLayoutVars>
          <dgm:chMax val="0"/>
          <dgm:bulletEnabled val="1"/>
        </dgm:presLayoutVars>
      </dgm:prSet>
      <dgm:spPr/>
    </dgm:pt>
  </dgm:ptLst>
  <dgm:cxnLst>
    <dgm:cxn modelId="{5AB39533-0EF1-422E-993A-A0AE1A4CEB5F}" type="presOf" srcId="{AB0326DD-E9F4-4756-A62E-553398D040D2}" destId="{21D82568-8E88-49DF-AA05-B57372D02547}" srcOrd="0" destOrd="0" presId="urn:microsoft.com/office/officeart/2005/8/layout/vList2"/>
    <dgm:cxn modelId="{DB62A560-CF1A-4BF4-8687-6A003E0AC672}" type="presOf" srcId="{E2FFC50F-057C-4C26-9008-D57B339E26B2}" destId="{FB4D7100-F806-416F-ADF2-3A80E2E77960}" srcOrd="0" destOrd="0" presId="urn:microsoft.com/office/officeart/2005/8/layout/vList2"/>
    <dgm:cxn modelId="{6617F078-3157-4A11-BABF-5AA0005E6781}" srcId="{AB0326DD-E9F4-4756-A62E-553398D040D2}" destId="{F82BFE84-DECD-4FD1-AA40-4AC9969D92C8}" srcOrd="0" destOrd="0" parTransId="{22C5EC18-C41B-4633-B144-881E4614DFE1}" sibTransId="{BBC0805B-B6C2-40E8-BEF3-85559A514557}"/>
    <dgm:cxn modelId="{1420ECB2-0628-4122-8C25-A0E52AF61036}" srcId="{CE2F883A-1FCB-4E48-8630-36966731E746}" destId="{AB0326DD-E9F4-4756-A62E-553398D040D2}" srcOrd="0" destOrd="0" parTransId="{D67A43F2-FD1D-4E24-B9C7-8018CD908EB0}" sibTransId="{32614C75-DBD5-48DD-BE17-8EE605E743FD}"/>
    <dgm:cxn modelId="{558B6CBE-2F94-4E7A-94FB-76548D88A28D}" type="presOf" srcId="{CE2F883A-1FCB-4E48-8630-36966731E746}" destId="{7C295E38-3EA9-4475-B85C-D21F7E66B8A2}" srcOrd="0" destOrd="0" presId="urn:microsoft.com/office/officeart/2005/8/layout/vList2"/>
    <dgm:cxn modelId="{059561C3-AB73-423B-9929-B5EEC558F78C}" srcId="{CE2F883A-1FCB-4E48-8630-36966731E746}" destId="{E2FFC50F-057C-4C26-9008-D57B339E26B2}" srcOrd="1" destOrd="0" parTransId="{E0814B29-4FFC-4F47-AD5A-10EEADDBCEB8}" sibTransId="{211140C6-9387-4F2C-A7FD-FB0595A1B929}"/>
    <dgm:cxn modelId="{526740D0-29A0-4113-86AC-EEE59BB86470}" type="presOf" srcId="{F82BFE84-DECD-4FD1-AA40-4AC9969D92C8}" destId="{3B172E71-04C8-42CA-91DF-F89943331A62}" srcOrd="0" destOrd="0" presId="urn:microsoft.com/office/officeart/2005/8/layout/vList2"/>
    <dgm:cxn modelId="{B450218E-C911-4F16-B3E9-30C2042E0FC4}" type="presParOf" srcId="{7C295E38-3EA9-4475-B85C-D21F7E66B8A2}" destId="{21D82568-8E88-49DF-AA05-B57372D02547}" srcOrd="0" destOrd="0" presId="urn:microsoft.com/office/officeart/2005/8/layout/vList2"/>
    <dgm:cxn modelId="{21F8BEB4-42BF-4A93-A852-A8A91B6E6EBF}" type="presParOf" srcId="{7C295E38-3EA9-4475-B85C-D21F7E66B8A2}" destId="{3B172E71-04C8-42CA-91DF-F89943331A62}" srcOrd="1" destOrd="0" presId="urn:microsoft.com/office/officeart/2005/8/layout/vList2"/>
    <dgm:cxn modelId="{77A371D4-6FCA-413B-8212-B58E34BDDCAD}" type="presParOf" srcId="{7C295E38-3EA9-4475-B85C-D21F7E66B8A2}" destId="{FB4D7100-F806-416F-ADF2-3A80E2E779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82568-8E88-49DF-AA05-B57372D02547}">
      <dsp:nvSpPr>
        <dsp:cNvPr id="0" name=""/>
        <dsp:cNvSpPr/>
      </dsp:nvSpPr>
      <dsp:spPr>
        <a:xfrm>
          <a:off x="0" y="30822"/>
          <a:ext cx="8128000" cy="1263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fr-FR" sz="3000" b="1" kern="1200" dirty="0"/>
            <a:t>Répondre à la demande</a:t>
          </a:r>
          <a:endParaRPr lang="fr-MA" sz="3000" kern="1200" dirty="0"/>
        </a:p>
        <a:p>
          <a:pPr marL="0" lvl="0" algn="l" defTabSz="1244600">
            <a:lnSpc>
              <a:spcPct val="90000"/>
            </a:lnSpc>
            <a:spcBef>
              <a:spcPct val="0"/>
            </a:spcBef>
            <a:spcAft>
              <a:spcPct val="35000"/>
            </a:spcAft>
            <a:buNone/>
          </a:pPr>
          <a:endParaRPr lang="fr-MA" sz="3000" kern="1200" dirty="0"/>
        </a:p>
      </dsp:txBody>
      <dsp:txXfrm>
        <a:off x="61684" y="92506"/>
        <a:ext cx="8004632" cy="1140232"/>
      </dsp:txXfrm>
    </dsp:sp>
    <dsp:sp modelId="{3B172E71-04C8-42CA-91DF-F89943331A62}">
      <dsp:nvSpPr>
        <dsp:cNvPr id="0" name=""/>
        <dsp:cNvSpPr/>
      </dsp:nvSpPr>
      <dsp:spPr>
        <a:xfrm>
          <a:off x="0" y="1294422"/>
          <a:ext cx="81280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8100" rIns="213360" bIns="38100" numCol="1" spcCol="1270" anchor="t" anchorCtr="0">
          <a:noAutofit/>
        </a:bodyPr>
        <a:lstStyle/>
        <a:p>
          <a:pPr marL="228600" lvl="1" indent="-228600" algn="l" defTabSz="1022350">
            <a:lnSpc>
              <a:spcPct val="90000"/>
            </a:lnSpc>
            <a:spcBef>
              <a:spcPct val="0"/>
            </a:spcBef>
            <a:spcAft>
              <a:spcPct val="20000"/>
            </a:spcAft>
            <a:buChar char="•"/>
          </a:pPr>
          <a:endParaRPr lang="fr-MA" sz="2300" kern="1200" dirty="0"/>
        </a:p>
      </dsp:txBody>
      <dsp:txXfrm>
        <a:off x="0" y="1294422"/>
        <a:ext cx="8128000" cy="496800"/>
      </dsp:txXfrm>
    </dsp:sp>
    <dsp:sp modelId="{FB4D7100-F806-416F-ADF2-3A80E2E77960}">
      <dsp:nvSpPr>
        <dsp:cNvPr id="0" name=""/>
        <dsp:cNvSpPr/>
      </dsp:nvSpPr>
      <dsp:spPr>
        <a:xfrm>
          <a:off x="0" y="1791222"/>
          <a:ext cx="8128000" cy="1263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fr-FR" sz="3000" b="1" kern="1200" dirty="0"/>
            <a:t>Provoquer la demande</a:t>
          </a:r>
          <a:endParaRPr lang="fr-MA" sz="3000" kern="1200" dirty="0"/>
        </a:p>
      </dsp:txBody>
      <dsp:txXfrm>
        <a:off x="61684" y="1852906"/>
        <a:ext cx="8004632" cy="1140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1B3F-411C-4491-BA5A-A9C74C69C82A}" type="datetimeFigureOut">
              <a:rPr lang="fr-MA" smtClean="0"/>
              <a:t>11/11/2020</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687A3-AE99-49BC-99F4-8360C471A9A4}" type="slidenum">
              <a:rPr lang="fr-MA" smtClean="0"/>
              <a:t>‹N°›</a:t>
            </a:fld>
            <a:endParaRPr lang="fr-MA"/>
          </a:p>
        </p:txBody>
      </p:sp>
    </p:spTree>
    <p:extLst>
      <p:ext uri="{BB962C8B-B14F-4D97-AF65-F5344CB8AC3E}">
        <p14:creationId xmlns:p14="http://schemas.microsoft.com/office/powerpoint/2010/main" val="195353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397290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29C1958-1962-4E78-8CB9-69597B2BAEDB}" type="datetimeFigureOut">
              <a:rPr lang="fr-MA" smtClean="0"/>
              <a:t>11/11/2020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14222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18807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2945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2839664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4"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270035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4"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94922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226526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272994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395024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304549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29C1958-1962-4E78-8CB9-69597B2BAEDB}" type="datetimeFigureOut">
              <a:rPr lang="fr-MA" smtClean="0"/>
              <a:t>11/11/2020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350400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29C1958-1962-4E78-8CB9-69597B2BAEDB}" type="datetimeFigureOut">
              <a:rPr lang="fr-MA" smtClean="0"/>
              <a:t>11/11/2020</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3398738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3"/>
          <p:cNvSpPr>
            <a:spLocks noGrp="1"/>
          </p:cNvSpPr>
          <p:nvPr>
            <p:ph type="ftr" sz="quarter" idx="11"/>
          </p:nvPr>
        </p:nvSpPr>
        <p:spPr/>
        <p:txBody>
          <a:bodyPr/>
          <a:lstStyle/>
          <a:p>
            <a:endParaRPr lang="fr-MA"/>
          </a:p>
        </p:txBody>
      </p:sp>
      <p:sp>
        <p:nvSpPr>
          <p:cNvPr id="6" name="Slide Number Placeholder 4"/>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276893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2"/>
          <p:cNvSpPr>
            <a:spLocks noGrp="1"/>
          </p:cNvSpPr>
          <p:nvPr>
            <p:ph type="ftr" sz="quarter" idx="11"/>
          </p:nvPr>
        </p:nvSpPr>
        <p:spPr/>
        <p:txBody>
          <a:bodyPr/>
          <a:lstStyle/>
          <a:p>
            <a:endParaRPr lang="fr-MA"/>
          </a:p>
        </p:txBody>
      </p:sp>
      <p:sp>
        <p:nvSpPr>
          <p:cNvPr id="6" name="Slide Number Placeholder 3"/>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312348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29C1958-1962-4E78-8CB9-69597B2BAEDB}" type="datetimeFigureOut">
              <a:rPr lang="fr-MA" smtClean="0"/>
              <a:t>11/11/2020</a:t>
            </a:fld>
            <a:endParaRPr lang="fr-MA"/>
          </a:p>
        </p:txBody>
      </p:sp>
      <p:sp>
        <p:nvSpPr>
          <p:cNvPr id="5" name="Footer Placeholder 5"/>
          <p:cNvSpPr>
            <a:spLocks noGrp="1"/>
          </p:cNvSpPr>
          <p:nvPr>
            <p:ph type="ftr" sz="quarter" idx="11"/>
          </p:nvPr>
        </p:nvSpPr>
        <p:spPr/>
        <p:txBody>
          <a:bodyPr/>
          <a:lstStyle/>
          <a:p>
            <a:endParaRPr lang="fr-MA"/>
          </a:p>
        </p:txBody>
      </p:sp>
      <p:sp>
        <p:nvSpPr>
          <p:cNvPr id="6" name="Slide Number Placeholder 6"/>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327834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29C1958-1962-4E78-8CB9-69597B2BAEDB}" type="datetimeFigureOut">
              <a:rPr lang="fr-MA" smtClean="0"/>
              <a:t>11/11/2020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5023F810-A63C-4C2A-B690-76C7BFFDE491}" type="slidenum">
              <a:rPr lang="fr-MA" smtClean="0"/>
              <a:t>‹N°›</a:t>
            </a:fld>
            <a:endParaRPr lang="fr-MA"/>
          </a:p>
        </p:txBody>
      </p:sp>
    </p:spTree>
    <p:extLst>
      <p:ext uri="{BB962C8B-B14F-4D97-AF65-F5344CB8AC3E}">
        <p14:creationId xmlns:p14="http://schemas.microsoft.com/office/powerpoint/2010/main" val="215415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9C1958-1962-4E78-8CB9-69597B2BAEDB}" type="datetimeFigureOut">
              <a:rPr lang="fr-MA" smtClean="0"/>
              <a:t>11/11/2020</a:t>
            </a:fld>
            <a:endParaRPr lang="fr-M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M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23F810-A63C-4C2A-B690-76C7BFFDE491}" type="slidenum">
              <a:rPr lang="fr-MA" smtClean="0"/>
              <a:t>‹N°›</a:t>
            </a:fld>
            <a:endParaRPr lang="fr-MA"/>
          </a:p>
        </p:txBody>
      </p:sp>
    </p:spTree>
    <p:extLst>
      <p:ext uri="{BB962C8B-B14F-4D97-AF65-F5344CB8AC3E}">
        <p14:creationId xmlns:p14="http://schemas.microsoft.com/office/powerpoint/2010/main" val="77214375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8EBEC-765C-4A71-8F87-566E133CDE99}"/>
              </a:ext>
            </a:extLst>
          </p:cNvPr>
          <p:cNvSpPr>
            <a:spLocks noGrp="1"/>
          </p:cNvSpPr>
          <p:nvPr>
            <p:ph type="ctrTitle"/>
          </p:nvPr>
        </p:nvSpPr>
        <p:spPr>
          <a:xfrm>
            <a:off x="1492580" y="631874"/>
            <a:ext cx="8825658" cy="3329581"/>
          </a:xfrm>
        </p:spPr>
        <p:txBody>
          <a:bodyPr/>
          <a:lstStyle/>
          <a:p>
            <a:pPr algn="ctr"/>
            <a:r>
              <a:rPr lang="en-US" sz="4400" dirty="0">
                <a:solidFill>
                  <a:srgbClr val="FFFFFF"/>
                </a:solidFill>
                <a:latin typeface="Bernard MT Condensed" panose="02050806060905020404" pitchFamily="18" charset="0"/>
                <a:ea typeface="Calibri" panose="020F0502020204030204" pitchFamily="34" charset="0"/>
                <a:cs typeface="Arial" panose="020B0604020202020204" pitchFamily="34" charset="0"/>
              </a:rPr>
              <a:t>CHAPITRE 1 : </a:t>
            </a:r>
            <a:r>
              <a:rPr lang="en-US" sz="4400" dirty="0">
                <a:solidFill>
                  <a:srgbClr val="FFFFFF"/>
                </a:solidFill>
                <a:effectLst/>
                <a:latin typeface="Bernard MT Condensed" panose="02050806060905020404" pitchFamily="18" charset="0"/>
                <a:ea typeface="Calibri" panose="020F0502020204030204" pitchFamily="34" charset="0"/>
                <a:cs typeface="Arial" panose="020B0604020202020204" pitchFamily="34" charset="0"/>
              </a:rPr>
              <a:t>LA PROSPECTION D’UN EMPLOI</a:t>
            </a:r>
            <a:br>
              <a:rPr lang="fr-MA" sz="4400" dirty="0">
                <a:effectLst/>
                <a:latin typeface="Calibri" panose="020F0502020204030204" pitchFamily="34" charset="0"/>
                <a:ea typeface="Calibri" panose="020F0502020204030204" pitchFamily="34" charset="0"/>
                <a:cs typeface="Arial" panose="020B0604020202020204" pitchFamily="34" charset="0"/>
              </a:rPr>
            </a:br>
            <a:endParaRPr lang="fr-MA" sz="4400" dirty="0"/>
          </a:p>
        </p:txBody>
      </p:sp>
      <p:sp>
        <p:nvSpPr>
          <p:cNvPr id="3" name="Sous-titre 2">
            <a:extLst>
              <a:ext uri="{FF2B5EF4-FFF2-40B4-BE49-F238E27FC236}">
                <a16:creationId xmlns:a16="http://schemas.microsoft.com/office/drawing/2014/main" id="{53A66192-C764-4438-AFA3-5314B929D5F7}"/>
              </a:ext>
            </a:extLst>
          </p:cNvPr>
          <p:cNvSpPr>
            <a:spLocks noGrp="1"/>
          </p:cNvSpPr>
          <p:nvPr>
            <p:ph type="subTitle" idx="1"/>
          </p:nvPr>
        </p:nvSpPr>
        <p:spPr/>
        <p:txBody>
          <a:bodyPr/>
          <a:lstStyle/>
          <a:p>
            <a:endParaRPr lang="fr-MA"/>
          </a:p>
        </p:txBody>
      </p:sp>
    </p:spTree>
    <p:extLst>
      <p:ext uri="{BB962C8B-B14F-4D97-AF65-F5344CB8AC3E}">
        <p14:creationId xmlns:p14="http://schemas.microsoft.com/office/powerpoint/2010/main" val="224071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CDB98-9BE6-470C-8848-2BE18F3E4AB9}"/>
              </a:ext>
            </a:extLst>
          </p:cNvPr>
          <p:cNvSpPr>
            <a:spLocks noGrp="1"/>
          </p:cNvSpPr>
          <p:nvPr>
            <p:ph type="title"/>
          </p:nvPr>
        </p:nvSpPr>
        <p:spPr/>
        <p:txBody>
          <a:bodyPr/>
          <a:lstStyle/>
          <a:p>
            <a:r>
              <a:rPr lang="fr-MA" sz="3200" b="1" dirty="0">
                <a:latin typeface="Calibri" panose="020F0502020204030204" pitchFamily="34" charset="0"/>
                <a:cs typeface="Calibri" panose="020F0502020204030204" pitchFamily="34" charset="0"/>
              </a:rPr>
              <a:t>2- CONTENU</a:t>
            </a:r>
          </a:p>
        </p:txBody>
      </p:sp>
      <p:sp>
        <p:nvSpPr>
          <p:cNvPr id="3" name="Espace réservé du contenu 2">
            <a:extLst>
              <a:ext uri="{FF2B5EF4-FFF2-40B4-BE49-F238E27FC236}">
                <a16:creationId xmlns:a16="http://schemas.microsoft.com/office/drawing/2014/main" id="{01F4BEB6-CCB9-4C2C-8303-CB9BDAF12914}"/>
              </a:ext>
            </a:extLst>
          </p:cNvPr>
          <p:cNvSpPr>
            <a:spLocks noGrp="1"/>
          </p:cNvSpPr>
          <p:nvPr>
            <p:ph idx="1"/>
          </p:nvPr>
        </p:nvSpPr>
        <p:spPr>
          <a:xfrm>
            <a:off x="1103312" y="2052918"/>
            <a:ext cx="10544737" cy="4195481"/>
          </a:xfrm>
        </p:spPr>
        <p:txBody>
          <a:bodyPr>
            <a:normAutofit/>
          </a:bodyPr>
          <a:lstStyle/>
          <a:p>
            <a:pPr marL="228600" indent="0" algn="just">
              <a:lnSpc>
                <a:spcPct val="115000"/>
              </a:lnSpc>
              <a:spcAft>
                <a:spcPts val="1000"/>
              </a:spcAft>
              <a:buNone/>
            </a:pPr>
            <a:r>
              <a:rPr lang="fr-FR" sz="2400" dirty="0">
                <a:effectLst/>
                <a:latin typeface="Calibri" panose="020F0502020204030204" pitchFamily="34" charset="0"/>
                <a:ea typeface="Calibri" panose="020F0502020204030204" pitchFamily="34" charset="0"/>
                <a:cs typeface="Arial" panose="020B0604020202020204" pitchFamily="34" charset="0"/>
              </a:rPr>
              <a:t>Il s’agit d’un document personnel, réalisé par et à l’image de celui (de celle) qu’il présente. </a:t>
            </a:r>
          </a:p>
          <a:p>
            <a:pPr marL="228600" indent="0" algn="just">
              <a:lnSpc>
                <a:spcPct val="115000"/>
              </a:lnSpc>
              <a:spcAft>
                <a:spcPts val="1000"/>
              </a:spcAft>
              <a:buNone/>
            </a:pPr>
            <a:r>
              <a:rPr lang="fr-FR" sz="2400" dirty="0">
                <a:effectLst/>
                <a:latin typeface="Calibri" panose="020F0502020204030204" pitchFamily="34" charset="0"/>
                <a:ea typeface="Calibri" panose="020F0502020204030204" pitchFamily="34" charset="0"/>
                <a:cs typeface="Arial" panose="020B0604020202020204" pitchFamily="34" charset="0"/>
              </a:rPr>
              <a:t>Dans la proposition de candidature, il tient lieu de carte d’identité. </a:t>
            </a:r>
            <a:endParaRPr lang="fr-MA" sz="2400" dirty="0">
              <a:latin typeface="Calibri" panose="020F0502020204030204" pitchFamily="34" charset="0"/>
              <a:ea typeface="Calibri" panose="020F0502020204030204" pitchFamily="34" charset="0"/>
              <a:cs typeface="Arial" panose="020B0604020202020204" pitchFamily="34" charset="0"/>
            </a:endParaRPr>
          </a:p>
          <a:p>
            <a:pPr marL="228600" indent="0" algn="ctr">
              <a:lnSpc>
                <a:spcPct val="115000"/>
              </a:lnSpc>
              <a:spcAft>
                <a:spcPts val="1000"/>
              </a:spcAft>
              <a:buNone/>
            </a:pPr>
            <a:r>
              <a:rPr lang="fr-FR" sz="2400" b="1" i="1" u="sng" dirty="0">
                <a:effectLst/>
                <a:latin typeface="Calibri" panose="020F0502020204030204" pitchFamily="34" charset="0"/>
                <a:ea typeface="Calibri" panose="020F0502020204030204" pitchFamily="34" charset="0"/>
                <a:cs typeface="Arial" panose="020B0604020202020204" pitchFamily="34" charset="0"/>
              </a:rPr>
              <a:t>Il n’y a pas de CV idéal ni de CV type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fr-MA" sz="2400" dirty="0"/>
          </a:p>
        </p:txBody>
      </p:sp>
    </p:spTree>
    <p:extLst>
      <p:ext uri="{BB962C8B-B14F-4D97-AF65-F5344CB8AC3E}">
        <p14:creationId xmlns:p14="http://schemas.microsoft.com/office/powerpoint/2010/main" val="82344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5FDB8E-E94C-4705-BB5D-EBFE04A51D99}"/>
              </a:ext>
            </a:extLst>
          </p:cNvPr>
          <p:cNvSpPr>
            <a:spLocks noGrp="1"/>
          </p:cNvSpPr>
          <p:nvPr>
            <p:ph type="title"/>
          </p:nvPr>
        </p:nvSpPr>
        <p:spPr>
          <a:xfrm>
            <a:off x="646111" y="396448"/>
            <a:ext cx="9404723" cy="1400530"/>
          </a:xfrm>
        </p:spPr>
        <p:txBody>
          <a:bodyPr/>
          <a:lstStyle/>
          <a:p>
            <a:endParaRPr lang="fr-MA"/>
          </a:p>
        </p:txBody>
      </p:sp>
      <p:sp>
        <p:nvSpPr>
          <p:cNvPr id="3" name="Espace réservé du contenu 2">
            <a:extLst>
              <a:ext uri="{FF2B5EF4-FFF2-40B4-BE49-F238E27FC236}">
                <a16:creationId xmlns:a16="http://schemas.microsoft.com/office/drawing/2014/main" id="{701BC4CE-D1CE-4D27-9692-BCA6D8D76353}"/>
              </a:ext>
            </a:extLst>
          </p:cNvPr>
          <p:cNvSpPr>
            <a:spLocks noGrp="1"/>
          </p:cNvSpPr>
          <p:nvPr>
            <p:ph idx="1"/>
          </p:nvPr>
        </p:nvSpPr>
        <p:spPr>
          <a:xfrm>
            <a:off x="1103312" y="2052918"/>
            <a:ext cx="10643211" cy="4195481"/>
          </a:xfrm>
        </p:spPr>
        <p:txBody>
          <a:bodyPr>
            <a:normAutofit/>
          </a:bodyPr>
          <a:lstStyle/>
          <a:p>
            <a:pPr>
              <a:buFont typeface="Wingdings" panose="05000000000000000000" pitchFamily="2" charset="2"/>
              <a:buChar char="q"/>
            </a:pPr>
            <a:r>
              <a:rPr lang="fr-MA" sz="2400" b="1" dirty="0">
                <a:solidFill>
                  <a:srgbClr val="00B0F0"/>
                </a:solidFill>
              </a:rPr>
              <a:t>Qualités d’un CV</a:t>
            </a:r>
          </a:p>
          <a:p>
            <a:pPr marL="0" indent="0" algn="ctr">
              <a:buNone/>
            </a:pPr>
            <a:r>
              <a:rPr lang="fr-FR" sz="2800" b="1"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Un bon CV doit  être : sobre, court, clair, précis, objectif et à jour</a:t>
            </a:r>
          </a:p>
          <a:p>
            <a:pPr marL="0" indent="0" algn="ctr">
              <a:buNone/>
            </a:pPr>
            <a:endParaRPr lang="fr-MA" sz="2800" b="1" dirty="0">
              <a:solidFill>
                <a:srgbClr val="0070C0"/>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fr-MA" sz="2400" b="1" dirty="0">
                <a:solidFill>
                  <a:srgbClr val="00B0F0"/>
                </a:solidFill>
              </a:rPr>
              <a:t>Présentation : </a:t>
            </a:r>
            <a:r>
              <a:rPr lang="fr-MA" sz="2400" b="1" dirty="0">
                <a:solidFill>
                  <a:srgbClr val="7030A0"/>
                </a:solidFill>
              </a:rPr>
              <a:t>respect des règles de normalisation (police, marges…)</a:t>
            </a:r>
          </a:p>
          <a:p>
            <a:pPr marL="0" indent="0" algn="ctr">
              <a:buNone/>
            </a:pPr>
            <a:endParaRPr lang="fr-MA" sz="2400" b="1" dirty="0">
              <a:solidFill>
                <a:srgbClr val="00B0F0"/>
              </a:solidFill>
            </a:endParaRPr>
          </a:p>
          <a:p>
            <a:pPr marL="0" indent="0" algn="ctr">
              <a:buNone/>
            </a:pPr>
            <a:endParaRPr lang="fr-MA" sz="2400" b="1" dirty="0">
              <a:solidFill>
                <a:srgbClr val="00B0F0"/>
              </a:solidFill>
            </a:endParaRPr>
          </a:p>
        </p:txBody>
      </p:sp>
    </p:spTree>
    <p:extLst>
      <p:ext uri="{BB962C8B-B14F-4D97-AF65-F5344CB8AC3E}">
        <p14:creationId xmlns:p14="http://schemas.microsoft.com/office/powerpoint/2010/main" val="146264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2CC2F6F-82FC-4CE4-8F69-EA6F58D27799}"/>
              </a:ext>
            </a:extLst>
          </p:cNvPr>
          <p:cNvSpPr>
            <a:spLocks noGrp="1"/>
          </p:cNvSpPr>
          <p:nvPr>
            <p:ph idx="1"/>
          </p:nvPr>
        </p:nvSpPr>
        <p:spPr>
          <a:xfrm>
            <a:off x="0" y="1106659"/>
            <a:ext cx="11816861" cy="4644682"/>
          </a:xfrm>
        </p:spPr>
        <p:txBody>
          <a:bodyPr>
            <a:noAutofit/>
          </a:bodyPr>
          <a:lstStyle/>
          <a:p>
            <a:pPr marL="342900" lvl="0" indent="-342900" algn="just" rtl="0">
              <a:lnSpc>
                <a:spcPct val="115000"/>
              </a:lnSpc>
              <a:buFont typeface="Wingdings" panose="05000000000000000000" pitchFamily="2" charset="2"/>
              <a:buChar char=""/>
            </a:pPr>
            <a:r>
              <a:rPr lang="fr-MA" sz="2400" u="sng" dirty="0">
                <a:effectLst/>
                <a:latin typeface="Calibri" panose="020F0502020204030204" pitchFamily="34" charset="0"/>
                <a:ea typeface="Calibri" panose="020F0502020204030204" pitchFamily="34" charset="0"/>
                <a:cs typeface="Arial" panose="020B0604020202020204" pitchFamily="34" charset="0"/>
              </a:rPr>
              <a:t>Photo récente </a:t>
            </a:r>
            <a:r>
              <a:rPr lang="fr-MA" sz="2400" dirty="0">
                <a:effectLst/>
                <a:latin typeface="Calibri" panose="020F0502020204030204" pitchFamily="34" charset="0"/>
                <a:ea typeface="Calibri" panose="020F0502020204030204" pitchFamily="34" charset="0"/>
                <a:cs typeface="Arial" panose="020B0604020202020204" pitchFamily="34" charset="0"/>
              </a:rPr>
              <a:t>si c’est demandé</a:t>
            </a:r>
          </a:p>
          <a:p>
            <a:pPr marL="342900" lvl="0" indent="-342900" algn="just">
              <a:lnSpc>
                <a:spcPct val="115000"/>
              </a:lnSpc>
              <a:buFont typeface="Wingdings" panose="05000000000000000000" pitchFamily="2" charset="2"/>
              <a:buChar char=""/>
            </a:pPr>
            <a:r>
              <a:rPr lang="fr-FR" sz="2400" u="sng" dirty="0">
                <a:effectLst/>
                <a:latin typeface="Calibri" panose="020F0502020204030204" pitchFamily="34" charset="0"/>
                <a:ea typeface="Calibri" panose="020F0502020204030204" pitchFamily="34" charset="0"/>
                <a:cs typeface="Arial" panose="020B0604020202020204" pitchFamily="34" charset="0"/>
              </a:rPr>
              <a:t>L’état civil</a:t>
            </a:r>
            <a:r>
              <a:rPr lang="fr-FR" sz="2400"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lgn="just">
              <a:lnSpc>
                <a:spcPct val="115000"/>
              </a:lnSpc>
              <a:buFont typeface="Wingdings" panose="05000000000000000000" pitchFamily="2" charset="2"/>
              <a:buChar char=""/>
            </a:pPr>
            <a:r>
              <a:rPr lang="fr-FR" sz="2400" u="sng" dirty="0">
                <a:effectLst/>
                <a:latin typeface="Calibri" panose="020F0502020204030204" pitchFamily="34" charset="0"/>
                <a:ea typeface="Calibri" panose="020F0502020204030204" pitchFamily="34" charset="0"/>
                <a:cs typeface="Arial" panose="020B0604020202020204" pitchFamily="34" charset="0"/>
              </a:rPr>
              <a:t>L’accroche</a:t>
            </a:r>
            <a:r>
              <a:rPr lang="fr-FR" sz="2400" dirty="0">
                <a:effectLst/>
                <a:latin typeface="Calibri" panose="020F0502020204030204" pitchFamily="34" charset="0"/>
                <a:ea typeface="Calibri" panose="020F0502020204030204" pitchFamily="34" charset="0"/>
                <a:cs typeface="Arial" panose="020B0604020202020204" pitchFamily="34" charset="0"/>
              </a:rPr>
              <a:t> : rédiger une formule courte qui met en valeur un point fort ou indique l’objectif que l’on se fixe par rapport au poste offert.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Wingdings" panose="05000000000000000000" pitchFamily="2" charset="2"/>
              <a:buChar char=""/>
            </a:pPr>
            <a:r>
              <a:rPr lang="fr-FR" sz="2400" u="sng" dirty="0">
                <a:effectLst/>
                <a:latin typeface="Calibri" panose="020F0502020204030204" pitchFamily="34" charset="0"/>
                <a:ea typeface="Calibri" panose="020F0502020204030204" pitchFamily="34" charset="0"/>
                <a:cs typeface="Arial" panose="020B0604020202020204" pitchFamily="34" charset="0"/>
              </a:rPr>
              <a:t>La formation</a:t>
            </a:r>
            <a:r>
              <a:rPr lang="fr-FR" sz="2400" dirty="0">
                <a:effectLst/>
                <a:latin typeface="Calibri" panose="020F0502020204030204" pitchFamily="34" charset="0"/>
                <a:ea typeface="Calibri" panose="020F0502020204030204" pitchFamily="34" charset="0"/>
                <a:cs typeface="Arial" panose="020B0604020202020204" pitchFamily="34" charset="0"/>
              </a:rPr>
              <a:t> : </a:t>
            </a:r>
            <a:r>
              <a:rPr lang="fr-MA" sz="2400" dirty="0">
                <a:latin typeface="Calibri" panose="020F0502020204030204" pitchFamily="34" charset="0"/>
                <a:ea typeface="Calibri" panose="020F0502020204030204" pitchFamily="34" charset="0"/>
                <a:cs typeface="Arial" panose="020B0604020202020204" pitchFamily="34" charset="0"/>
              </a:rPr>
              <a:t> </a:t>
            </a:r>
            <a:r>
              <a:rPr lang="fr-FR" sz="2400" dirty="0">
                <a:effectLst/>
                <a:latin typeface="Calibri" panose="020F0502020204030204" pitchFamily="34" charset="0"/>
                <a:ea typeface="Calibri" panose="020F0502020204030204" pitchFamily="34" charset="0"/>
                <a:cs typeface="Arial" panose="020B0604020202020204" pitchFamily="34" charset="0"/>
              </a:rPr>
              <a:t>indiquer </a:t>
            </a:r>
            <a:r>
              <a:rPr lang="fr-FR" sz="2400" b="1" dirty="0">
                <a:effectLst/>
                <a:latin typeface="Calibri" panose="020F0502020204030204" pitchFamily="34" charset="0"/>
                <a:ea typeface="Calibri" panose="020F0502020204030204" pitchFamily="34" charset="0"/>
                <a:cs typeface="Arial" panose="020B0604020202020204" pitchFamily="34" charset="0"/>
              </a:rPr>
              <a:t>les diplômes</a:t>
            </a:r>
            <a:r>
              <a:rPr lang="fr-MA" sz="2400" b="1" dirty="0">
                <a:latin typeface="Calibri" panose="020F0502020204030204" pitchFamily="34" charset="0"/>
                <a:ea typeface="Calibri" panose="020F0502020204030204" pitchFamily="34" charset="0"/>
                <a:cs typeface="Arial" panose="020B0604020202020204" pitchFamily="34" charset="0"/>
              </a:rPr>
              <a:t>? </a:t>
            </a:r>
            <a:r>
              <a:rPr lang="fr-FR" sz="2400" dirty="0">
                <a:effectLst/>
                <a:latin typeface="Calibri" panose="020F0502020204030204" pitchFamily="34" charset="0"/>
                <a:ea typeface="Calibri" panose="020F0502020204030204" pitchFamily="34" charset="0"/>
                <a:cs typeface="Arial" panose="020B0604020202020204" pitchFamily="34" charset="0"/>
              </a:rPr>
              <a:t>mettre en valeur </a:t>
            </a:r>
            <a:r>
              <a:rPr lang="fr-FR" sz="2400" b="1" dirty="0">
                <a:effectLst/>
                <a:latin typeface="Calibri" panose="020F0502020204030204" pitchFamily="34" charset="0"/>
                <a:ea typeface="Calibri" panose="020F0502020204030204" pitchFamily="34" charset="0"/>
                <a:cs typeface="Arial" panose="020B0604020202020204" pitchFamily="34" charset="0"/>
              </a:rPr>
              <a:t>les techniques</a:t>
            </a:r>
            <a:r>
              <a:rPr lang="fr-FR" sz="2400" dirty="0">
                <a:effectLst/>
                <a:latin typeface="Calibri" panose="020F0502020204030204" pitchFamily="34" charset="0"/>
                <a:ea typeface="Calibri" panose="020F0502020204030204" pitchFamily="34" charset="0"/>
                <a:cs typeface="Arial" panose="020B0604020202020204" pitchFamily="34" charset="0"/>
              </a:rPr>
              <a:t> dont la maîtrise est acquise</a:t>
            </a:r>
            <a:r>
              <a:rPr lang="fr-MA" sz="2400" dirty="0">
                <a:latin typeface="Calibri" panose="020F0502020204030204" pitchFamily="34" charset="0"/>
                <a:ea typeface="Calibri" panose="020F0502020204030204" pitchFamily="34" charset="0"/>
                <a:cs typeface="Arial" panose="020B0604020202020204" pitchFamily="34" charset="0"/>
              </a:rPr>
              <a:t> et </a:t>
            </a:r>
            <a:r>
              <a:rPr lang="fr-FR" sz="2400" dirty="0">
                <a:latin typeface="Calibri" panose="020F0502020204030204" pitchFamily="34" charset="0"/>
                <a:ea typeface="Calibri" panose="020F0502020204030204" pitchFamily="34" charset="0"/>
                <a:cs typeface="Arial" panose="020B0604020202020204" pitchFamily="34" charset="0"/>
              </a:rPr>
              <a:t>p</a:t>
            </a:r>
            <a:r>
              <a:rPr lang="fr-FR" sz="2400" dirty="0">
                <a:effectLst/>
                <a:latin typeface="Calibri" panose="020F0502020204030204" pitchFamily="34" charset="0"/>
                <a:ea typeface="Calibri" panose="020F0502020204030204" pitchFamily="34" charset="0"/>
                <a:cs typeface="Arial" panose="020B0604020202020204" pitchFamily="34" charset="0"/>
              </a:rPr>
              <a:t>réciser </a:t>
            </a:r>
            <a:r>
              <a:rPr lang="fr-FR" sz="2400" b="1" dirty="0">
                <a:effectLst/>
                <a:latin typeface="Calibri" panose="020F0502020204030204" pitchFamily="34" charset="0"/>
                <a:ea typeface="Calibri" panose="020F0502020204030204" pitchFamily="34" charset="0"/>
                <a:cs typeface="Arial" panose="020B0604020202020204" pitchFamily="34" charset="0"/>
              </a:rPr>
              <a:t>les langues </a:t>
            </a:r>
            <a:r>
              <a:rPr lang="fr-FR" sz="2400" dirty="0">
                <a:effectLst/>
                <a:latin typeface="Calibri" panose="020F0502020204030204" pitchFamily="34" charset="0"/>
                <a:ea typeface="Calibri" panose="020F0502020204030204" pitchFamily="34" charset="0"/>
                <a:cs typeface="Arial" panose="020B0604020202020204" pitchFamily="34" charset="0"/>
              </a:rPr>
              <a:t>pratiquées </a:t>
            </a:r>
          </a:p>
          <a:p>
            <a:pPr marL="342900" lvl="0" indent="-342900" algn="just">
              <a:lnSpc>
                <a:spcPct val="115000"/>
              </a:lnSpc>
              <a:buFont typeface="Calibri" panose="020F0502020204030204" pitchFamily="34" charset="0"/>
              <a:buChar char="-"/>
            </a:pPr>
            <a:r>
              <a:rPr lang="fr-FR" sz="2400" u="sng" dirty="0">
                <a:effectLst/>
                <a:latin typeface="Calibri" panose="020F0502020204030204" pitchFamily="34" charset="0"/>
                <a:ea typeface="Calibri" panose="020F0502020204030204" pitchFamily="34" charset="0"/>
                <a:cs typeface="Arial" panose="020B0604020202020204" pitchFamily="34" charset="0"/>
              </a:rPr>
              <a:t>L’expérience professionnelle</a:t>
            </a:r>
            <a:r>
              <a:rPr lang="fr-FR" sz="2400" dirty="0">
                <a:effectLst/>
                <a:latin typeface="Calibri" panose="020F0502020204030204" pitchFamily="34" charset="0"/>
                <a:ea typeface="Calibri" panose="020F0502020204030204" pitchFamily="34" charset="0"/>
                <a:cs typeface="Arial" panose="020B0604020202020204" pitchFamily="34" charset="0"/>
              </a:rPr>
              <a:t> : postes </a:t>
            </a:r>
            <a:r>
              <a:rPr lang="fr-FR" sz="2400" dirty="0" err="1">
                <a:effectLst/>
                <a:latin typeface="Calibri" panose="020F0502020204030204" pitchFamily="34" charset="0"/>
                <a:ea typeface="Calibri" panose="020F0502020204030204" pitchFamily="34" charset="0"/>
                <a:cs typeface="Arial" panose="020B0604020202020204" pitchFamily="34" charset="0"/>
              </a:rPr>
              <a:t>ocupées</a:t>
            </a:r>
            <a:r>
              <a:rPr lang="fr-FR" sz="2400" dirty="0">
                <a:effectLst/>
                <a:latin typeface="Calibri" panose="020F0502020204030204" pitchFamily="34" charset="0"/>
                <a:ea typeface="Calibri" panose="020F0502020204030204" pitchFamily="34" charset="0"/>
                <a:cs typeface="Arial" panose="020B0604020202020204" pitchFamily="34" charset="0"/>
              </a:rPr>
              <a:t>, missions accomplies…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buFont typeface="Wingdings" panose="05000000000000000000" pitchFamily="2" charset="2"/>
              <a:buChar char=""/>
            </a:pPr>
            <a:r>
              <a:rPr lang="fr-FR" sz="2400" u="sng" dirty="0">
                <a:effectLst/>
                <a:latin typeface="Calibri" panose="020F0502020204030204" pitchFamily="34" charset="0"/>
                <a:ea typeface="Calibri" panose="020F0502020204030204" pitchFamily="34" charset="0"/>
                <a:cs typeface="Arial" panose="020B0604020202020204" pitchFamily="34" charset="0"/>
              </a:rPr>
              <a:t>Divers/Centre d’intérêt</a:t>
            </a:r>
            <a:r>
              <a:rPr lang="fr-FR" sz="2400" dirty="0">
                <a:effectLst/>
                <a:latin typeface="Calibri" panose="020F0502020204030204" pitchFamily="34" charset="0"/>
                <a:ea typeface="Calibri" panose="020F0502020204030204" pitchFamily="34" charset="0"/>
                <a:cs typeface="Arial" panose="020B0604020202020204" pitchFamily="34" charset="0"/>
              </a:rPr>
              <a:t> : </a:t>
            </a:r>
            <a:r>
              <a:rPr lang="fr-FR" sz="2400" dirty="0">
                <a:latin typeface="Calibri" panose="020F0502020204030204" pitchFamily="34" charset="0"/>
                <a:ea typeface="Calibri" panose="020F0502020204030204" pitchFamily="34" charset="0"/>
                <a:cs typeface="Arial" panose="020B0604020202020204" pitchFamily="34" charset="0"/>
              </a:rPr>
              <a:t>Mettre en valeur ses activités extra-professionnelles.</a:t>
            </a:r>
            <a:endParaRPr lang="fr-MA" sz="2400" dirty="0"/>
          </a:p>
          <a:p>
            <a:pPr marL="0" lvl="0" indent="0">
              <a:lnSpc>
                <a:spcPct val="115000"/>
              </a:lnSpc>
              <a:spcAft>
                <a:spcPts val="1000"/>
              </a:spcAft>
              <a:buNone/>
            </a:pP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769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88DD96-E1CA-4F1D-A53E-20120DCF382C}"/>
              </a:ext>
            </a:extLst>
          </p:cNvPr>
          <p:cNvSpPr>
            <a:spLocks noGrp="1"/>
          </p:cNvSpPr>
          <p:nvPr>
            <p:ph type="title"/>
          </p:nvPr>
        </p:nvSpPr>
        <p:spPr>
          <a:xfrm>
            <a:off x="450165" y="36395"/>
            <a:ext cx="9404723" cy="1232847"/>
          </a:xfrm>
        </p:spPr>
        <p:txBody>
          <a:bodyPr/>
          <a:lstStyle/>
          <a:p>
            <a:r>
              <a:rPr lang="fr-FR" sz="3200" b="1" cap="all" dirty="0">
                <a:effectLst/>
                <a:latin typeface="Calibri" panose="020F0502020204030204" pitchFamily="34" charset="0"/>
                <a:ea typeface="Calibri" panose="020F0502020204030204" pitchFamily="34" charset="0"/>
                <a:cs typeface="Arial" panose="020B0604020202020204" pitchFamily="34" charset="0"/>
              </a:rPr>
              <a:t>B-	la lettre de motivation</a:t>
            </a:r>
            <a:r>
              <a:rPr lang="fr-MA" sz="3200" dirty="0">
                <a:effectLst/>
                <a:latin typeface="Calibri" panose="020F0502020204030204" pitchFamily="34" charset="0"/>
                <a:ea typeface="Calibri" panose="020F0502020204030204" pitchFamily="34" charset="0"/>
                <a:cs typeface="Arial" panose="020B0604020202020204" pitchFamily="34" charset="0"/>
              </a:rPr>
              <a:t>	</a:t>
            </a:r>
            <a:br>
              <a:rPr lang="fr-MA" sz="3200" dirty="0">
                <a:effectLst/>
                <a:latin typeface="Calibri" panose="020F0502020204030204" pitchFamily="34" charset="0"/>
                <a:ea typeface="Calibri" panose="020F0502020204030204" pitchFamily="34" charset="0"/>
                <a:cs typeface="Arial" panose="020B0604020202020204" pitchFamily="34" charset="0"/>
              </a:rPr>
            </a:br>
            <a:r>
              <a:rPr lang="fr-MA" sz="3200" dirty="0">
                <a:effectLst/>
                <a:latin typeface="Calibri" panose="020F0502020204030204" pitchFamily="34" charset="0"/>
                <a:ea typeface="Calibri" panose="020F0502020204030204" pitchFamily="34" charset="0"/>
                <a:cs typeface="Arial" panose="020B0604020202020204" pitchFamily="34" charset="0"/>
              </a:rPr>
              <a:t>	</a:t>
            </a:r>
            <a:r>
              <a:rPr lang="fr-MA" sz="3200" b="1" dirty="0">
                <a:effectLst/>
                <a:latin typeface="Calibri" panose="020F0502020204030204" pitchFamily="34" charset="0"/>
                <a:ea typeface="Calibri" panose="020F0502020204030204" pitchFamily="34" charset="0"/>
                <a:cs typeface="Arial" panose="020B0604020202020204" pitchFamily="34" charset="0"/>
              </a:rPr>
              <a:t>1- </a:t>
            </a:r>
            <a:r>
              <a:rPr lang="fr-MA" sz="3200" b="1" dirty="0">
                <a:latin typeface="Calibri" panose="020F0502020204030204" pitchFamily="34" charset="0"/>
                <a:ea typeface="Calibri" panose="020F0502020204030204" pitchFamily="34" charset="0"/>
                <a:cs typeface="Arial" panose="020B0604020202020204" pitchFamily="34" charset="0"/>
              </a:rPr>
              <a:t>ANALYSE :</a:t>
            </a:r>
            <a:endParaRPr lang="fr-MA" sz="3200" dirty="0"/>
          </a:p>
        </p:txBody>
      </p:sp>
      <p:graphicFrame>
        <p:nvGraphicFramePr>
          <p:cNvPr id="7" name="Espace réservé du contenu 6">
            <a:extLst>
              <a:ext uri="{FF2B5EF4-FFF2-40B4-BE49-F238E27FC236}">
                <a16:creationId xmlns:a16="http://schemas.microsoft.com/office/drawing/2014/main" id="{0DC46574-B482-451F-91E1-9D3C70B28C7D}"/>
              </a:ext>
            </a:extLst>
          </p:cNvPr>
          <p:cNvGraphicFramePr>
            <a:graphicFrameLocks noGrp="1"/>
          </p:cNvGraphicFramePr>
          <p:nvPr>
            <p:ph idx="1"/>
            <p:extLst>
              <p:ext uri="{D42A27DB-BD31-4B8C-83A1-F6EECF244321}">
                <p14:modId xmlns:p14="http://schemas.microsoft.com/office/powerpoint/2010/main" val="3782096464"/>
              </p:ext>
            </p:extLst>
          </p:nvPr>
        </p:nvGraphicFramePr>
        <p:xfrm>
          <a:off x="87344" y="1354483"/>
          <a:ext cx="12009120" cy="5221458"/>
        </p:xfrm>
        <a:graphic>
          <a:graphicData uri="http://schemas.openxmlformats.org/drawingml/2006/table">
            <a:tbl>
              <a:tblPr firstRow="1" firstCol="1" bandRow="1">
                <a:tableStyleId>{5C22544A-7EE6-4342-B048-85BDC9FD1C3A}</a:tableStyleId>
              </a:tblPr>
              <a:tblGrid>
                <a:gridCol w="12009120">
                  <a:extLst>
                    <a:ext uri="{9D8B030D-6E8A-4147-A177-3AD203B41FA5}">
                      <a16:colId xmlns:a16="http://schemas.microsoft.com/office/drawing/2014/main" val="881194862"/>
                    </a:ext>
                  </a:extLst>
                </a:gridCol>
              </a:tblGrid>
              <a:tr h="5221458">
                <a:tc>
                  <a:txBody>
                    <a:bodyPr/>
                    <a:lstStyle/>
                    <a:p>
                      <a:r>
                        <a:rPr lang="fr-FR" sz="1200" dirty="0">
                          <a:solidFill>
                            <a:schemeClr val="bg1"/>
                          </a:solidFill>
                          <a:effectLst/>
                        </a:rPr>
                        <a:t>Badr BERRADI						Casablanca, le 1</a:t>
                      </a:r>
                      <a:r>
                        <a:rPr lang="fr-FR" sz="1200" baseline="30000" dirty="0">
                          <a:solidFill>
                            <a:schemeClr val="bg1"/>
                          </a:solidFill>
                          <a:effectLst/>
                        </a:rPr>
                        <a:t>er</a:t>
                      </a:r>
                      <a:r>
                        <a:rPr lang="fr-FR" sz="1200" dirty="0">
                          <a:solidFill>
                            <a:schemeClr val="bg1"/>
                          </a:solidFill>
                          <a:effectLst/>
                        </a:rPr>
                        <a:t> décembre 2013</a:t>
                      </a:r>
                      <a:endParaRPr lang="fr-MA" sz="1200" dirty="0">
                        <a:solidFill>
                          <a:schemeClr val="bg1"/>
                        </a:solidFill>
                        <a:effectLst/>
                      </a:endParaRPr>
                    </a:p>
                    <a:p>
                      <a:r>
                        <a:rPr lang="fr-FR" sz="1200" dirty="0">
                          <a:solidFill>
                            <a:schemeClr val="bg1"/>
                          </a:solidFill>
                          <a:effectLst/>
                        </a:rPr>
                        <a:t>Mobile:   06 61 19 89 01 </a:t>
                      </a:r>
                      <a:endParaRPr lang="fr-MA" sz="1200" dirty="0">
                        <a:solidFill>
                          <a:schemeClr val="bg1"/>
                        </a:solidFill>
                        <a:effectLst/>
                      </a:endParaRPr>
                    </a:p>
                    <a:p>
                      <a:r>
                        <a:rPr lang="fr-FR" sz="1200" dirty="0">
                          <a:solidFill>
                            <a:schemeClr val="bg1"/>
                          </a:solidFill>
                          <a:effectLst/>
                        </a:rPr>
                        <a:t>25, Bd Allal El Fassi</a:t>
                      </a:r>
                      <a:endParaRPr lang="fr-MA" sz="1200" dirty="0">
                        <a:solidFill>
                          <a:schemeClr val="bg1"/>
                        </a:solidFill>
                        <a:effectLst/>
                      </a:endParaRPr>
                    </a:p>
                    <a:p>
                      <a:r>
                        <a:rPr lang="fr-FR" sz="1200" dirty="0">
                          <a:solidFill>
                            <a:schemeClr val="bg1"/>
                          </a:solidFill>
                          <a:effectLst/>
                        </a:rPr>
                        <a:t>CASABLANCA	</a:t>
                      </a:r>
                      <a:endParaRPr lang="fr-MA" sz="1200" dirty="0">
                        <a:solidFill>
                          <a:schemeClr val="bg1"/>
                        </a:solidFill>
                        <a:effectLst/>
                      </a:endParaRPr>
                    </a:p>
                    <a:p>
                      <a:r>
                        <a:rPr lang="fr-FR" sz="1200" dirty="0">
                          <a:solidFill>
                            <a:schemeClr val="bg1"/>
                          </a:solidFill>
                          <a:effectLst/>
                        </a:rPr>
                        <a:t>								A l’attention de Monsieur ...................</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endParaRPr>
                    </a:p>
                    <a:p>
                      <a:pPr indent="449580"/>
                      <a:r>
                        <a:rPr lang="fr-FR" sz="1200" dirty="0">
                          <a:solidFill>
                            <a:schemeClr val="bg1"/>
                          </a:solidFill>
                          <a:effectLst/>
                        </a:rPr>
                        <a:t>Monsieur,</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endParaRPr>
                    </a:p>
                    <a:p>
                      <a:r>
                        <a:rPr lang="fr-FR" sz="1200" dirty="0">
                          <a:solidFill>
                            <a:schemeClr val="bg1"/>
                          </a:solidFill>
                          <a:effectLst/>
                        </a:rPr>
                        <a:t>J’ai acquis, durant  les 19 années passées dans ce métier passionnant, deux expériences très différentes qui ont un point commun : le service au client :</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endParaRPr>
                    </a:p>
                    <a:p>
                      <a:r>
                        <a:rPr lang="fr-FR" sz="1200" dirty="0">
                          <a:solidFill>
                            <a:schemeClr val="bg1"/>
                          </a:solidFill>
                          <a:effectLst/>
                        </a:rPr>
                        <a:t>La première en qualité de responsable informatique pendant 11 ans au sein d’une PME-PMI dans le secteur industriel m’a permis d’appréhender le plus efficacement possible les besoins exprimés autant par les utilisateurs que par la direction générale. J’ai appris à quantifier et à budgéter les moyens à mette en œuvre, à analyser, à choisir les technologies,  à les développer et à les exploiter au mieux pour répondre à ces demandes. J’ai évolué dans cette entreprise dont l’orientation principale a toujours été l’amélioration  de la qualité du produit et du service au client, j’ai donc participé à la certification ISO 9002 en qualité de membre actif du comité qualité et d’auditeur interne. Pour moi, cette expérience est celle que j’ai préférée car elle a été ma principale école.</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endParaRPr>
                    </a:p>
                    <a:p>
                      <a:r>
                        <a:rPr lang="fr-FR" sz="1200" dirty="0">
                          <a:solidFill>
                            <a:schemeClr val="bg1"/>
                          </a:solidFill>
                          <a:effectLst/>
                        </a:rPr>
                        <a:t>La deuxième en qualité de chef de projet concepteur et de consultant au sein d’une SSII. Ce poste, que j’occupe d’ailleurs toujours, me permet essentiellement de mettre à profit  ma polyvalence et mon vécu au sein de différents gros comptes. La SSII me permet de veiller et d’évoluer sur les technologies, de faire connaissance avec d’autres secteurs d’activités, tels que le bancaire, les assurances, la logistique et les milieux hospitaliers…</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endParaRPr>
                    </a:p>
                    <a:p>
                      <a:r>
                        <a:rPr lang="fr-FR" sz="1200" dirty="0">
                          <a:solidFill>
                            <a:schemeClr val="bg1"/>
                          </a:solidFill>
                          <a:effectLst/>
                        </a:rPr>
                        <a:t>Je recherche un poste qui s’approche beaucoup plus de ma première expérience au sein d’une entreprise à dimension humaine qui a un défi à relever et dans lequel je saurai m’impliquer et m’investir. Je souhaite devenir un élément moteur dans une équipe qui a un challenge et transmettre à des plus jeunes mon expérience autant fonctionnelle que technique.</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endParaRPr>
                    </a:p>
                    <a:p>
                      <a:r>
                        <a:rPr lang="fr-FR" sz="1200" dirty="0">
                          <a:solidFill>
                            <a:schemeClr val="bg1"/>
                          </a:solidFill>
                          <a:effectLst/>
                        </a:rPr>
                        <a:t>Je reste à votre disposition pour de plus amples renseignements et vous prie d’agréer, Monsieur, mes respectueuses salutations.</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endParaRPr>
                    </a:p>
                    <a:p>
                      <a:r>
                        <a:rPr lang="fr-FR" sz="1200" dirty="0">
                          <a:solidFill>
                            <a:schemeClr val="bg1"/>
                          </a:solidFill>
                          <a:effectLst/>
                        </a:rPr>
                        <a:t>                                                                                                          B.  BERRADI</a:t>
                      </a:r>
                      <a:endParaRPr lang="fr-MA" sz="1200" dirty="0">
                        <a:solidFill>
                          <a:schemeClr val="bg1"/>
                        </a:solidFill>
                        <a:effectLst/>
                      </a:endParaRPr>
                    </a:p>
                    <a:p>
                      <a:r>
                        <a:rPr lang="fr-FR" sz="1200" dirty="0">
                          <a:solidFill>
                            <a:schemeClr val="bg1"/>
                          </a:solidFill>
                          <a:effectLst/>
                        </a:rPr>
                        <a:t> </a:t>
                      </a:r>
                      <a:endParaRPr lang="fr-MA"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215" marR="57215" marT="0" marB="0"/>
                </a:tc>
                <a:extLst>
                  <a:ext uri="{0D108BD9-81ED-4DB2-BD59-A6C34878D82A}">
                    <a16:rowId xmlns:a16="http://schemas.microsoft.com/office/drawing/2014/main" val="718062366"/>
                  </a:ext>
                </a:extLst>
              </a:tr>
            </a:tbl>
          </a:graphicData>
        </a:graphic>
      </p:graphicFrame>
    </p:spTree>
    <p:extLst>
      <p:ext uri="{BB962C8B-B14F-4D97-AF65-F5344CB8AC3E}">
        <p14:creationId xmlns:p14="http://schemas.microsoft.com/office/powerpoint/2010/main" val="389502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7FB726-8CBA-43D2-BB49-FD935BCD058D}"/>
              </a:ext>
            </a:extLst>
          </p:cNvPr>
          <p:cNvSpPr>
            <a:spLocks noGrp="1"/>
          </p:cNvSpPr>
          <p:nvPr>
            <p:ph type="title"/>
          </p:nvPr>
        </p:nvSpPr>
        <p:spPr/>
        <p:txBody>
          <a:bodyPr/>
          <a:lstStyle/>
          <a:p>
            <a:endParaRPr lang="fr-MA"/>
          </a:p>
        </p:txBody>
      </p:sp>
      <p:sp>
        <p:nvSpPr>
          <p:cNvPr id="4" name="Espace réservé du contenu 2">
            <a:extLst>
              <a:ext uri="{FF2B5EF4-FFF2-40B4-BE49-F238E27FC236}">
                <a16:creationId xmlns:a16="http://schemas.microsoft.com/office/drawing/2014/main" id="{FB15AE61-2A1C-4AA7-843A-D11F9B8B3C4D}"/>
              </a:ext>
            </a:extLst>
          </p:cNvPr>
          <p:cNvSpPr>
            <a:spLocks noGrp="1"/>
          </p:cNvSpPr>
          <p:nvPr>
            <p:ph idx="1"/>
          </p:nvPr>
        </p:nvSpPr>
        <p:spPr>
          <a:xfrm>
            <a:off x="1103313" y="2052638"/>
            <a:ext cx="8947150" cy="4195762"/>
          </a:xfrm>
        </p:spPr>
        <p:txBody>
          <a:bodyPr/>
          <a:lstStyle/>
          <a:p>
            <a:pPr marL="0" indent="0" algn="ctr">
              <a:buNone/>
            </a:pPr>
            <a:r>
              <a:rPr lang="fr-FR" sz="28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 </a:t>
            </a:r>
            <a:r>
              <a:rPr lang="fr-FR" sz="2800" b="1" dirty="0">
                <a:solidFill>
                  <a:srgbClr val="0070C0"/>
                </a:solidFill>
                <a:latin typeface="Calibri" panose="020F0502020204030204" pitchFamily="34" charset="0"/>
                <a:ea typeface="Calibri" panose="020F0502020204030204" pitchFamily="34" charset="0"/>
                <a:cs typeface="Arial" panose="020B0604020202020204" pitchFamily="34" charset="0"/>
              </a:rPr>
              <a:t>2 types de lettres de motivation </a:t>
            </a:r>
          </a:p>
          <a:p>
            <a:pPr marL="0" indent="0" algn="ctr">
              <a:buNone/>
            </a:pPr>
            <a:endParaRPr lang="fr-FR" dirty="0">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fr-FR" dirty="0">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fr-FR" sz="2000" dirty="0">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fr-FR" dirty="0">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fr-FR" sz="2000" dirty="0">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fr-FR" sz="2000" dirty="0">
              <a:latin typeface="Calibri" panose="020F0502020204030204" pitchFamily="34" charset="0"/>
              <a:ea typeface="Calibri" panose="020F0502020204030204" pitchFamily="34" charset="0"/>
              <a:cs typeface="Arial" panose="020B0604020202020204" pitchFamily="34" charset="0"/>
            </a:endParaRPr>
          </a:p>
          <a:p>
            <a:pPr marL="0" indent="0">
              <a:buNone/>
            </a:pPr>
            <a:br>
              <a:rPr lang="fr-FR" sz="2000" dirty="0">
                <a:latin typeface="Calibri" panose="020F0502020204030204" pitchFamily="34" charset="0"/>
                <a:ea typeface="Calibri" panose="020F0502020204030204" pitchFamily="34" charset="0"/>
                <a:cs typeface="Arial" panose="020B0604020202020204" pitchFamily="34" charset="0"/>
              </a:rPr>
            </a:br>
            <a:r>
              <a:rPr lang="fr-FR" sz="2000" dirty="0">
                <a:latin typeface="Calibri" panose="020F0502020204030204" pitchFamily="34" charset="0"/>
                <a:ea typeface="Calibri" panose="020F0502020204030204" pitchFamily="34" charset="0"/>
                <a:cs typeface="Arial" panose="020B0604020202020204" pitchFamily="34" charset="0"/>
              </a:rPr>
              <a:t>   </a:t>
            </a:r>
            <a:br>
              <a:rPr lang="fr-FR" sz="2000" dirty="0">
                <a:latin typeface="Calibri" panose="020F0502020204030204" pitchFamily="34" charset="0"/>
                <a:ea typeface="Calibri" panose="020F0502020204030204" pitchFamily="34" charset="0"/>
                <a:cs typeface="Arial" panose="020B0604020202020204" pitchFamily="34" charset="0"/>
              </a:rPr>
            </a:br>
            <a:endParaRPr lang="fr-MA" dirty="0"/>
          </a:p>
        </p:txBody>
      </p:sp>
      <p:sp>
        <p:nvSpPr>
          <p:cNvPr id="6" name="Rectangle : coins arrondis 5">
            <a:extLst>
              <a:ext uri="{FF2B5EF4-FFF2-40B4-BE49-F238E27FC236}">
                <a16:creationId xmlns:a16="http://schemas.microsoft.com/office/drawing/2014/main" id="{C5E16C59-E030-4D29-873C-B9FC797FB342}"/>
              </a:ext>
            </a:extLst>
          </p:cNvPr>
          <p:cNvSpPr/>
          <p:nvPr/>
        </p:nvSpPr>
        <p:spPr>
          <a:xfrm>
            <a:off x="1350498" y="3429000"/>
            <a:ext cx="3826413" cy="1308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rgbClr val="0070C0"/>
                </a:solidFill>
                <a:latin typeface="Calibri" panose="020F0502020204030204" pitchFamily="34" charset="0"/>
                <a:ea typeface="Calibri" panose="020F0502020204030204" pitchFamily="34" charset="0"/>
                <a:cs typeface="Arial" panose="020B0604020202020204" pitchFamily="34" charset="0"/>
              </a:rPr>
              <a:t>Celle qui répond à l’annonce d’un employeur</a:t>
            </a:r>
            <a:endParaRPr lang="fr-MA" sz="2400" dirty="0">
              <a:solidFill>
                <a:srgbClr val="0070C0"/>
              </a:solidFill>
            </a:endParaRPr>
          </a:p>
        </p:txBody>
      </p:sp>
      <p:sp>
        <p:nvSpPr>
          <p:cNvPr id="8" name="Rectangle : coins arrondis 7">
            <a:extLst>
              <a:ext uri="{FF2B5EF4-FFF2-40B4-BE49-F238E27FC236}">
                <a16:creationId xmlns:a16="http://schemas.microsoft.com/office/drawing/2014/main" id="{8980FDAA-129C-43F7-994B-6E00394B9B4A}"/>
              </a:ext>
            </a:extLst>
          </p:cNvPr>
          <p:cNvSpPr/>
          <p:nvPr/>
        </p:nvSpPr>
        <p:spPr>
          <a:xfrm>
            <a:off x="6356252" y="3362183"/>
            <a:ext cx="3826413" cy="1308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rgbClr val="0070C0"/>
                </a:solidFill>
                <a:latin typeface="Calibri" panose="020F0502020204030204" pitchFamily="34" charset="0"/>
                <a:ea typeface="Calibri" panose="020F0502020204030204" pitchFamily="34" charset="0"/>
                <a:cs typeface="Arial" panose="020B0604020202020204" pitchFamily="34" charset="0"/>
              </a:rPr>
              <a:t>Celle qui est envoyée spontanément par le candidat</a:t>
            </a:r>
            <a:endParaRPr lang="fr-MA" sz="2400" dirty="0">
              <a:solidFill>
                <a:srgbClr val="0070C0"/>
              </a:solidFill>
            </a:endParaRPr>
          </a:p>
        </p:txBody>
      </p:sp>
    </p:spTree>
    <p:extLst>
      <p:ext uri="{BB962C8B-B14F-4D97-AF65-F5344CB8AC3E}">
        <p14:creationId xmlns:p14="http://schemas.microsoft.com/office/powerpoint/2010/main" val="100855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3D79A-0CEA-4114-B3AD-70E5251CAF7F}"/>
              </a:ext>
            </a:extLst>
          </p:cNvPr>
          <p:cNvSpPr>
            <a:spLocks noGrp="1"/>
          </p:cNvSpPr>
          <p:nvPr>
            <p:ph type="title"/>
          </p:nvPr>
        </p:nvSpPr>
        <p:spPr/>
        <p:txBody>
          <a:bodyPr/>
          <a:lstStyle/>
          <a:p>
            <a:r>
              <a:rPr lang="fr-MA" sz="3200" b="1" dirty="0">
                <a:latin typeface="Calibri" panose="020F0502020204030204" pitchFamily="34" charset="0"/>
                <a:cs typeface="Calibri" panose="020F0502020204030204" pitchFamily="34" charset="0"/>
              </a:rPr>
              <a:t>	2- CONTENU</a:t>
            </a:r>
            <a:endParaRPr lang="fr-MA" sz="3200" dirty="0"/>
          </a:p>
        </p:txBody>
      </p:sp>
      <p:sp>
        <p:nvSpPr>
          <p:cNvPr id="3" name="Espace réservé du contenu 2">
            <a:extLst>
              <a:ext uri="{FF2B5EF4-FFF2-40B4-BE49-F238E27FC236}">
                <a16:creationId xmlns:a16="http://schemas.microsoft.com/office/drawing/2014/main" id="{73804413-2DBB-4DEC-ADEC-C960398BF188}"/>
              </a:ext>
            </a:extLst>
          </p:cNvPr>
          <p:cNvSpPr>
            <a:spLocks noGrp="1"/>
          </p:cNvSpPr>
          <p:nvPr>
            <p:ph idx="1"/>
          </p:nvPr>
        </p:nvSpPr>
        <p:spPr>
          <a:xfrm>
            <a:off x="748592" y="1955409"/>
            <a:ext cx="10997931" cy="4002258"/>
          </a:xfrm>
        </p:spPr>
        <p:txBody>
          <a:bodyPr>
            <a:normAutofit fontScale="92500" lnSpcReduction="10000"/>
          </a:bodyPr>
          <a:lstStyle/>
          <a:p>
            <a:r>
              <a:rPr lang="fr-MA" sz="2400" dirty="0">
                <a:latin typeface="Calibri" panose="020F0502020204030204" pitchFamily="34" charset="0"/>
                <a:cs typeface="Calibri" panose="020F0502020204030204" pitchFamily="34" charset="0"/>
              </a:rPr>
              <a:t>La lettre de motivation est plus importante que le CV ; C’</a:t>
            </a:r>
            <a:r>
              <a:rPr lang="fr-FR" sz="2400" dirty="0">
                <a:latin typeface="Calibri" panose="020F0502020204030204" pitchFamily="34" charset="0"/>
                <a:cs typeface="Calibri" panose="020F0502020204030204" pitchFamily="34" charset="0"/>
              </a:rPr>
              <a:t>est votre première chance d'inciter le recruteur à vous rencontrer et/ou à prendre connaissance de votre CV</a:t>
            </a:r>
          </a:p>
          <a:p>
            <a:pPr marL="0" indent="0">
              <a:buNone/>
            </a:pPr>
            <a:endParaRPr lang="fr-FR" sz="2400" dirty="0">
              <a:latin typeface="Calibri" panose="020F0502020204030204" pitchFamily="34" charset="0"/>
              <a:cs typeface="Calibri" panose="020F0502020204030204" pitchFamily="34" charset="0"/>
            </a:endParaRPr>
          </a:p>
          <a:p>
            <a:r>
              <a:rPr lang="fr-FR" sz="2400" dirty="0">
                <a:effectLst/>
                <a:latin typeface="Calibri" panose="020F0502020204030204" pitchFamily="34" charset="0"/>
                <a:ea typeface="Times New Roman" panose="02020603050405020304" pitchFamily="18" charset="0"/>
                <a:cs typeface="Calibri" panose="020F0502020204030204" pitchFamily="34" charset="0"/>
              </a:rPr>
              <a:t>Elle exprime clairement ce que :</a:t>
            </a:r>
          </a:p>
          <a:p>
            <a:pPr lvl="1"/>
            <a:r>
              <a:rPr lang="fr-FR" sz="2200" dirty="0">
                <a:effectLst/>
                <a:latin typeface="Calibri" panose="020F0502020204030204" pitchFamily="34" charset="0"/>
                <a:ea typeface="Times New Roman" panose="02020603050405020304" pitchFamily="18" charset="0"/>
                <a:cs typeface="Calibri" panose="020F0502020204030204" pitchFamily="34" charset="0"/>
              </a:rPr>
              <a:t> vous savez faire, </a:t>
            </a:r>
          </a:p>
          <a:p>
            <a:pPr lvl="1"/>
            <a:r>
              <a:rPr lang="fr-FR" sz="2200" dirty="0">
                <a:effectLst/>
                <a:latin typeface="Calibri" panose="020F0502020204030204" pitchFamily="34" charset="0"/>
                <a:ea typeface="Times New Roman" panose="02020603050405020304" pitchFamily="18" charset="0"/>
                <a:cs typeface="Calibri" panose="020F0502020204030204" pitchFamily="34" charset="0"/>
              </a:rPr>
              <a:t>pourquoi vous postulez, </a:t>
            </a:r>
          </a:p>
          <a:p>
            <a:pPr lvl="1"/>
            <a:r>
              <a:rPr lang="fr-FR" sz="2200" dirty="0">
                <a:effectLst/>
                <a:latin typeface="Calibri" panose="020F0502020204030204" pitchFamily="34" charset="0"/>
                <a:ea typeface="Times New Roman" panose="02020603050405020304" pitchFamily="18" charset="0"/>
                <a:cs typeface="Calibri" panose="020F0502020204030204" pitchFamily="34" charset="0"/>
              </a:rPr>
              <a:t>l'intérêt de votre candidature pour l'entreprise. </a:t>
            </a:r>
          </a:p>
          <a:p>
            <a:pPr marL="0" indent="0">
              <a:buNone/>
            </a:pPr>
            <a:endParaRPr lang="fr-FR" sz="2400" dirty="0">
              <a:effectLst/>
              <a:latin typeface="Calibri" panose="020F0502020204030204" pitchFamily="34" charset="0"/>
              <a:ea typeface="Times New Roman" panose="02020603050405020304" pitchFamily="18" charset="0"/>
              <a:cs typeface="Calibri" panose="020F0502020204030204" pitchFamily="34" charset="0"/>
            </a:endParaRPr>
          </a:p>
          <a:p>
            <a:r>
              <a:rPr lang="fr-FR" sz="2400" dirty="0">
                <a:effectLst/>
                <a:latin typeface="Calibri" panose="020F0502020204030204" pitchFamily="34" charset="0"/>
                <a:ea typeface="Times New Roman" panose="02020603050405020304" pitchFamily="18" charset="0"/>
                <a:cs typeface="Calibri" panose="020F0502020204030204" pitchFamily="34" charset="0"/>
              </a:rPr>
              <a:t>Elle doit venir personnaliser et compléter votre CV en quelques mots en faisant la synthèse de votre parcours professionnel et de vos motivations.</a:t>
            </a:r>
            <a:endParaRPr lang="fr-MA" sz="2400" dirty="0">
              <a:latin typeface="Calibri" panose="020F0502020204030204" pitchFamily="34" charset="0"/>
              <a:cs typeface="Calibri" panose="020F0502020204030204" pitchFamily="34" charset="0"/>
            </a:endParaRPr>
          </a:p>
          <a:p>
            <a:pPr marL="0" indent="0">
              <a:buNone/>
            </a:pPr>
            <a:endParaRPr lang="fr-MA" sz="2400" dirty="0">
              <a:latin typeface="Calibri" panose="020F0502020204030204" pitchFamily="34" charset="0"/>
              <a:cs typeface="Calibri" panose="020F0502020204030204" pitchFamily="34" charset="0"/>
            </a:endParaRPr>
          </a:p>
          <a:p>
            <a:pPr marL="0" indent="0" algn="ctr">
              <a:buNone/>
            </a:pPr>
            <a:endParaRPr lang="fr-MA" sz="2400" dirty="0">
              <a:latin typeface="Calibri" panose="020F0502020204030204" pitchFamily="34" charset="0"/>
              <a:cs typeface="Calibri" panose="020F0502020204030204" pitchFamily="34" charset="0"/>
            </a:endParaRPr>
          </a:p>
          <a:p>
            <a:pPr marL="0" indent="0" algn="ctr">
              <a:buNone/>
            </a:pPr>
            <a:endParaRPr lang="fr-MA"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715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0FC76-E9B9-4429-AC3F-C0D4B5F65F51}"/>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C3295738-ED50-4729-B996-BD72D89D3504}"/>
              </a:ext>
            </a:extLst>
          </p:cNvPr>
          <p:cNvSpPr>
            <a:spLocks noGrp="1"/>
          </p:cNvSpPr>
          <p:nvPr>
            <p:ph idx="1"/>
          </p:nvPr>
        </p:nvSpPr>
        <p:spPr/>
        <p:txBody>
          <a:bodyPr>
            <a:normAutofit/>
          </a:bodyPr>
          <a:lstStyle/>
          <a:p>
            <a:pPr marL="0" indent="0" algn="ctr">
              <a:buNone/>
            </a:pPr>
            <a:r>
              <a:rPr lang="fr-MA" sz="2400" b="1" dirty="0">
                <a:latin typeface="Calibri" panose="020F0502020204030204" pitchFamily="34" charset="0"/>
                <a:cs typeface="Calibri" panose="020F0502020204030204" pitchFamily="34" charset="0"/>
              </a:rPr>
              <a:t>Qualités d’une lettre de motivation</a:t>
            </a:r>
          </a:p>
          <a:p>
            <a:r>
              <a:rPr lang="fr-MA" sz="2400" dirty="0">
                <a:latin typeface="Calibri" panose="020F0502020204030204" pitchFamily="34" charset="0"/>
                <a:cs typeface="Calibri" panose="020F0502020204030204" pitchFamily="34" charset="0"/>
              </a:rPr>
              <a:t>Claire</a:t>
            </a:r>
          </a:p>
          <a:p>
            <a:r>
              <a:rPr lang="fr-MA" sz="2400" dirty="0">
                <a:latin typeface="Calibri" panose="020F0502020204030204" pitchFamily="34" charset="0"/>
                <a:cs typeface="Calibri" panose="020F0502020204030204" pitchFamily="34" charset="0"/>
              </a:rPr>
              <a:t>Courte</a:t>
            </a:r>
          </a:p>
          <a:p>
            <a:r>
              <a:rPr lang="fr-MA" sz="2400" dirty="0">
                <a:latin typeface="Calibri" panose="020F0502020204030204" pitchFamily="34" charset="0"/>
                <a:cs typeface="Calibri" panose="020F0502020204030204" pitchFamily="34" charset="0"/>
              </a:rPr>
              <a:t>Positive (</a:t>
            </a:r>
            <a:r>
              <a:rPr lang="fr-FR" sz="2400" dirty="0">
                <a:effectLst/>
                <a:latin typeface="Calibri" panose="020F0502020204030204" pitchFamily="34" charset="0"/>
                <a:ea typeface="Times New Roman" panose="02020603050405020304" pitchFamily="18" charset="0"/>
                <a:cs typeface="Calibri" panose="020F0502020204030204" pitchFamily="34" charset="0"/>
              </a:rPr>
              <a:t>pas d'allusions négatives dans vos formulations)</a:t>
            </a:r>
            <a:endParaRPr lang="fr-MA" sz="2400" dirty="0">
              <a:latin typeface="Calibri" panose="020F0502020204030204" pitchFamily="34" charset="0"/>
              <a:cs typeface="Calibri" panose="020F0502020204030204" pitchFamily="34" charset="0"/>
            </a:endParaRPr>
          </a:p>
          <a:p>
            <a:r>
              <a:rPr lang="fr-MA" sz="2400" dirty="0">
                <a:latin typeface="Calibri" panose="020F0502020204030204" pitchFamily="34" charset="0"/>
                <a:cs typeface="Calibri" panose="020F0502020204030204" pitchFamily="34" charset="0"/>
              </a:rPr>
              <a:t>Doit éveiller la curiosité</a:t>
            </a:r>
            <a:endParaRPr lang="fr-MA" sz="2400" dirty="0"/>
          </a:p>
        </p:txBody>
      </p:sp>
    </p:spTree>
    <p:extLst>
      <p:ext uri="{BB962C8B-B14F-4D97-AF65-F5344CB8AC3E}">
        <p14:creationId xmlns:p14="http://schemas.microsoft.com/office/powerpoint/2010/main" val="166268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9F6BAC2-F9B9-4372-A514-4E3D9E510D90}"/>
              </a:ext>
            </a:extLst>
          </p:cNvPr>
          <p:cNvSpPr>
            <a:spLocks noGrp="1"/>
          </p:cNvSpPr>
          <p:nvPr>
            <p:ph idx="1"/>
          </p:nvPr>
        </p:nvSpPr>
        <p:spPr>
          <a:xfrm>
            <a:off x="912243" y="1331259"/>
            <a:ext cx="10169739" cy="4195481"/>
          </a:xfrm>
        </p:spPr>
        <p:txBody>
          <a:bodyPr>
            <a:noAutofit/>
          </a:bodyPr>
          <a:lstStyle/>
          <a:p>
            <a:pPr marL="0" indent="0" algn="ctr">
              <a:buNone/>
            </a:pPr>
            <a:r>
              <a:rPr lang="fr-MA" sz="2400" b="1" dirty="0">
                <a:latin typeface="Calibri" panose="020F0502020204030204" pitchFamily="34" charset="0"/>
                <a:cs typeface="Calibri" panose="020F0502020204030204" pitchFamily="34" charset="0"/>
              </a:rPr>
              <a:t>Présentation </a:t>
            </a:r>
          </a:p>
          <a:p>
            <a:pPr marL="342900" lvl="0" indent="-342900" algn="just" rtl="0">
              <a:lnSpc>
                <a:spcPct val="115000"/>
              </a:lnSpc>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Rédaction sur papier blanc, </a:t>
            </a:r>
          </a:p>
          <a:p>
            <a:pPr marL="342900" lvl="0" indent="-342900" algn="just" rtl="0">
              <a:lnSpc>
                <a:spcPct val="115000"/>
              </a:lnSpc>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Ecriture manuscrite, soignée, encre noir ou bleu.</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Indication des coordonnées personnelles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Disposition claire, aérée, marges suffisantes et régulières.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Signature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r>
              <a:rPr lang="fr-FR" sz="2400" dirty="0">
                <a:effectLst/>
                <a:latin typeface="Calibri" panose="020F0502020204030204" pitchFamily="34" charset="0"/>
                <a:ea typeface="Calibri" panose="020F0502020204030204" pitchFamily="34" charset="0"/>
                <a:cs typeface="Arial" panose="020B0604020202020204" pitchFamily="34" charset="0"/>
              </a:rPr>
              <a:t>Aucune faute d’orthographe.</a:t>
            </a:r>
            <a:endParaRPr lang="fr-MA"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383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a:extLst>
              <a:ext uri="{FF2B5EF4-FFF2-40B4-BE49-F238E27FC236}">
                <a16:creationId xmlns:a16="http://schemas.microsoft.com/office/drawing/2014/main" id="{6D05898A-BCCA-484D-A9C2-6223622C0AC8}"/>
              </a:ext>
            </a:extLst>
          </p:cNvPr>
          <p:cNvGraphicFramePr>
            <a:graphicFrameLocks noGrp="1"/>
          </p:cNvGraphicFramePr>
          <p:nvPr>
            <p:ph idx="1"/>
            <p:extLst>
              <p:ext uri="{D42A27DB-BD31-4B8C-83A1-F6EECF244321}">
                <p14:modId xmlns:p14="http://schemas.microsoft.com/office/powerpoint/2010/main" val="113208915"/>
              </p:ext>
            </p:extLst>
          </p:nvPr>
        </p:nvGraphicFramePr>
        <p:xfrm>
          <a:off x="525438" y="1105336"/>
          <a:ext cx="11470944" cy="3695205"/>
        </p:xfrm>
        <a:graphic>
          <a:graphicData uri="http://schemas.openxmlformats.org/drawingml/2006/table">
            <a:tbl>
              <a:tblPr firstRow="1" firstCol="1" bandRow="1">
                <a:tableStyleId>{5C22544A-7EE6-4342-B048-85BDC9FD1C3A}</a:tableStyleId>
              </a:tblPr>
              <a:tblGrid>
                <a:gridCol w="1057702">
                  <a:extLst>
                    <a:ext uri="{9D8B030D-6E8A-4147-A177-3AD203B41FA5}">
                      <a16:colId xmlns:a16="http://schemas.microsoft.com/office/drawing/2014/main" val="486490233"/>
                    </a:ext>
                  </a:extLst>
                </a:gridCol>
                <a:gridCol w="2142699">
                  <a:extLst>
                    <a:ext uri="{9D8B030D-6E8A-4147-A177-3AD203B41FA5}">
                      <a16:colId xmlns:a16="http://schemas.microsoft.com/office/drawing/2014/main" val="2561788035"/>
                    </a:ext>
                  </a:extLst>
                </a:gridCol>
                <a:gridCol w="3562065">
                  <a:extLst>
                    <a:ext uri="{9D8B030D-6E8A-4147-A177-3AD203B41FA5}">
                      <a16:colId xmlns:a16="http://schemas.microsoft.com/office/drawing/2014/main" val="381386487"/>
                    </a:ext>
                  </a:extLst>
                </a:gridCol>
                <a:gridCol w="4708478">
                  <a:extLst>
                    <a:ext uri="{9D8B030D-6E8A-4147-A177-3AD203B41FA5}">
                      <a16:colId xmlns:a16="http://schemas.microsoft.com/office/drawing/2014/main" val="3778894470"/>
                    </a:ext>
                  </a:extLst>
                </a:gridCol>
              </a:tblGrid>
              <a:tr h="275741">
                <a:tc gridSpan="2">
                  <a:txBody>
                    <a:bodyPr/>
                    <a:lstStyle/>
                    <a:p>
                      <a:pPr algn="ctr">
                        <a:lnSpc>
                          <a:spcPct val="107000"/>
                        </a:lnSpc>
                        <a:spcAft>
                          <a:spcPts val="800"/>
                        </a:spcAft>
                      </a:pPr>
                      <a:r>
                        <a:rPr lang="fr-FR" sz="2000" dirty="0">
                          <a:effectLst/>
                          <a:latin typeface="Calibri" panose="020F0502020204030204" pitchFamily="34" charset="0"/>
                          <a:cs typeface="Calibri" panose="020F0502020204030204" pitchFamily="34" charset="0"/>
                        </a:rPr>
                        <a:t>Plan</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hMerge="1">
                  <a:txBody>
                    <a:bodyPr/>
                    <a:lstStyle/>
                    <a:p>
                      <a:endParaRPr lang="fr-MA"/>
                    </a:p>
                  </a:txBody>
                  <a:tcPr/>
                </a:tc>
                <a:tc>
                  <a:txBody>
                    <a:bodyPr/>
                    <a:lstStyle/>
                    <a:p>
                      <a:pPr algn="ctr">
                        <a:lnSpc>
                          <a:spcPct val="107000"/>
                        </a:lnSpc>
                        <a:spcAft>
                          <a:spcPts val="800"/>
                        </a:spcAft>
                      </a:pPr>
                      <a:r>
                        <a:rPr lang="fr-FR" sz="2000">
                          <a:effectLst/>
                          <a:latin typeface="Calibri" panose="020F0502020204030204" pitchFamily="34" charset="0"/>
                          <a:cs typeface="Calibri" panose="020F0502020204030204" pitchFamily="34" charset="0"/>
                        </a:rPr>
                        <a:t>Réponse à une annonce</a:t>
                      </a:r>
                      <a:endParaRPr lang="fr-MA" sz="200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a:txBody>
                    <a:bodyPr/>
                    <a:lstStyle/>
                    <a:p>
                      <a:pPr algn="ctr">
                        <a:lnSpc>
                          <a:spcPct val="107000"/>
                        </a:lnSpc>
                        <a:spcAft>
                          <a:spcPts val="800"/>
                        </a:spcAft>
                      </a:pPr>
                      <a:r>
                        <a:rPr lang="fr-FR" sz="2000">
                          <a:effectLst/>
                          <a:latin typeface="Calibri" panose="020F0502020204030204" pitchFamily="34" charset="0"/>
                          <a:cs typeface="Calibri" panose="020F0502020204030204" pitchFamily="34" charset="0"/>
                        </a:rPr>
                        <a:t>Candidature spontanée</a:t>
                      </a:r>
                      <a:endParaRPr lang="fr-MA" sz="200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extLst>
                  <a:ext uri="{0D108BD9-81ED-4DB2-BD59-A6C34878D82A}">
                    <a16:rowId xmlns:a16="http://schemas.microsoft.com/office/drawing/2014/main" val="3000623815"/>
                  </a:ext>
                </a:extLst>
              </a:tr>
              <a:tr h="917103">
                <a:tc gridSpan="2">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Introduction</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hMerge="1">
                  <a:txBody>
                    <a:bodyPr/>
                    <a:lstStyle/>
                    <a:p>
                      <a:endParaRPr lang="fr-MA"/>
                    </a:p>
                  </a:txBody>
                  <a:tcPr/>
                </a:tc>
                <a:tc>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Annoncer sa candidature </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Expliquer les raisons de la démarche </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extLst>
                  <a:ext uri="{0D108BD9-81ED-4DB2-BD59-A6C34878D82A}">
                    <a16:rowId xmlns:a16="http://schemas.microsoft.com/office/drawing/2014/main" val="3754555301"/>
                  </a:ext>
                </a:extLst>
              </a:tr>
              <a:tr h="763120">
                <a:tc rowSpan="2">
                  <a:txBody>
                    <a:bodyPr/>
                    <a:lstStyle/>
                    <a:p>
                      <a:pPr marL="71755" marR="71755" algn="ctr">
                        <a:lnSpc>
                          <a:spcPct val="107000"/>
                        </a:lnSpc>
                        <a:spcAft>
                          <a:spcPts val="800"/>
                        </a:spcAft>
                      </a:pPr>
                      <a:r>
                        <a:rPr lang="fr-FR" sz="2000" dirty="0">
                          <a:effectLst/>
                          <a:latin typeface="Calibri" panose="020F0502020204030204" pitchFamily="34" charset="0"/>
                          <a:cs typeface="Calibri" panose="020F0502020204030204" pitchFamily="34" charset="0"/>
                        </a:rPr>
                        <a:t>Développement</a:t>
                      </a:r>
                      <a:endParaRPr lang="fr-MA" sz="2000" dirty="0">
                        <a:effectLst/>
                        <a:latin typeface="Calibri" panose="020F0502020204030204" pitchFamily="34" charset="0"/>
                        <a:cs typeface="Calibri" panose="020F0502020204030204" pitchFamily="34" charset="0"/>
                      </a:endParaRPr>
                    </a:p>
                    <a:p>
                      <a:pPr marL="71755" marR="71755" algn="ctr">
                        <a:lnSpc>
                          <a:spcPct val="107000"/>
                        </a:lnSpc>
                        <a:spcAft>
                          <a:spcPts val="800"/>
                        </a:spcAft>
                      </a:pPr>
                      <a:r>
                        <a:rPr lang="fr-FR" sz="2000" dirty="0">
                          <a:effectLst/>
                          <a:latin typeface="Calibri" panose="020F0502020204030204" pitchFamily="34" charset="0"/>
                          <a:cs typeface="Calibri" panose="020F0502020204030204" pitchFamily="34" charset="0"/>
                        </a:rPr>
                        <a:t> </a:t>
                      </a:r>
                      <a:endParaRPr lang="fr-MA" sz="2000" dirty="0">
                        <a:effectLst/>
                        <a:latin typeface="Calibri" panose="020F0502020204030204" pitchFamily="34" charset="0"/>
                        <a:cs typeface="Calibri" panose="020F0502020204030204" pitchFamily="34" charset="0"/>
                      </a:endParaRPr>
                    </a:p>
                    <a:p>
                      <a:pPr marL="71755" marR="71755" algn="just">
                        <a:lnSpc>
                          <a:spcPct val="107000"/>
                        </a:lnSpc>
                        <a:spcAft>
                          <a:spcPts val="800"/>
                        </a:spcAft>
                      </a:pPr>
                      <a:r>
                        <a:rPr lang="fr-FR" sz="2000" dirty="0">
                          <a:effectLst/>
                          <a:latin typeface="Calibri" panose="020F0502020204030204" pitchFamily="34" charset="0"/>
                          <a:cs typeface="Calibri" panose="020F0502020204030204" pitchFamily="34" charset="0"/>
                        </a:rPr>
                        <a:t> </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vert="vert270"/>
                </a:tc>
                <a:tc rowSpan="2">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La motivation</a:t>
                      </a:r>
                      <a:endParaRPr lang="fr-MA" sz="2000" dirty="0">
                        <a:effectLst/>
                        <a:latin typeface="Calibri" panose="020F0502020204030204" pitchFamily="34" charset="0"/>
                        <a:cs typeface="Calibri" panose="020F0502020204030204" pitchFamily="34" charset="0"/>
                      </a:endParaRPr>
                    </a:p>
                    <a:p>
                      <a:pPr algn="just">
                        <a:lnSpc>
                          <a:spcPct val="107000"/>
                        </a:lnSpc>
                        <a:spcAft>
                          <a:spcPts val="800"/>
                        </a:spcAft>
                      </a:pPr>
                      <a:endParaRPr lang="fr-FR" sz="2000" dirty="0">
                        <a:effectLst/>
                        <a:latin typeface="Calibri" panose="020F0502020204030204" pitchFamily="34" charset="0"/>
                        <a:cs typeface="Calibri" panose="020F0502020204030204" pitchFamily="34" charset="0"/>
                      </a:endParaRPr>
                    </a:p>
                    <a:p>
                      <a:pPr algn="just">
                        <a:lnSpc>
                          <a:spcPct val="107000"/>
                        </a:lnSpc>
                        <a:spcAft>
                          <a:spcPts val="800"/>
                        </a:spcAft>
                      </a:pPr>
                      <a:r>
                        <a:rPr lang="fr-FR" sz="2000" dirty="0">
                          <a:effectLst/>
                          <a:latin typeface="Calibri" panose="020F0502020204030204" pitchFamily="34" charset="0"/>
                          <a:cs typeface="Calibri" panose="020F0502020204030204" pitchFamily="34" charset="0"/>
                        </a:rPr>
                        <a:t>Les compétences</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Manifester de l’intérêt pour l’activité de l’entreprise.</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Présenter sa motivation, son projet professionnel (les objectifs que l’on se fixe).</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extLst>
                  <a:ext uri="{0D108BD9-81ED-4DB2-BD59-A6C34878D82A}">
                    <a16:rowId xmlns:a16="http://schemas.microsoft.com/office/drawing/2014/main" val="1619513809"/>
                  </a:ext>
                </a:extLst>
              </a:tr>
              <a:tr h="0">
                <a:tc vMerge="1">
                  <a:txBody>
                    <a:bodyPr/>
                    <a:lstStyle/>
                    <a:p>
                      <a:endParaRPr lang="fr-MA"/>
                    </a:p>
                  </a:txBody>
                  <a:tcPr/>
                </a:tc>
                <a:tc vMerge="1">
                  <a:txBody>
                    <a:bodyPr/>
                    <a:lstStyle/>
                    <a:p>
                      <a:endParaRPr lang="fr-MA"/>
                    </a:p>
                  </a:txBody>
                  <a:tcPr/>
                </a:tc>
                <a:tc>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Indiquer les compétences que l’on veut mettre au service de l’entreprise. </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Indiquer les compétences que l’on peut mettre au service de l’entreprise (savoir-faire et savoir-être </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extLst>
                  <a:ext uri="{0D108BD9-81ED-4DB2-BD59-A6C34878D82A}">
                    <a16:rowId xmlns:a16="http://schemas.microsoft.com/office/drawing/2014/main" val="558741145"/>
                  </a:ext>
                </a:extLst>
              </a:tr>
              <a:tr h="535093">
                <a:tc gridSpan="2">
                  <a:txBody>
                    <a:bodyPr/>
                    <a:lstStyle/>
                    <a:p>
                      <a:pPr algn="just">
                        <a:lnSpc>
                          <a:spcPct val="107000"/>
                        </a:lnSpc>
                        <a:spcAft>
                          <a:spcPts val="800"/>
                        </a:spcAft>
                      </a:pPr>
                      <a:r>
                        <a:rPr lang="fr-FR" sz="2000">
                          <a:effectLst/>
                          <a:latin typeface="Calibri" panose="020F0502020204030204" pitchFamily="34" charset="0"/>
                          <a:cs typeface="Calibri" panose="020F0502020204030204" pitchFamily="34" charset="0"/>
                        </a:rPr>
                        <a:t>Conclusion</a:t>
                      </a:r>
                      <a:endParaRPr lang="fr-MA" sz="200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hMerge="1">
                  <a:txBody>
                    <a:bodyPr/>
                    <a:lstStyle/>
                    <a:p>
                      <a:endParaRPr lang="fr-MA"/>
                    </a:p>
                  </a:txBody>
                  <a:tcPr/>
                </a:tc>
                <a:tc>
                  <a:txBody>
                    <a:bodyPr/>
                    <a:lstStyle/>
                    <a:p>
                      <a:pPr algn="just">
                        <a:lnSpc>
                          <a:spcPct val="107000"/>
                        </a:lnSpc>
                        <a:spcAft>
                          <a:spcPts val="800"/>
                        </a:spcAft>
                      </a:pPr>
                      <a:r>
                        <a:rPr lang="fr-FR" sz="2000">
                          <a:effectLst/>
                          <a:latin typeface="Calibri" panose="020F0502020204030204" pitchFamily="34" charset="0"/>
                          <a:cs typeface="Calibri" panose="020F0502020204030204" pitchFamily="34" charset="0"/>
                        </a:rPr>
                        <a:t>Solliciter un entretien</a:t>
                      </a:r>
                      <a:endParaRPr lang="fr-MA" sz="2000">
                        <a:effectLst/>
                        <a:latin typeface="Calibri" panose="020F0502020204030204" pitchFamily="34" charset="0"/>
                        <a:cs typeface="Calibri" panose="020F0502020204030204" pitchFamily="34" charset="0"/>
                      </a:endParaRPr>
                    </a:p>
                    <a:p>
                      <a:pPr algn="just">
                        <a:lnSpc>
                          <a:spcPct val="107000"/>
                        </a:lnSpc>
                        <a:spcAft>
                          <a:spcPts val="800"/>
                        </a:spcAft>
                      </a:pPr>
                      <a:r>
                        <a:rPr lang="fr-FR" sz="2000">
                          <a:effectLst/>
                          <a:latin typeface="Calibri" panose="020F0502020204030204" pitchFamily="34" charset="0"/>
                          <a:cs typeface="Calibri" panose="020F0502020204030204" pitchFamily="34" charset="0"/>
                        </a:rPr>
                        <a:t>Formule de politesse</a:t>
                      </a:r>
                      <a:endParaRPr lang="fr-MA" sz="200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tc>
                  <a:txBody>
                    <a:bodyPr/>
                    <a:lstStyle/>
                    <a:p>
                      <a:pPr algn="just">
                        <a:lnSpc>
                          <a:spcPct val="107000"/>
                        </a:lnSpc>
                        <a:spcAft>
                          <a:spcPts val="800"/>
                        </a:spcAft>
                      </a:pPr>
                      <a:r>
                        <a:rPr lang="fr-FR" sz="2000" dirty="0">
                          <a:effectLst/>
                          <a:latin typeface="Calibri" panose="020F0502020204030204" pitchFamily="34" charset="0"/>
                          <a:cs typeface="Calibri" panose="020F0502020204030204" pitchFamily="34" charset="0"/>
                        </a:rPr>
                        <a:t>Solliciter un entretien</a:t>
                      </a:r>
                      <a:endParaRPr lang="fr-MA" sz="2000" dirty="0">
                        <a:effectLst/>
                        <a:latin typeface="Calibri" panose="020F0502020204030204" pitchFamily="34" charset="0"/>
                        <a:cs typeface="Calibri" panose="020F0502020204030204" pitchFamily="34" charset="0"/>
                      </a:endParaRPr>
                    </a:p>
                    <a:p>
                      <a:pPr algn="just">
                        <a:lnSpc>
                          <a:spcPct val="107000"/>
                        </a:lnSpc>
                        <a:spcAft>
                          <a:spcPts val="800"/>
                        </a:spcAft>
                      </a:pPr>
                      <a:r>
                        <a:rPr lang="fr-FR" sz="2000" dirty="0">
                          <a:effectLst/>
                          <a:latin typeface="Calibri" panose="020F0502020204030204" pitchFamily="34" charset="0"/>
                          <a:cs typeface="Calibri" panose="020F0502020204030204" pitchFamily="34" charset="0"/>
                        </a:rPr>
                        <a:t>Formule de politesse</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53959" marR="53959" marT="0" marB="0"/>
                </a:tc>
                <a:extLst>
                  <a:ext uri="{0D108BD9-81ED-4DB2-BD59-A6C34878D82A}">
                    <a16:rowId xmlns:a16="http://schemas.microsoft.com/office/drawing/2014/main" val="4100054785"/>
                  </a:ext>
                </a:extLst>
              </a:tr>
            </a:tbl>
          </a:graphicData>
        </a:graphic>
      </p:graphicFrame>
      <p:sp>
        <p:nvSpPr>
          <p:cNvPr id="8" name="ZoneTexte 7">
            <a:extLst>
              <a:ext uri="{FF2B5EF4-FFF2-40B4-BE49-F238E27FC236}">
                <a16:creationId xmlns:a16="http://schemas.microsoft.com/office/drawing/2014/main" id="{34547237-7124-476A-A741-F83D5BE12F64}"/>
              </a:ext>
            </a:extLst>
          </p:cNvPr>
          <p:cNvSpPr txBox="1"/>
          <p:nvPr/>
        </p:nvSpPr>
        <p:spPr>
          <a:xfrm>
            <a:off x="627797" y="245660"/>
            <a:ext cx="9894627" cy="461665"/>
          </a:xfrm>
          <a:prstGeom prst="rect">
            <a:avLst/>
          </a:prstGeom>
          <a:noFill/>
        </p:spPr>
        <p:txBody>
          <a:bodyPr wrap="square" rtlCol="0">
            <a:spAutoFit/>
          </a:bodyPr>
          <a:lstStyle/>
          <a:p>
            <a:pPr algn="ctr"/>
            <a:r>
              <a:rPr lang="fr-MA" sz="2400" b="1" dirty="0">
                <a:latin typeface="Calibri" panose="020F0502020204030204" pitchFamily="34" charset="0"/>
                <a:cs typeface="Calibri" panose="020F0502020204030204" pitchFamily="34" charset="0"/>
              </a:rPr>
              <a:t>Plan</a:t>
            </a:r>
            <a:r>
              <a:rPr lang="fr-MA" dirty="0"/>
              <a:t> </a:t>
            </a:r>
          </a:p>
        </p:txBody>
      </p:sp>
    </p:spTree>
    <p:extLst>
      <p:ext uri="{BB962C8B-B14F-4D97-AF65-F5344CB8AC3E}">
        <p14:creationId xmlns:p14="http://schemas.microsoft.com/office/powerpoint/2010/main" val="146947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92091-22D1-4D0E-ABE4-81B026D7944C}"/>
              </a:ext>
            </a:extLst>
          </p:cNvPr>
          <p:cNvSpPr>
            <a:spLocks noGrp="1"/>
          </p:cNvSpPr>
          <p:nvPr>
            <p:ph type="title"/>
          </p:nvPr>
        </p:nvSpPr>
        <p:spPr/>
        <p:txBody>
          <a:bodyPr/>
          <a:lstStyle/>
          <a:p>
            <a:pPr algn="ctr"/>
            <a:r>
              <a:rPr lang="fr-MA" sz="2400" b="1" dirty="0">
                <a:latin typeface="Calibri" panose="020F0502020204030204" pitchFamily="34" charset="0"/>
                <a:cs typeface="Calibri" panose="020F0502020204030204" pitchFamily="34" charset="0"/>
              </a:rPr>
              <a:t>Recommandations </a:t>
            </a:r>
          </a:p>
        </p:txBody>
      </p:sp>
      <p:graphicFrame>
        <p:nvGraphicFramePr>
          <p:cNvPr id="4" name="Espace réservé du contenu 3">
            <a:extLst>
              <a:ext uri="{FF2B5EF4-FFF2-40B4-BE49-F238E27FC236}">
                <a16:creationId xmlns:a16="http://schemas.microsoft.com/office/drawing/2014/main" id="{E88ECFF9-FAA5-4CA9-8841-364623E29F8C}"/>
              </a:ext>
            </a:extLst>
          </p:cNvPr>
          <p:cNvGraphicFramePr>
            <a:graphicFrameLocks noGrp="1"/>
          </p:cNvGraphicFramePr>
          <p:nvPr>
            <p:ph idx="1"/>
            <p:extLst>
              <p:ext uri="{D42A27DB-BD31-4B8C-83A1-F6EECF244321}">
                <p14:modId xmlns:p14="http://schemas.microsoft.com/office/powerpoint/2010/main" val="849279168"/>
              </p:ext>
            </p:extLst>
          </p:nvPr>
        </p:nvGraphicFramePr>
        <p:xfrm>
          <a:off x="300252" y="1288627"/>
          <a:ext cx="11682482" cy="4845558"/>
        </p:xfrm>
        <a:graphic>
          <a:graphicData uri="http://schemas.openxmlformats.org/drawingml/2006/table">
            <a:tbl>
              <a:tblPr firstRow="1" firstCol="1" bandRow="1">
                <a:tableStyleId>{5C22544A-7EE6-4342-B048-85BDC9FD1C3A}</a:tableStyleId>
              </a:tblPr>
              <a:tblGrid>
                <a:gridCol w="2775665">
                  <a:extLst>
                    <a:ext uri="{9D8B030D-6E8A-4147-A177-3AD203B41FA5}">
                      <a16:colId xmlns:a16="http://schemas.microsoft.com/office/drawing/2014/main" val="2865700634"/>
                    </a:ext>
                  </a:extLst>
                </a:gridCol>
                <a:gridCol w="8906817">
                  <a:extLst>
                    <a:ext uri="{9D8B030D-6E8A-4147-A177-3AD203B41FA5}">
                      <a16:colId xmlns:a16="http://schemas.microsoft.com/office/drawing/2014/main" val="896449739"/>
                    </a:ext>
                  </a:extLst>
                </a:gridCol>
              </a:tblGrid>
              <a:tr h="0">
                <a:tc>
                  <a:txBody>
                    <a:bodyPr/>
                    <a:lstStyle/>
                    <a:p>
                      <a:pPr algn="just">
                        <a:lnSpc>
                          <a:spcPct val="115000"/>
                        </a:lnSpc>
                        <a:spcAft>
                          <a:spcPts val="1000"/>
                        </a:spcAft>
                      </a:pPr>
                      <a:r>
                        <a:rPr lang="fr-FR" sz="2000" dirty="0">
                          <a:effectLst/>
                          <a:latin typeface="Calibri" panose="020F0502020204030204" pitchFamily="34" charset="0"/>
                          <a:cs typeface="Calibri" panose="020F0502020204030204" pitchFamily="34" charset="0"/>
                        </a:rPr>
                        <a:t>L’adresse de</a:t>
                      </a:r>
                    </a:p>
                    <a:p>
                      <a:pPr algn="just">
                        <a:lnSpc>
                          <a:spcPct val="115000"/>
                        </a:lnSpc>
                        <a:spcAft>
                          <a:spcPts val="1000"/>
                        </a:spcAft>
                      </a:pPr>
                      <a:r>
                        <a:rPr lang="fr-FR" sz="2000" dirty="0">
                          <a:effectLst/>
                          <a:latin typeface="Calibri" panose="020F0502020204030204" pitchFamily="34" charset="0"/>
                          <a:cs typeface="Calibri" panose="020F0502020204030204" pitchFamily="34" charset="0"/>
                        </a:rPr>
                        <a:t> destination</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342900" lvl="0" indent="-342900" algn="just" rtl="0">
                        <a:lnSpc>
                          <a:spcPct val="115000"/>
                        </a:lnSpc>
                        <a:buClr>
                          <a:srgbClr val="0D0D0D"/>
                        </a:buClr>
                        <a:buFont typeface="Symbol" panose="05050102010706020507" pitchFamily="18" charset="2"/>
                        <a:buChar char=""/>
                      </a:pPr>
                      <a:r>
                        <a:rPr lang="fr-FR" sz="2000" dirty="0">
                          <a:effectLst/>
                          <a:latin typeface="Calibri" panose="020F0502020204030204" pitchFamily="34" charset="0"/>
                          <a:cs typeface="Calibri" panose="020F0502020204030204" pitchFamily="34" charset="0"/>
                        </a:rPr>
                        <a:t>Adresse complète, exacte de l’entreprise (</a:t>
                      </a:r>
                      <a:endParaRPr lang="fr-MA" sz="2000" dirty="0">
                        <a:effectLst/>
                        <a:latin typeface="Calibri" panose="020F0502020204030204" pitchFamily="34" charset="0"/>
                        <a:cs typeface="Calibri" panose="020F0502020204030204" pitchFamily="34" charset="0"/>
                      </a:endParaRPr>
                    </a:p>
                    <a:p>
                      <a:pPr marL="342900" lvl="0" indent="-342900" algn="just">
                        <a:lnSpc>
                          <a:spcPct val="115000"/>
                        </a:lnSpc>
                        <a:buClr>
                          <a:srgbClr val="0D0D0D"/>
                        </a:buClr>
                        <a:buFont typeface="Symbol" panose="05050102010706020507" pitchFamily="18" charset="2"/>
                        <a:buChar char=""/>
                      </a:pPr>
                      <a:r>
                        <a:rPr lang="fr-FR" sz="2000" dirty="0">
                          <a:effectLst/>
                          <a:latin typeface="Calibri" panose="020F0502020204030204" pitchFamily="34" charset="0"/>
                          <a:cs typeface="Calibri" panose="020F0502020204030204" pitchFamily="34" charset="0"/>
                        </a:rPr>
                        <a:t>Nom et Adresse du journal ainsi que les références précises de l’annonce à laquelle on répond.</a:t>
                      </a:r>
                      <a:endParaRPr lang="fr-MA" sz="2000" dirty="0">
                        <a:effectLst/>
                        <a:latin typeface="Calibri" panose="020F0502020204030204" pitchFamily="34" charset="0"/>
                        <a:cs typeface="Calibri" panose="020F0502020204030204" pitchFamily="34" charset="0"/>
                      </a:endParaRPr>
                    </a:p>
                    <a:p>
                      <a:pPr marL="457200" algn="just">
                        <a:lnSpc>
                          <a:spcPct val="115000"/>
                        </a:lnSpc>
                      </a:pPr>
                      <a:r>
                        <a:rPr lang="fr-FR" sz="2000" dirty="0">
                          <a:effectLst/>
                          <a:latin typeface="Calibri" panose="020F0502020204030204" pitchFamily="34" charset="0"/>
                          <a:cs typeface="Calibri" panose="020F0502020204030204" pitchFamily="34" charset="0"/>
                        </a:rPr>
                        <a:t>Dans les deux cas le titre de civilité peut être :</a:t>
                      </a:r>
                      <a:endParaRPr lang="fr-MA" sz="2000" dirty="0">
                        <a:effectLst/>
                        <a:latin typeface="Calibri" panose="020F0502020204030204" pitchFamily="34" charset="0"/>
                        <a:cs typeface="Calibri" panose="020F0502020204030204" pitchFamily="34" charset="0"/>
                      </a:endParaRPr>
                    </a:p>
                    <a:p>
                      <a:pPr marL="342900" lvl="0" indent="-342900" algn="just">
                        <a:lnSpc>
                          <a:spcPct val="115000"/>
                        </a:lnSpc>
                        <a:buFont typeface="Calibri" panose="020F0502020204030204" pitchFamily="34" charset="0"/>
                        <a:buChar char="-"/>
                      </a:pPr>
                      <a:r>
                        <a:rPr lang="fr-FR" sz="2000" dirty="0">
                          <a:effectLst/>
                          <a:latin typeface="Calibri" panose="020F0502020204030204" pitchFamily="34" charset="0"/>
                          <a:cs typeface="Calibri" panose="020F0502020204030204" pitchFamily="34" charset="0"/>
                        </a:rPr>
                        <a:t>Monsieur le Chef du personnel / Monsieur le Directeur des Ressources Humaines (pour les grandes entreprises).</a:t>
                      </a:r>
                      <a:endParaRPr lang="fr-MA" sz="2000" dirty="0">
                        <a:effectLst/>
                        <a:latin typeface="Calibri" panose="020F0502020204030204" pitchFamily="34" charset="0"/>
                        <a:cs typeface="Calibri" panose="020F0502020204030204" pitchFamily="34" charset="0"/>
                      </a:endParaRPr>
                    </a:p>
                    <a:p>
                      <a:pPr marL="342900" lvl="0" indent="-342900" algn="just">
                        <a:lnSpc>
                          <a:spcPct val="115000"/>
                        </a:lnSpc>
                        <a:buFont typeface="Calibri" panose="020F0502020204030204" pitchFamily="34" charset="0"/>
                        <a:buChar char="-"/>
                      </a:pPr>
                      <a:r>
                        <a:rPr lang="fr-FR" sz="2000" dirty="0">
                          <a:effectLst/>
                          <a:latin typeface="Calibri" panose="020F0502020204030204" pitchFamily="34" charset="0"/>
                          <a:cs typeface="Calibri" panose="020F0502020204030204" pitchFamily="34" charset="0"/>
                        </a:rPr>
                        <a:t>Monsieur le directeur (pour les petites entreprises)</a:t>
                      </a:r>
                      <a:endParaRPr lang="fr-MA" sz="2000" dirty="0">
                        <a:effectLst/>
                        <a:latin typeface="Calibri" panose="020F0502020204030204" pitchFamily="34" charset="0"/>
                        <a:cs typeface="Calibri" panose="020F0502020204030204" pitchFamily="34" charset="0"/>
                      </a:endParaRPr>
                    </a:p>
                    <a:p>
                      <a:pPr marL="342900" lvl="0" indent="-342900" algn="just">
                        <a:lnSpc>
                          <a:spcPct val="115000"/>
                        </a:lnSpc>
                        <a:spcAft>
                          <a:spcPts val="1000"/>
                        </a:spcAft>
                        <a:buClr>
                          <a:srgbClr val="0D0D0D"/>
                        </a:buClr>
                        <a:buFont typeface="Symbol" panose="05050102010706020507" pitchFamily="18" charset="2"/>
                        <a:buChar char=""/>
                      </a:pPr>
                      <a:r>
                        <a:rPr lang="fr-FR" sz="2000" dirty="0">
                          <a:effectLst/>
                          <a:latin typeface="Calibri" panose="020F0502020204030204" pitchFamily="34" charset="0"/>
                          <a:cs typeface="Calibri" panose="020F0502020204030204" pitchFamily="34" charset="0"/>
                        </a:rPr>
                        <a:t>Nom de l’organisme chargé du recrutement. (titre de civilité : Madame ou Monsieur)</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62286236"/>
                  </a:ext>
                </a:extLst>
              </a:tr>
              <a:tr h="0">
                <a:tc>
                  <a:txBody>
                    <a:bodyPr/>
                    <a:lstStyle/>
                    <a:p>
                      <a:pPr algn="just">
                        <a:lnSpc>
                          <a:spcPct val="115000"/>
                        </a:lnSpc>
                        <a:spcAft>
                          <a:spcPts val="1000"/>
                        </a:spcAft>
                      </a:pPr>
                      <a:r>
                        <a:rPr lang="fr-FR" sz="2000" dirty="0">
                          <a:effectLst/>
                          <a:latin typeface="Calibri" panose="020F0502020204030204" pitchFamily="34" charset="0"/>
                          <a:cs typeface="Calibri" panose="020F0502020204030204" pitchFamily="34" charset="0"/>
                        </a:rPr>
                        <a:t>Les erreurs à </a:t>
                      </a:r>
                    </a:p>
                    <a:p>
                      <a:pPr algn="just">
                        <a:lnSpc>
                          <a:spcPct val="115000"/>
                        </a:lnSpc>
                        <a:spcAft>
                          <a:spcPts val="1000"/>
                        </a:spcAft>
                      </a:pPr>
                      <a:r>
                        <a:rPr lang="fr-FR" sz="2000" dirty="0">
                          <a:effectLst/>
                          <a:latin typeface="Calibri" panose="020F0502020204030204" pitchFamily="34" charset="0"/>
                          <a:cs typeface="Calibri" panose="020F0502020204030204" pitchFamily="34" charset="0"/>
                        </a:rPr>
                        <a:t>éviter</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342900" lvl="0" indent="-342900" algn="just" rtl="0">
                        <a:lnSpc>
                          <a:spcPct val="115000"/>
                        </a:lnSpc>
                        <a:buClr>
                          <a:srgbClr val="0D0D0D"/>
                        </a:buClr>
                        <a:buFont typeface="Symbol" panose="05050102010706020507" pitchFamily="18" charset="2"/>
                        <a:buChar char=""/>
                      </a:pPr>
                      <a:r>
                        <a:rPr lang="fr-FR" sz="2000" dirty="0">
                          <a:effectLst/>
                          <a:latin typeface="Calibri" panose="020F0502020204030204" pitchFamily="34" charset="0"/>
                          <a:cs typeface="Calibri" panose="020F0502020204030204" pitchFamily="34" charset="0"/>
                        </a:rPr>
                        <a:t>Commencer les paragraphes par « je » le remplacer par « nous ».</a:t>
                      </a:r>
                      <a:endParaRPr lang="fr-MA" sz="2000" dirty="0">
                        <a:effectLst/>
                        <a:latin typeface="Calibri" panose="020F0502020204030204" pitchFamily="34" charset="0"/>
                        <a:cs typeface="Calibri" panose="020F0502020204030204" pitchFamily="34" charset="0"/>
                      </a:endParaRPr>
                    </a:p>
                    <a:p>
                      <a:pPr marL="342900" lvl="0" indent="-342900" algn="just">
                        <a:lnSpc>
                          <a:spcPct val="115000"/>
                        </a:lnSpc>
                        <a:buClr>
                          <a:srgbClr val="0D0D0D"/>
                        </a:buClr>
                        <a:buFont typeface="Symbol" panose="05050102010706020507" pitchFamily="18" charset="2"/>
                        <a:buChar char=""/>
                      </a:pPr>
                      <a:r>
                        <a:rPr lang="fr-FR" sz="2000" dirty="0">
                          <a:effectLst/>
                          <a:latin typeface="Calibri" panose="020F0502020204030204" pitchFamily="34" charset="0"/>
                          <a:cs typeface="Calibri" panose="020F0502020204030204" pitchFamily="34" charset="0"/>
                        </a:rPr>
                        <a:t>Indiquer des prétentions de salaire si ce n’est pas mentionné dans l’annonce.</a:t>
                      </a:r>
                      <a:endParaRPr lang="fr-MA" sz="2000" dirty="0">
                        <a:effectLst/>
                        <a:latin typeface="Calibri" panose="020F0502020204030204" pitchFamily="34" charset="0"/>
                        <a:cs typeface="Calibri" panose="020F0502020204030204" pitchFamily="34" charset="0"/>
                      </a:endParaRPr>
                    </a:p>
                    <a:p>
                      <a:pPr marL="342900" lvl="0" indent="-342900" algn="just">
                        <a:lnSpc>
                          <a:spcPct val="115000"/>
                        </a:lnSpc>
                        <a:spcAft>
                          <a:spcPts val="1000"/>
                        </a:spcAft>
                        <a:buClr>
                          <a:srgbClr val="0D0D0D"/>
                        </a:buClr>
                        <a:buFont typeface="Symbol" panose="05050102010706020507" pitchFamily="18" charset="2"/>
                        <a:buChar char=""/>
                      </a:pPr>
                      <a:r>
                        <a:rPr lang="fr-FR" sz="2000" dirty="0">
                          <a:effectLst/>
                          <a:latin typeface="Calibri" panose="020F0502020204030204" pitchFamily="34" charset="0"/>
                          <a:cs typeface="Calibri" panose="020F0502020204030204" pitchFamily="34" charset="0"/>
                        </a:rPr>
                        <a:t>Ecrire au verso </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97131526"/>
                  </a:ext>
                </a:extLst>
              </a:tr>
              <a:tr h="0">
                <a:tc gridSpan="2">
                  <a:txBody>
                    <a:bodyPr/>
                    <a:lstStyle/>
                    <a:p>
                      <a:pPr algn="just">
                        <a:lnSpc>
                          <a:spcPct val="115000"/>
                        </a:lnSpc>
                        <a:spcAft>
                          <a:spcPts val="1000"/>
                        </a:spcAft>
                        <a:tabLst>
                          <a:tab pos="819150" algn="l"/>
                        </a:tabLst>
                      </a:pPr>
                      <a:r>
                        <a:rPr lang="fr-FR" sz="2000" dirty="0">
                          <a:effectLst/>
                          <a:latin typeface="Calibri" panose="020F0502020204030204" pitchFamily="34" charset="0"/>
                          <a:cs typeface="Calibri" panose="020F0502020204030204" pitchFamily="34" charset="0"/>
                        </a:rPr>
                        <a:t>Beaucoup d’annonces demandent de prendre contact par téléphone. A cet effet, il faut préparer l’appel, s’entraîner, enregistrer son message pour être sûr de son impact.</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fr-MA"/>
                    </a:p>
                  </a:txBody>
                  <a:tcPr/>
                </a:tc>
                <a:extLst>
                  <a:ext uri="{0D108BD9-81ED-4DB2-BD59-A6C34878D82A}">
                    <a16:rowId xmlns:a16="http://schemas.microsoft.com/office/drawing/2014/main" val="326850389"/>
                  </a:ext>
                </a:extLst>
              </a:tr>
            </a:tbl>
          </a:graphicData>
        </a:graphic>
      </p:graphicFrame>
    </p:spTree>
    <p:extLst>
      <p:ext uri="{BB962C8B-B14F-4D97-AF65-F5344CB8AC3E}">
        <p14:creationId xmlns:p14="http://schemas.microsoft.com/office/powerpoint/2010/main" val="115769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5229D4-E6CB-4BAC-AB51-DA8C88271BD2}"/>
              </a:ext>
            </a:extLst>
          </p:cNvPr>
          <p:cNvSpPr>
            <a:spLocks noGrp="1"/>
          </p:cNvSpPr>
          <p:nvPr>
            <p:ph type="title"/>
          </p:nvPr>
        </p:nvSpPr>
        <p:spPr>
          <a:xfrm>
            <a:off x="646111" y="452718"/>
            <a:ext cx="9404723" cy="711802"/>
          </a:xfrm>
        </p:spPr>
        <p:txBody>
          <a:bodyPr/>
          <a:lstStyle/>
          <a:p>
            <a:r>
              <a:rPr lang="fr-FR" sz="3200" b="1" cap="all" dirty="0">
                <a:effectLst/>
                <a:latin typeface="Calibri" panose="020F0502020204030204" pitchFamily="34" charset="0"/>
                <a:ea typeface="Calibri" panose="020F0502020204030204" pitchFamily="34" charset="0"/>
                <a:cs typeface="Arial" panose="020B0604020202020204" pitchFamily="34" charset="0"/>
              </a:rPr>
              <a:t>I- METHODES DE PROSPECTION</a:t>
            </a:r>
            <a:endParaRPr lang="fr-MA" sz="3200" dirty="0"/>
          </a:p>
        </p:txBody>
      </p:sp>
      <p:sp>
        <p:nvSpPr>
          <p:cNvPr id="3" name="Espace réservé du contenu 2">
            <a:extLst>
              <a:ext uri="{FF2B5EF4-FFF2-40B4-BE49-F238E27FC236}">
                <a16:creationId xmlns:a16="http://schemas.microsoft.com/office/drawing/2014/main" id="{05C3F744-46A6-4F30-BD25-319A7639B611}"/>
              </a:ext>
            </a:extLst>
          </p:cNvPr>
          <p:cNvSpPr>
            <a:spLocks noGrp="1"/>
          </p:cNvSpPr>
          <p:nvPr>
            <p:ph idx="1"/>
          </p:nvPr>
        </p:nvSpPr>
        <p:spPr/>
        <p:txBody>
          <a:bodyPr>
            <a:normAutofit/>
          </a:bodyPr>
          <a:lstStyle/>
          <a:p>
            <a:pPr marL="0" indent="0" algn="ctr">
              <a:buNone/>
            </a:pPr>
            <a:r>
              <a:rPr lang="fr-FR" sz="2400" b="1" dirty="0">
                <a:latin typeface="Calibri" panose="020F0502020204030204" pitchFamily="34" charset="0"/>
                <a:ea typeface="Calibri" panose="020F0502020204030204" pitchFamily="34" charset="0"/>
                <a:cs typeface="Arial" panose="020B0604020202020204" pitchFamily="34" charset="0"/>
              </a:rPr>
              <a:t>2</a:t>
            </a:r>
            <a:r>
              <a:rPr lang="fr-FR" sz="2400" b="1" dirty="0">
                <a:effectLst/>
                <a:latin typeface="Calibri" panose="020F0502020204030204" pitchFamily="34" charset="0"/>
                <a:ea typeface="Calibri" panose="020F0502020204030204" pitchFamily="34" charset="0"/>
                <a:cs typeface="Arial" panose="020B0604020202020204" pitchFamily="34" charset="0"/>
              </a:rPr>
              <a:t> formes d’approche différentes </a:t>
            </a:r>
            <a:endParaRPr lang="fr-MA" sz="2400" b="1" dirty="0"/>
          </a:p>
        </p:txBody>
      </p:sp>
      <p:graphicFrame>
        <p:nvGraphicFramePr>
          <p:cNvPr id="4" name="Diagramme 3">
            <a:extLst>
              <a:ext uri="{FF2B5EF4-FFF2-40B4-BE49-F238E27FC236}">
                <a16:creationId xmlns:a16="http://schemas.microsoft.com/office/drawing/2014/main" id="{5DAE112C-50E2-4B7A-8603-D65B03071E47}"/>
              </a:ext>
            </a:extLst>
          </p:cNvPr>
          <p:cNvGraphicFramePr/>
          <p:nvPr>
            <p:extLst>
              <p:ext uri="{D42A27DB-BD31-4B8C-83A1-F6EECF244321}">
                <p14:modId xmlns:p14="http://schemas.microsoft.com/office/powerpoint/2010/main" val="3623269461"/>
              </p:ext>
            </p:extLst>
          </p:nvPr>
        </p:nvGraphicFramePr>
        <p:xfrm>
          <a:off x="1921853" y="2607836"/>
          <a:ext cx="8128000" cy="3085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549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075ECA-A745-4C28-999F-58790331C5AF}"/>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84B12F26-3ECB-484E-86B4-FDB25090BDB9}"/>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75300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B9359-AE2A-4416-8315-30AB6DB5D621}"/>
              </a:ext>
            </a:extLst>
          </p:cNvPr>
          <p:cNvSpPr>
            <a:spLocks noGrp="1"/>
          </p:cNvSpPr>
          <p:nvPr>
            <p:ph type="title"/>
          </p:nvPr>
        </p:nvSpPr>
        <p:spPr/>
        <p:txBody>
          <a:bodyPr/>
          <a:lstStyle/>
          <a:p>
            <a:endParaRPr lang="fr-MA"/>
          </a:p>
        </p:txBody>
      </p:sp>
      <p:sp>
        <p:nvSpPr>
          <p:cNvPr id="4" name="Titre 1">
            <a:extLst>
              <a:ext uri="{FF2B5EF4-FFF2-40B4-BE49-F238E27FC236}">
                <a16:creationId xmlns:a16="http://schemas.microsoft.com/office/drawing/2014/main" id="{A97C7A71-2F66-4187-A369-9BC57D4440F1}"/>
              </a:ext>
            </a:extLst>
          </p:cNvPr>
          <p:cNvSpPr txBox="1">
            <a:spLocks/>
          </p:cNvSpPr>
          <p:nvPr/>
        </p:nvSpPr>
        <p:spPr>
          <a:xfrm>
            <a:off x="935643" y="2657622"/>
            <a:ext cx="8825658" cy="3329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solidFill>
                  <a:srgbClr val="FFFFFF"/>
                </a:solidFill>
                <a:latin typeface="Bernard MT Condensed" panose="02050806060905020404" pitchFamily="18" charset="0"/>
                <a:ea typeface="Calibri" panose="020F0502020204030204" pitchFamily="34" charset="0"/>
                <a:cs typeface="Arial" panose="020B0604020202020204" pitchFamily="34" charset="0"/>
              </a:rPr>
              <a:t>CHAPITRE 2 : L’ENTRETIEN D’EMBAUCHE</a:t>
            </a:r>
            <a:br>
              <a:rPr lang="fr-MA" sz="4400" dirty="0">
                <a:latin typeface="Calibri" panose="020F0502020204030204" pitchFamily="34" charset="0"/>
                <a:ea typeface="Calibri" panose="020F0502020204030204" pitchFamily="34" charset="0"/>
                <a:cs typeface="Arial" panose="020B0604020202020204" pitchFamily="34" charset="0"/>
              </a:rPr>
            </a:br>
            <a:endParaRPr lang="fr-MA" sz="4400" dirty="0"/>
          </a:p>
        </p:txBody>
      </p:sp>
    </p:spTree>
    <p:extLst>
      <p:ext uri="{BB962C8B-B14F-4D97-AF65-F5344CB8AC3E}">
        <p14:creationId xmlns:p14="http://schemas.microsoft.com/office/powerpoint/2010/main" val="311167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A3C0D-711E-4E5A-9A3B-D7486AC21801}"/>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487FFF16-89FC-4752-B9B7-0E18C840080A}"/>
              </a:ext>
            </a:extLst>
          </p:cNvPr>
          <p:cNvSpPr>
            <a:spLocks noGrp="1"/>
          </p:cNvSpPr>
          <p:nvPr>
            <p:ph idx="1"/>
          </p:nvPr>
        </p:nvSpPr>
        <p:spPr>
          <a:xfrm>
            <a:off x="1040006" y="2148357"/>
            <a:ext cx="10432196" cy="2561285"/>
          </a:xfrm>
        </p:spPr>
        <p:txBody>
          <a:bodyPr>
            <a:normAutofit/>
          </a:bodyPr>
          <a:lstStyle/>
          <a:p>
            <a:r>
              <a:rPr lang="fr-FR" sz="2400" dirty="0">
                <a:latin typeface="Calibri" panose="020F0502020204030204" pitchFamily="34" charset="0"/>
                <a:ea typeface="Calibri" panose="020F0502020204030204" pitchFamily="34" charset="0"/>
                <a:cs typeface="Calibri" panose="020F0502020204030204" pitchFamily="34" charset="0"/>
              </a:rPr>
              <a:t>C’est un </a:t>
            </a:r>
            <a:r>
              <a:rPr lang="fr-FR" sz="2400" dirty="0">
                <a:effectLst/>
                <a:latin typeface="Calibri" panose="020F0502020204030204" pitchFamily="34" charset="0"/>
                <a:ea typeface="Calibri" panose="020F0502020204030204" pitchFamily="34" charset="0"/>
                <a:cs typeface="Calibri" panose="020F0502020204030204" pitchFamily="34" charset="0"/>
              </a:rPr>
              <a:t>échange d’informations entre :  </a:t>
            </a:r>
          </a:p>
          <a:p>
            <a:pPr lvl="1"/>
            <a:r>
              <a:rPr lang="fr-FR" sz="2400" dirty="0">
                <a:effectLst/>
                <a:latin typeface="Calibri" panose="020F0502020204030204" pitchFamily="34" charset="0"/>
                <a:ea typeface="Calibri" panose="020F0502020204030204" pitchFamily="34" charset="0"/>
                <a:cs typeface="Calibri" panose="020F0502020204030204" pitchFamily="34" charset="0"/>
              </a:rPr>
              <a:t>le recruteur </a:t>
            </a:r>
          </a:p>
          <a:p>
            <a:pPr lvl="1"/>
            <a:r>
              <a:rPr lang="fr-FR" sz="2400" dirty="0">
                <a:effectLst/>
                <a:latin typeface="Calibri" panose="020F0502020204030204" pitchFamily="34" charset="0"/>
                <a:ea typeface="Calibri" panose="020F0502020204030204" pitchFamily="34" charset="0"/>
                <a:cs typeface="Calibri" panose="020F0502020204030204" pitchFamily="34" charset="0"/>
              </a:rPr>
              <a:t>le candidat</a:t>
            </a:r>
            <a:endParaRPr lang="fr-MA" sz="2400" dirty="0">
              <a:effectLst/>
              <a:latin typeface="Calibri" panose="020F0502020204030204" pitchFamily="34" charset="0"/>
              <a:ea typeface="Times New Roman" panose="02020603050405020304" pitchFamily="18" charset="0"/>
              <a:cs typeface="Calibri" panose="020F0502020204030204" pitchFamily="34" charset="0"/>
            </a:endParaRPr>
          </a:p>
          <a:p>
            <a:r>
              <a:rPr lang="fr-FR" sz="2400" dirty="0">
                <a:effectLst/>
                <a:latin typeface="Calibri" panose="020F0502020204030204" pitchFamily="34" charset="0"/>
                <a:ea typeface="Calibri" panose="020F0502020204030204" pitchFamily="34" charset="0"/>
                <a:cs typeface="Calibri" panose="020F0502020204030204" pitchFamily="34" charset="0"/>
              </a:rPr>
              <a:t>A l’issue d’un ou plusieurs entretiens, chacun doit disposer des éléments nécessaires à la prise de décision (recruter ou non ; accepter le poste ou non)</a:t>
            </a:r>
            <a:endParaRPr lang="fr-MA" sz="2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fr-MA"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172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66C39-1E02-4F43-BBF0-F7EF5BD7EBD7}"/>
              </a:ext>
            </a:extLst>
          </p:cNvPr>
          <p:cNvSpPr>
            <a:spLocks noGrp="1"/>
          </p:cNvSpPr>
          <p:nvPr>
            <p:ph type="title"/>
          </p:nvPr>
        </p:nvSpPr>
        <p:spPr>
          <a:xfrm>
            <a:off x="646111" y="452718"/>
            <a:ext cx="9404723" cy="658630"/>
          </a:xfrm>
        </p:spPr>
        <p:txBody>
          <a:bodyPr/>
          <a:lstStyle/>
          <a:p>
            <a:r>
              <a:rPr lang="fr-FR" sz="3200" b="1" dirty="0">
                <a:effectLst/>
                <a:latin typeface="Calibri" panose="020F0502020204030204" pitchFamily="34" charset="0"/>
                <a:ea typeface="Calibri" panose="020F0502020204030204" pitchFamily="34" charset="0"/>
                <a:cs typeface="Calibri" panose="020F0502020204030204" pitchFamily="34" charset="0"/>
              </a:rPr>
              <a:t>I- OBJECTIFS DES PARTIES  </a:t>
            </a:r>
            <a:r>
              <a:rPr lang="fr-FR" sz="3200" b="1" dirty="0">
                <a:latin typeface="Calibri" panose="020F0502020204030204" pitchFamily="34" charset="0"/>
                <a:ea typeface="Calibri" panose="020F0502020204030204" pitchFamily="34" charset="0"/>
                <a:cs typeface="Calibri" panose="020F0502020204030204" pitchFamily="34" charset="0"/>
              </a:rPr>
              <a:t>LORS DE L’ENTRETIEN</a:t>
            </a:r>
            <a:endParaRPr lang="fr-MA" sz="3200" dirty="0">
              <a:latin typeface="Calibri" panose="020F0502020204030204" pitchFamily="34" charset="0"/>
              <a:cs typeface="Calibri" panose="020F0502020204030204" pitchFamily="34" charset="0"/>
            </a:endParaRPr>
          </a:p>
        </p:txBody>
      </p:sp>
      <p:sp>
        <p:nvSpPr>
          <p:cNvPr id="4" name="Rectangle : coins arrondis 3">
            <a:extLst>
              <a:ext uri="{FF2B5EF4-FFF2-40B4-BE49-F238E27FC236}">
                <a16:creationId xmlns:a16="http://schemas.microsoft.com/office/drawing/2014/main" id="{E5E00419-32C6-41B9-B5D7-188D05CD3A14}"/>
              </a:ext>
            </a:extLst>
          </p:cNvPr>
          <p:cNvSpPr/>
          <p:nvPr/>
        </p:nvSpPr>
        <p:spPr>
          <a:xfrm>
            <a:off x="3417917" y="1475660"/>
            <a:ext cx="4797083" cy="112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Pour le recruteur</a:t>
            </a:r>
            <a:endParaRPr lang="fr-MA" b="1" dirty="0">
              <a:solidFill>
                <a:srgbClr val="0070C0"/>
              </a:solidFill>
            </a:endParaRPr>
          </a:p>
        </p:txBody>
      </p:sp>
      <p:sp>
        <p:nvSpPr>
          <p:cNvPr id="5" name="Ellipse 4">
            <a:extLst>
              <a:ext uri="{FF2B5EF4-FFF2-40B4-BE49-F238E27FC236}">
                <a16:creationId xmlns:a16="http://schemas.microsoft.com/office/drawing/2014/main" id="{09726996-743A-448C-9ACA-FAF7ED32C1DA}"/>
              </a:ext>
            </a:extLst>
          </p:cNvPr>
          <p:cNvSpPr/>
          <p:nvPr/>
        </p:nvSpPr>
        <p:spPr>
          <a:xfrm>
            <a:off x="0" y="3538715"/>
            <a:ext cx="3671668" cy="107666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Calibri" panose="020F0502020204030204" pitchFamily="34" charset="0"/>
                <a:ea typeface="Calibri" panose="020F0502020204030204" pitchFamily="34" charset="0"/>
                <a:cs typeface="Calibri" panose="020F0502020204030204" pitchFamily="34" charset="0"/>
              </a:rPr>
              <a:t>Trouver le candidat disposant d’un maximum de capacités</a:t>
            </a:r>
            <a:endParaRPr lang="fr-MA" dirty="0">
              <a:latin typeface="Calibri" panose="020F0502020204030204" pitchFamily="34" charset="0"/>
              <a:cs typeface="Calibri" panose="020F0502020204030204" pitchFamily="34" charset="0"/>
            </a:endParaRPr>
          </a:p>
        </p:txBody>
      </p:sp>
      <p:sp>
        <p:nvSpPr>
          <p:cNvPr id="9" name="Ellipse 8">
            <a:extLst>
              <a:ext uri="{FF2B5EF4-FFF2-40B4-BE49-F238E27FC236}">
                <a16:creationId xmlns:a16="http://schemas.microsoft.com/office/drawing/2014/main" id="{8CC2AC58-5D97-4B3B-A801-F8504DFB3290}"/>
              </a:ext>
            </a:extLst>
          </p:cNvPr>
          <p:cNvSpPr/>
          <p:nvPr/>
        </p:nvSpPr>
        <p:spPr>
          <a:xfrm>
            <a:off x="4260166" y="3538715"/>
            <a:ext cx="3671668" cy="1076662"/>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Calibri" panose="020F0502020204030204" pitchFamily="34" charset="0"/>
                <a:ea typeface="Calibri" panose="020F0502020204030204" pitchFamily="34" charset="0"/>
                <a:cs typeface="Calibri" panose="020F0502020204030204" pitchFamily="34" charset="0"/>
              </a:rPr>
              <a:t>Vérifier que le poste à pourvoir est en rapport avec l’annonce </a:t>
            </a:r>
            <a:endParaRPr lang="fr-MA" dirty="0">
              <a:latin typeface="Calibri" panose="020F0502020204030204" pitchFamily="34" charset="0"/>
              <a:cs typeface="Calibri" panose="020F0502020204030204" pitchFamily="34" charset="0"/>
            </a:endParaRPr>
          </a:p>
        </p:txBody>
      </p:sp>
      <p:sp>
        <p:nvSpPr>
          <p:cNvPr id="11" name="Ellipse 10">
            <a:extLst>
              <a:ext uri="{FF2B5EF4-FFF2-40B4-BE49-F238E27FC236}">
                <a16:creationId xmlns:a16="http://schemas.microsoft.com/office/drawing/2014/main" id="{5DB50216-DE25-4008-922F-0CF7E80EEBB6}"/>
              </a:ext>
            </a:extLst>
          </p:cNvPr>
          <p:cNvSpPr/>
          <p:nvPr/>
        </p:nvSpPr>
        <p:spPr>
          <a:xfrm>
            <a:off x="8215000" y="3538715"/>
            <a:ext cx="3671668" cy="107666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Calibri" panose="020F0502020204030204" pitchFamily="34" charset="0"/>
                <a:ea typeface="Calibri" panose="020F0502020204030204" pitchFamily="34" charset="0"/>
                <a:cs typeface="Calibri" panose="020F0502020204030204" pitchFamily="34" charset="0"/>
              </a:rPr>
              <a:t>Intéresser  le candidat pour qu’il accepte d’intégrer l’entreprise</a:t>
            </a:r>
            <a:endParaRPr lang="fr-MA" dirty="0">
              <a:latin typeface="Calibri" panose="020F0502020204030204" pitchFamily="34" charset="0"/>
              <a:cs typeface="Calibri" panose="020F0502020204030204" pitchFamily="34" charset="0"/>
            </a:endParaRPr>
          </a:p>
        </p:txBody>
      </p:sp>
      <p:cxnSp>
        <p:nvCxnSpPr>
          <p:cNvPr id="15" name="Connecteur droit avec flèche 14">
            <a:extLst>
              <a:ext uri="{FF2B5EF4-FFF2-40B4-BE49-F238E27FC236}">
                <a16:creationId xmlns:a16="http://schemas.microsoft.com/office/drawing/2014/main" id="{5E04FBE9-00D7-4785-97D4-C6C454806D42}"/>
              </a:ext>
            </a:extLst>
          </p:cNvPr>
          <p:cNvCxnSpPr>
            <a:cxnSpLocks/>
          </p:cNvCxnSpPr>
          <p:nvPr/>
        </p:nvCxnSpPr>
        <p:spPr>
          <a:xfrm flipH="1">
            <a:off x="2039816" y="2602040"/>
            <a:ext cx="1505242" cy="9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5861866-8C76-428B-9700-C905E49B726A}"/>
              </a:ext>
            </a:extLst>
          </p:cNvPr>
          <p:cNvCxnSpPr>
            <a:cxnSpLocks/>
          </p:cNvCxnSpPr>
          <p:nvPr/>
        </p:nvCxnSpPr>
        <p:spPr>
          <a:xfrm>
            <a:off x="6081932" y="2602039"/>
            <a:ext cx="0" cy="9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61C4F71F-2CC0-431B-A857-66BC86876C9D}"/>
              </a:ext>
            </a:extLst>
          </p:cNvPr>
          <p:cNvCxnSpPr>
            <a:endCxn id="11" idx="0"/>
          </p:cNvCxnSpPr>
          <p:nvPr/>
        </p:nvCxnSpPr>
        <p:spPr>
          <a:xfrm>
            <a:off x="8088923" y="2602040"/>
            <a:ext cx="1961911" cy="9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8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66C39-1E02-4F43-BBF0-F7EF5BD7EBD7}"/>
              </a:ext>
            </a:extLst>
          </p:cNvPr>
          <p:cNvSpPr>
            <a:spLocks noGrp="1"/>
          </p:cNvSpPr>
          <p:nvPr>
            <p:ph type="title"/>
          </p:nvPr>
        </p:nvSpPr>
        <p:spPr>
          <a:xfrm>
            <a:off x="646111" y="452718"/>
            <a:ext cx="9404723" cy="658630"/>
          </a:xfrm>
        </p:spPr>
        <p:txBody>
          <a:bodyPr/>
          <a:lstStyle/>
          <a:p>
            <a:endParaRPr lang="fr-MA" sz="3200" dirty="0">
              <a:latin typeface="Calibri" panose="020F0502020204030204" pitchFamily="34" charset="0"/>
              <a:cs typeface="Calibri" panose="020F0502020204030204" pitchFamily="34" charset="0"/>
            </a:endParaRPr>
          </a:p>
        </p:txBody>
      </p:sp>
      <p:sp>
        <p:nvSpPr>
          <p:cNvPr id="4" name="Rectangle : coins arrondis 3">
            <a:extLst>
              <a:ext uri="{FF2B5EF4-FFF2-40B4-BE49-F238E27FC236}">
                <a16:creationId xmlns:a16="http://schemas.microsoft.com/office/drawing/2014/main" id="{E5E00419-32C6-41B9-B5D7-188D05CD3A14}"/>
              </a:ext>
            </a:extLst>
          </p:cNvPr>
          <p:cNvSpPr/>
          <p:nvPr/>
        </p:nvSpPr>
        <p:spPr>
          <a:xfrm>
            <a:off x="3417917" y="1475660"/>
            <a:ext cx="4797083" cy="112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Pour le candidat</a:t>
            </a:r>
            <a:endParaRPr lang="fr-MA" b="1" dirty="0">
              <a:solidFill>
                <a:srgbClr val="0070C0"/>
              </a:solidFill>
            </a:endParaRPr>
          </a:p>
        </p:txBody>
      </p:sp>
      <p:sp>
        <p:nvSpPr>
          <p:cNvPr id="5" name="Ellipse 4">
            <a:extLst>
              <a:ext uri="{FF2B5EF4-FFF2-40B4-BE49-F238E27FC236}">
                <a16:creationId xmlns:a16="http://schemas.microsoft.com/office/drawing/2014/main" id="{09726996-743A-448C-9ACA-FAF7ED32C1DA}"/>
              </a:ext>
            </a:extLst>
          </p:cNvPr>
          <p:cNvSpPr/>
          <p:nvPr/>
        </p:nvSpPr>
        <p:spPr>
          <a:xfrm>
            <a:off x="0" y="3538714"/>
            <a:ext cx="4074942" cy="149069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700" dirty="0"/>
          </a:p>
          <a:p>
            <a:pPr algn="ctr"/>
            <a:r>
              <a:rPr lang="fr-FR" sz="1700" dirty="0"/>
              <a:t>Vérifier que ses capacités correspondent au profil du poste à pourvoir</a:t>
            </a:r>
            <a:endParaRPr lang="fr-MA" sz="1700" dirty="0"/>
          </a:p>
          <a:p>
            <a:pPr algn="ctr"/>
            <a:endParaRPr lang="fr-MA" sz="1700" dirty="0"/>
          </a:p>
        </p:txBody>
      </p:sp>
      <p:sp>
        <p:nvSpPr>
          <p:cNvPr id="9" name="Ellipse 8">
            <a:extLst>
              <a:ext uri="{FF2B5EF4-FFF2-40B4-BE49-F238E27FC236}">
                <a16:creationId xmlns:a16="http://schemas.microsoft.com/office/drawing/2014/main" id="{8CC2AC58-5D97-4B3B-A801-F8504DFB3290}"/>
              </a:ext>
            </a:extLst>
          </p:cNvPr>
          <p:cNvSpPr/>
          <p:nvPr/>
        </p:nvSpPr>
        <p:spPr>
          <a:xfrm>
            <a:off x="4260166" y="3538715"/>
            <a:ext cx="3671668" cy="1370910"/>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700" dirty="0"/>
          </a:p>
          <a:p>
            <a:pPr algn="ctr"/>
            <a:r>
              <a:rPr lang="fr-FR" sz="1700" dirty="0"/>
              <a:t>Vérifier que son profil correspond à celui du poste à pourvoir</a:t>
            </a:r>
            <a:endParaRPr lang="fr-MA" sz="1700" dirty="0"/>
          </a:p>
          <a:p>
            <a:pPr algn="ctr"/>
            <a:endParaRPr lang="fr-MA" sz="1700" dirty="0"/>
          </a:p>
        </p:txBody>
      </p:sp>
      <p:sp>
        <p:nvSpPr>
          <p:cNvPr id="11" name="Ellipse 10">
            <a:extLst>
              <a:ext uri="{FF2B5EF4-FFF2-40B4-BE49-F238E27FC236}">
                <a16:creationId xmlns:a16="http://schemas.microsoft.com/office/drawing/2014/main" id="{5DB50216-DE25-4008-922F-0CF7E80EEBB6}"/>
              </a:ext>
            </a:extLst>
          </p:cNvPr>
          <p:cNvSpPr/>
          <p:nvPr/>
        </p:nvSpPr>
        <p:spPr>
          <a:xfrm>
            <a:off x="8215000" y="3538715"/>
            <a:ext cx="3671668" cy="127243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700" dirty="0"/>
          </a:p>
          <a:p>
            <a:pPr algn="ctr"/>
            <a:r>
              <a:rPr lang="fr-FR" sz="1700" dirty="0"/>
              <a:t>Arriver à convaincre le recruteur qu’il est apte à occuper le poste</a:t>
            </a:r>
            <a:endParaRPr lang="fr-MA" sz="1700"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fr-MA" sz="1700" dirty="0"/>
          </a:p>
        </p:txBody>
      </p:sp>
      <p:cxnSp>
        <p:nvCxnSpPr>
          <p:cNvPr id="15" name="Connecteur droit avec flèche 14">
            <a:extLst>
              <a:ext uri="{FF2B5EF4-FFF2-40B4-BE49-F238E27FC236}">
                <a16:creationId xmlns:a16="http://schemas.microsoft.com/office/drawing/2014/main" id="{5E04FBE9-00D7-4785-97D4-C6C454806D42}"/>
              </a:ext>
            </a:extLst>
          </p:cNvPr>
          <p:cNvCxnSpPr>
            <a:cxnSpLocks/>
          </p:cNvCxnSpPr>
          <p:nvPr/>
        </p:nvCxnSpPr>
        <p:spPr>
          <a:xfrm flipH="1">
            <a:off x="2039816" y="2602040"/>
            <a:ext cx="1505242" cy="9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5861866-8C76-428B-9700-C905E49B726A}"/>
              </a:ext>
            </a:extLst>
          </p:cNvPr>
          <p:cNvCxnSpPr>
            <a:cxnSpLocks/>
          </p:cNvCxnSpPr>
          <p:nvPr/>
        </p:nvCxnSpPr>
        <p:spPr>
          <a:xfrm>
            <a:off x="6081932" y="2602039"/>
            <a:ext cx="0" cy="9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61C4F71F-2CC0-431B-A857-66BC86876C9D}"/>
              </a:ext>
            </a:extLst>
          </p:cNvPr>
          <p:cNvCxnSpPr>
            <a:cxnSpLocks/>
            <a:endCxn id="11" idx="0"/>
          </p:cNvCxnSpPr>
          <p:nvPr/>
        </p:nvCxnSpPr>
        <p:spPr>
          <a:xfrm>
            <a:off x="8088923" y="2602040"/>
            <a:ext cx="1961911" cy="9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338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2F743-9BEC-4C9B-9F90-82D6FA7A2DA1}"/>
              </a:ext>
            </a:extLst>
          </p:cNvPr>
          <p:cNvSpPr>
            <a:spLocks noGrp="1"/>
          </p:cNvSpPr>
          <p:nvPr>
            <p:ph type="title"/>
          </p:nvPr>
        </p:nvSpPr>
        <p:spPr>
          <a:xfrm>
            <a:off x="646111" y="452718"/>
            <a:ext cx="9404723" cy="644562"/>
          </a:xfrm>
        </p:spPr>
        <p:txBody>
          <a:bodyPr/>
          <a:lstStyle/>
          <a:p>
            <a:r>
              <a:rPr lang="fr-FR" sz="3200" b="1" dirty="0">
                <a:effectLst/>
                <a:latin typeface="Calibri" panose="020F0502020204030204" pitchFamily="34" charset="0"/>
                <a:ea typeface="Calibri" panose="020F0502020204030204" pitchFamily="34" charset="0"/>
                <a:cs typeface="Calibri" panose="020F0502020204030204" pitchFamily="34" charset="0"/>
              </a:rPr>
              <a:t>II-  Types d’entretien :</a:t>
            </a:r>
            <a:br>
              <a:rPr lang="fr-MA" sz="3200" dirty="0">
                <a:effectLst/>
                <a:latin typeface="Calibri" panose="020F0502020204030204" pitchFamily="34" charset="0"/>
                <a:ea typeface="Times New Roman" panose="02020603050405020304" pitchFamily="18" charset="0"/>
                <a:cs typeface="Calibri" panose="020F0502020204030204" pitchFamily="34" charset="0"/>
              </a:rPr>
            </a:br>
            <a:endParaRPr lang="fr-MA" sz="3200" dirty="0">
              <a:latin typeface="Calibri" panose="020F0502020204030204" pitchFamily="34" charset="0"/>
              <a:cs typeface="Calibri" panose="020F0502020204030204" pitchFamily="34" charset="0"/>
            </a:endParaRPr>
          </a:p>
        </p:txBody>
      </p:sp>
      <p:graphicFrame>
        <p:nvGraphicFramePr>
          <p:cNvPr id="10" name="Espace réservé du contenu 9">
            <a:extLst>
              <a:ext uri="{FF2B5EF4-FFF2-40B4-BE49-F238E27FC236}">
                <a16:creationId xmlns:a16="http://schemas.microsoft.com/office/drawing/2014/main" id="{FC665EF5-19AB-4388-A66E-1626B45E9102}"/>
              </a:ext>
            </a:extLst>
          </p:cNvPr>
          <p:cNvGraphicFramePr>
            <a:graphicFrameLocks noGrp="1"/>
          </p:cNvGraphicFramePr>
          <p:nvPr>
            <p:ph idx="1"/>
            <p:extLst>
              <p:ext uri="{D42A27DB-BD31-4B8C-83A1-F6EECF244321}">
                <p14:modId xmlns:p14="http://schemas.microsoft.com/office/powerpoint/2010/main" val="1197384519"/>
              </p:ext>
            </p:extLst>
          </p:nvPr>
        </p:nvGraphicFramePr>
        <p:xfrm>
          <a:off x="295421" y="1617781"/>
          <a:ext cx="11310424" cy="3671670"/>
        </p:xfrm>
        <a:graphic>
          <a:graphicData uri="http://schemas.openxmlformats.org/drawingml/2006/table">
            <a:tbl>
              <a:tblPr firstRow="1" firstCol="1" bandRow="1">
                <a:tableStyleId>{5C22544A-7EE6-4342-B048-85BDC9FD1C3A}</a:tableStyleId>
              </a:tblPr>
              <a:tblGrid>
                <a:gridCol w="1689725">
                  <a:extLst>
                    <a:ext uri="{9D8B030D-6E8A-4147-A177-3AD203B41FA5}">
                      <a16:colId xmlns:a16="http://schemas.microsoft.com/office/drawing/2014/main" val="1482961793"/>
                    </a:ext>
                  </a:extLst>
                </a:gridCol>
                <a:gridCol w="9620699">
                  <a:extLst>
                    <a:ext uri="{9D8B030D-6E8A-4147-A177-3AD203B41FA5}">
                      <a16:colId xmlns:a16="http://schemas.microsoft.com/office/drawing/2014/main" val="3418392912"/>
                    </a:ext>
                  </a:extLst>
                </a:gridCol>
              </a:tblGrid>
              <a:tr h="925926">
                <a:tc>
                  <a:txBody>
                    <a:bodyPr/>
                    <a:lstStyle/>
                    <a:p>
                      <a:pPr algn="ctr"/>
                      <a:r>
                        <a:rPr lang="fr-FR" sz="2400" dirty="0">
                          <a:effectLst/>
                          <a:latin typeface="Calibri" panose="020F0502020204030204" pitchFamily="34" charset="0"/>
                          <a:cs typeface="Calibri" panose="020F0502020204030204" pitchFamily="34" charset="0"/>
                        </a:rPr>
                        <a:t>Entretien simple</a:t>
                      </a:r>
                      <a:endParaRPr lang="fr-MA" sz="2400" dirty="0">
                        <a:effectLst/>
                        <a:latin typeface="Calibri" panose="020F0502020204030204" pitchFamily="34" charset="0"/>
                        <a:cs typeface="Calibri" panose="020F0502020204030204" pitchFamily="34" charset="0"/>
                      </a:endParaRPr>
                    </a:p>
                  </a:txBody>
                  <a:tcPr marL="68580" marR="68580" marT="0" marB="0" anchor="ctr"/>
                </a:tc>
                <a:tc>
                  <a:txBody>
                    <a:bodyPr/>
                    <a:lstStyle/>
                    <a:p>
                      <a:r>
                        <a:rPr lang="fr-FR" sz="2400" dirty="0">
                          <a:effectLst/>
                          <a:latin typeface="Calibri" panose="020F0502020204030204" pitchFamily="34" charset="0"/>
                          <a:cs typeface="Calibri" panose="020F0502020204030204" pitchFamily="34" charset="0"/>
                        </a:rPr>
                        <a:t>C’est la forme la plus courante. Le candidat se retrouve en tête à tête avec le recruteur.</a:t>
                      </a:r>
                      <a:endParaRPr lang="fr-MA" sz="2400" dirty="0">
                        <a:effectLst/>
                        <a:latin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4001"/>
                  </a:ext>
                </a:extLst>
              </a:tr>
              <a:tr h="987552">
                <a:tc>
                  <a:txBody>
                    <a:bodyPr/>
                    <a:lstStyle/>
                    <a:p>
                      <a:pPr algn="ctr"/>
                      <a:r>
                        <a:rPr lang="fr-FR" sz="2400" dirty="0">
                          <a:effectLst/>
                          <a:latin typeface="Calibri" panose="020F0502020204030204" pitchFamily="34" charset="0"/>
                          <a:cs typeface="Calibri" panose="020F0502020204030204" pitchFamily="34" charset="0"/>
                        </a:rPr>
                        <a:t>Entretien en chaîne </a:t>
                      </a:r>
                      <a:endParaRPr lang="fr-MA"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fr-FR" sz="2400" dirty="0">
                          <a:effectLst/>
                          <a:latin typeface="Calibri" panose="020F0502020204030204" pitchFamily="34" charset="0"/>
                          <a:cs typeface="Calibri" panose="020F0502020204030204" pitchFamily="34" charset="0"/>
                        </a:rPr>
                        <a:t>Le candidat rencontre successivement et séparément différents interlocuteurs intéressés par le recrutement en cours..</a:t>
                      </a:r>
                      <a:endParaRPr lang="fr-MA"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14141805"/>
                  </a:ext>
                </a:extLst>
              </a:tr>
              <a:tr h="770640">
                <a:tc>
                  <a:txBody>
                    <a:bodyPr/>
                    <a:lstStyle/>
                    <a:p>
                      <a:pPr algn="ctr"/>
                      <a:r>
                        <a:rPr lang="fr-FR" sz="2400" dirty="0">
                          <a:effectLst/>
                          <a:latin typeface="Calibri" panose="020F0502020204030204" pitchFamily="34" charset="0"/>
                          <a:cs typeface="Calibri" panose="020F0502020204030204" pitchFamily="34" charset="0"/>
                        </a:rPr>
                        <a:t>Entretien avec jury</a:t>
                      </a:r>
                      <a:endParaRPr lang="fr-MA" sz="2400" dirty="0">
                        <a:effectLst/>
                        <a:latin typeface="Calibri" panose="020F0502020204030204" pitchFamily="34" charset="0"/>
                        <a:cs typeface="Calibri" panose="020F0502020204030204" pitchFamily="34" charset="0"/>
                      </a:endParaRPr>
                    </a:p>
                  </a:txBody>
                  <a:tcPr marL="68580" marR="68580" marT="0" marB="0" anchor="ctr"/>
                </a:tc>
                <a:tc>
                  <a:txBody>
                    <a:bodyPr/>
                    <a:lstStyle/>
                    <a:p>
                      <a:r>
                        <a:rPr lang="fr-FR" sz="2400" dirty="0">
                          <a:effectLst/>
                          <a:latin typeface="Calibri" panose="020F0502020204030204" pitchFamily="34" charset="0"/>
                          <a:cs typeface="Calibri" panose="020F0502020204030204" pitchFamily="34" charset="0"/>
                        </a:rPr>
                        <a:t>Le candidat est placé face à plusieurs personnes</a:t>
                      </a:r>
                      <a:endParaRPr lang="fr-MA" sz="2400" dirty="0">
                        <a:effectLst/>
                        <a:latin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235146"/>
                  </a:ext>
                </a:extLst>
              </a:tr>
              <a:tr h="987552">
                <a:tc>
                  <a:txBody>
                    <a:bodyPr/>
                    <a:lstStyle/>
                    <a:p>
                      <a:pPr algn="ctr"/>
                      <a:r>
                        <a:rPr lang="fr-FR" sz="2400" dirty="0">
                          <a:effectLst/>
                          <a:latin typeface="Calibri" panose="020F0502020204030204" pitchFamily="34" charset="0"/>
                          <a:cs typeface="Calibri" panose="020F0502020204030204" pitchFamily="34" charset="0"/>
                        </a:rPr>
                        <a:t>Entretien en groupe </a:t>
                      </a:r>
                      <a:endParaRPr lang="fr-MA"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fr-FR" sz="2400" dirty="0">
                          <a:effectLst/>
                          <a:latin typeface="Calibri" panose="020F0502020204030204" pitchFamily="34" charset="0"/>
                          <a:cs typeface="Calibri" panose="020F0502020204030204" pitchFamily="34" charset="0"/>
                        </a:rPr>
                        <a:t>Il s’agit d’une épreuve de sélection où les candidats réunis autour d’une table sont invités à s’exprimer.</a:t>
                      </a:r>
                      <a:endParaRPr lang="fr-MA"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442006059"/>
                  </a:ext>
                </a:extLst>
              </a:tr>
            </a:tbl>
          </a:graphicData>
        </a:graphic>
      </p:graphicFrame>
    </p:spTree>
    <p:extLst>
      <p:ext uri="{BB962C8B-B14F-4D97-AF65-F5344CB8AC3E}">
        <p14:creationId xmlns:p14="http://schemas.microsoft.com/office/powerpoint/2010/main" val="1217012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CDCA00-96A1-4CCE-93C6-D5A34D9193CE}"/>
              </a:ext>
            </a:extLst>
          </p:cNvPr>
          <p:cNvSpPr>
            <a:spLocks noGrp="1"/>
          </p:cNvSpPr>
          <p:nvPr>
            <p:ph type="title"/>
          </p:nvPr>
        </p:nvSpPr>
        <p:spPr/>
        <p:txBody>
          <a:bodyPr/>
          <a:lstStyle/>
          <a:p>
            <a:r>
              <a:rPr lang="fr-FR" sz="3200" b="1" i="1" dirty="0">
                <a:latin typeface="Arial Narrow" panose="020B0606020202030204" pitchFamily="34" charset="0"/>
                <a:ea typeface="Calibri" panose="020F0502020204030204" pitchFamily="34" charset="0"/>
                <a:cs typeface="Times New Roman" panose="02020603050405020304" pitchFamily="18" charset="0"/>
              </a:rPr>
              <a:t>III- Proposition d’entretien</a:t>
            </a:r>
            <a:br>
              <a:rPr lang="fr-MA" sz="3200" dirty="0">
                <a:latin typeface="Calibri" panose="020F0502020204030204" pitchFamily="34" charset="0"/>
                <a:ea typeface="Calibri" panose="020F0502020204030204" pitchFamily="34" charset="0"/>
                <a:cs typeface="Arial" panose="020B0604020202020204" pitchFamily="34" charset="0"/>
              </a:rPr>
            </a:br>
            <a:endParaRPr lang="fr-MA" sz="3200" dirty="0"/>
          </a:p>
        </p:txBody>
      </p:sp>
      <p:sp>
        <p:nvSpPr>
          <p:cNvPr id="3" name="Espace réservé du contenu 2">
            <a:extLst>
              <a:ext uri="{FF2B5EF4-FFF2-40B4-BE49-F238E27FC236}">
                <a16:creationId xmlns:a16="http://schemas.microsoft.com/office/drawing/2014/main" id="{253063BA-A07C-4697-82A6-F0544A00D513}"/>
              </a:ext>
            </a:extLst>
          </p:cNvPr>
          <p:cNvSpPr>
            <a:spLocks noGrp="1"/>
          </p:cNvSpPr>
          <p:nvPr>
            <p:ph idx="1"/>
          </p:nvPr>
        </p:nvSpPr>
        <p:spPr>
          <a:xfrm>
            <a:off x="457201" y="1152983"/>
            <a:ext cx="11088688" cy="4195481"/>
          </a:xfrm>
        </p:spPr>
        <p:txBody>
          <a:bodyPr>
            <a:noAutofit/>
          </a:bodyPr>
          <a:lstStyle/>
          <a:p>
            <a:pPr>
              <a:lnSpc>
                <a:spcPct val="107000"/>
              </a:lnSpc>
              <a:spcAft>
                <a:spcPts val="800"/>
              </a:spcAft>
            </a:pPr>
            <a:r>
              <a:rPr lang="fr-FR" sz="2400" dirty="0">
                <a:effectLst/>
                <a:latin typeface="Arial Narrow" panose="020B0606020202030204" pitchFamily="34" charset="0"/>
                <a:ea typeface="Calibri" panose="020F0502020204030204" pitchFamily="34" charset="0"/>
                <a:cs typeface="Times New Roman" panose="02020603050405020304" pitchFamily="18" charset="0"/>
              </a:rPr>
              <a:t>Elle peut être faite par lettre ou téléphone. La date et l’heure sont généralement imposées. Dans ce cas, le respect des conditions du rendez-vous est essentiel.                                          Certaines règles sont à respecter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Symbol" panose="05050102010706020507" pitchFamily="18" charset="2"/>
              </a:rPr>
              <a:t></a:t>
            </a:r>
            <a:r>
              <a:rPr lang="fr-FR" sz="2400" dirty="0">
                <a:effectLst/>
                <a:latin typeface="Arial Narrow" panose="020B0606020202030204" pitchFamily="34" charset="0"/>
                <a:ea typeface="Calibri" panose="020F0502020204030204" pitchFamily="34" charset="0"/>
                <a:cs typeface="Times New Roman" panose="02020603050405020304" pitchFamily="18" charset="0"/>
              </a:rPr>
              <a:t>Respecter les consignes données par le recruteur (par exemple : appeler ente 10 h 30 et 11h 30),</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Symbol" panose="05050102010706020507" pitchFamily="18" charset="2"/>
              </a:rPr>
              <a:t></a:t>
            </a:r>
            <a:r>
              <a:rPr lang="fr-FR" sz="2400" dirty="0">
                <a:effectLst/>
                <a:latin typeface="Arial Narrow" panose="020B0606020202030204" pitchFamily="34" charset="0"/>
                <a:ea typeface="Calibri" panose="020F0502020204030204" pitchFamily="34" charset="0"/>
                <a:cs typeface="Times New Roman" panose="02020603050405020304" pitchFamily="18" charset="0"/>
              </a:rPr>
              <a:t>Appeler dès réception du courrier (réaction rapide du candidat),</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Symbol" panose="05050102010706020507" pitchFamily="18" charset="2"/>
              </a:rPr>
              <a:t></a:t>
            </a:r>
            <a:r>
              <a:rPr lang="fr-FR" sz="2400" dirty="0">
                <a:effectLst/>
                <a:latin typeface="Arial Narrow" panose="020B0606020202030204" pitchFamily="34" charset="0"/>
                <a:ea typeface="Calibri" panose="020F0502020204030204" pitchFamily="34" charset="0"/>
                <a:cs typeface="Times New Roman" panose="02020603050405020304" pitchFamily="18" charset="0"/>
              </a:rPr>
              <a:t>Faire préciser le jour et la date (mercredi 8 juin, par exemple), ainsi que le lieu précis de l’entretien, pour éviter tout malentendu.</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Symbol" panose="05050102010706020507" pitchFamily="18" charset="2"/>
              </a:rPr>
              <a:t></a:t>
            </a:r>
            <a:r>
              <a:rPr lang="fr-FR" sz="2400" dirty="0">
                <a:effectLst/>
                <a:latin typeface="Arial Narrow" panose="020B0606020202030204" pitchFamily="34" charset="0"/>
                <a:ea typeface="Calibri" panose="020F0502020204030204" pitchFamily="34" charset="0"/>
                <a:cs typeface="Times New Roman" panose="02020603050405020304" pitchFamily="18" charset="0"/>
              </a:rPr>
              <a:t>Se faire préciser le nom et la fonction de la ou des personnes à rencontrer.</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fr-FR" sz="2400" b="1" i="1" dirty="0">
                <a:effectLst/>
                <a:latin typeface="Arial Narrow" panose="020B0606020202030204" pitchFamily="34" charset="0"/>
                <a:ea typeface="Calibri" panose="020F0502020204030204" pitchFamily="34" charset="0"/>
                <a:cs typeface="Times New Roman" panose="02020603050405020304" pitchFamily="18" charset="0"/>
              </a:rPr>
              <a:t>La recherche d’informations sur l’entreprise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Times New Roman" panose="02020603050405020304" pitchFamily="18" charset="0"/>
              </a:rPr>
              <a:t>Cette recherche permet au candidat, au moment de l’entretien, de poser des questions précises, notamment en ce qui concerne le contenu du poste à pourvoir.</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fr-FR" sz="2400" b="1" i="1" dirty="0">
                <a:effectLst/>
                <a:latin typeface="Arial Narrow" panose="020B0606020202030204" pitchFamily="34" charset="0"/>
                <a:ea typeface="Calibri" panose="020F0502020204030204" pitchFamily="34" charset="0"/>
                <a:cs typeface="Times New Roman" panose="02020603050405020304" pitchFamily="18" charset="0"/>
              </a:rPr>
              <a:t>La connaissance parfaite de sa propre candidature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Times New Roman" panose="02020603050405020304" pitchFamily="18" charset="0"/>
              </a:rPr>
              <a:t>Le candidat mettra au point son </a:t>
            </a:r>
            <a:r>
              <a:rPr lang="fr-FR" sz="2400" b="1" dirty="0">
                <a:effectLst/>
                <a:latin typeface="Arial Narrow" panose="020B0606020202030204" pitchFamily="34" charset="0"/>
                <a:ea typeface="Calibri" panose="020F0502020204030204" pitchFamily="34" charset="0"/>
                <a:cs typeface="Times New Roman" panose="02020603050405020304" pitchFamily="18" charset="0"/>
              </a:rPr>
              <a:t>argumentaire</a:t>
            </a:r>
            <a:r>
              <a:rPr lang="fr-FR" sz="2400" dirty="0">
                <a:effectLst/>
                <a:latin typeface="Arial Narrow" panose="020B0606020202030204" pitchFamily="34" charset="0"/>
                <a:ea typeface="Calibri" panose="020F0502020204030204" pitchFamily="34" charset="0"/>
                <a:cs typeface="Times New Roman" panose="02020603050405020304" pitchFamily="18" charset="0"/>
              </a:rPr>
              <a:t>, de façon à répondre aux questions posées par le recruteur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b="1" dirty="0">
                <a:effectLst/>
                <a:latin typeface="Arial Narrow" panose="020B0606020202030204" pitchFamily="34" charset="0"/>
                <a:ea typeface="Calibri" panose="020F0502020204030204" pitchFamily="34" charset="0"/>
                <a:cs typeface="Times New Roman" panose="02020603050405020304" pitchFamily="18" charset="0"/>
              </a:rPr>
              <a:t>La formation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Times New Roman" panose="02020603050405020304" pitchFamily="18" charset="0"/>
              </a:rPr>
              <a:t>Pourquoi avoir choisi telle section ?</a:t>
            </a:r>
            <a:r>
              <a:rPr lang="fr-FR" sz="2400" dirty="0">
                <a:effectLst/>
                <a:latin typeface="Arial Narrow" panose="020B0606020202030204" pitchFamily="34" charset="0"/>
                <a:ea typeface="Calibri" panose="020F0502020204030204" pitchFamily="34" charset="0"/>
                <a:cs typeface="Courier"/>
              </a:rPr>
              <a:t> </a:t>
            </a:r>
            <a:r>
              <a:rPr lang="fr-FR" sz="2400" dirty="0">
                <a:effectLst/>
                <a:latin typeface="Arial Narrow" panose="020B0606020202030204" pitchFamily="34" charset="0"/>
                <a:ea typeface="Calibri" panose="020F0502020204030204" pitchFamily="34" charset="0"/>
                <a:cs typeface="Times New Roman" panose="02020603050405020304" pitchFamily="18" charset="0"/>
              </a:rPr>
              <a:t>Quelles étaient les matières préférées ?</a:t>
            </a:r>
            <a:r>
              <a:rPr lang="fr-FR" sz="2400" dirty="0">
                <a:effectLst/>
                <a:latin typeface="Arial Narrow" panose="020B0606020202030204" pitchFamily="34" charset="0"/>
                <a:ea typeface="Calibri" panose="020F0502020204030204" pitchFamily="34" charset="0"/>
                <a:cs typeface="Courier"/>
              </a:rPr>
              <a:t> </a:t>
            </a:r>
            <a:r>
              <a:rPr lang="fr-FR" sz="2400" dirty="0">
                <a:effectLst/>
                <a:latin typeface="Arial Narrow" panose="020B0606020202030204" pitchFamily="34" charset="0"/>
                <a:ea typeface="Calibri" panose="020F0502020204030204" pitchFamily="34" charset="0"/>
                <a:cs typeface="Times New Roman" panose="02020603050405020304" pitchFamily="18" charset="0"/>
              </a:rPr>
              <a:t>Quels étaient les résultats obtenus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b="1" dirty="0">
                <a:effectLst/>
                <a:latin typeface="Arial Narrow" panose="020B0606020202030204" pitchFamily="34" charset="0"/>
                <a:ea typeface="Calibri" panose="020F0502020204030204" pitchFamily="34" charset="0"/>
                <a:cs typeface="Times New Roman" panose="02020603050405020304" pitchFamily="18" charset="0"/>
              </a:rPr>
              <a:t>L’expérience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Times New Roman" panose="02020603050405020304" pitchFamily="18" charset="0"/>
              </a:rPr>
              <a:t>Quelles étaient les attributions ? Les causes de départ (démission, licenciement)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b="1" dirty="0">
                <a:effectLst/>
                <a:latin typeface="Arial Narrow" panose="020B0606020202030204" pitchFamily="34" charset="0"/>
                <a:ea typeface="Calibri" panose="020F0502020204030204" pitchFamily="34" charset="0"/>
                <a:cs typeface="Times New Roman" panose="02020603050405020304" pitchFamily="18" charset="0"/>
              </a:rPr>
              <a:t>Les activités extrascolaires ou extra-professionnelles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Arial Narrow" panose="020B0606020202030204" pitchFamily="34" charset="0"/>
                <a:ea typeface="Calibri" panose="020F0502020204030204" pitchFamily="34" charset="0"/>
                <a:cs typeface="Times New Roman" panose="02020603050405020304" pitchFamily="18" charset="0"/>
              </a:rPr>
              <a:t>Quelles activités ? Depuis combien de temps ? Pourquoi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fr-MA" sz="2400" dirty="0"/>
          </a:p>
        </p:txBody>
      </p:sp>
    </p:spTree>
    <p:extLst>
      <p:ext uri="{BB962C8B-B14F-4D97-AF65-F5344CB8AC3E}">
        <p14:creationId xmlns:p14="http://schemas.microsoft.com/office/powerpoint/2010/main" val="1855956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35CA7-4619-4A92-B650-5EBF82E85618}"/>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7C2C6AA2-B8A7-4EF9-8145-EB3D35E6B656}"/>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1907125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68D07-C303-4CA6-A54B-BAB75168599C}"/>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A7C0E7A7-A0F0-45AD-9586-1C57B237A944}"/>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1315305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12CDF-D274-4385-A13C-9D2D6747D8B1}"/>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A4995AFE-B1E5-4287-A87A-1D65D0774E4B}"/>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145211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C79AB-834A-456D-AD3D-4763997709D1}"/>
              </a:ext>
            </a:extLst>
          </p:cNvPr>
          <p:cNvSpPr>
            <a:spLocks noGrp="1"/>
          </p:cNvSpPr>
          <p:nvPr>
            <p:ph type="title"/>
          </p:nvPr>
        </p:nvSpPr>
        <p:spPr/>
        <p:txBody>
          <a:bodyPr/>
          <a:lstStyle/>
          <a:p>
            <a:pPr marL="342900" lvl="0" indent="-342900" rtl="0">
              <a:lnSpc>
                <a:spcPct val="115000"/>
              </a:lnSpc>
              <a:spcAft>
                <a:spcPts val="1000"/>
              </a:spcAft>
            </a:pPr>
            <a:r>
              <a:rPr lang="fr-FR" sz="3200" b="1" cap="all" dirty="0">
                <a:latin typeface="Calibri" panose="020F0502020204030204" pitchFamily="34" charset="0"/>
                <a:ea typeface="Calibri" panose="020F0502020204030204" pitchFamily="34" charset="0"/>
                <a:cs typeface="Arial" panose="020B0604020202020204" pitchFamily="34" charset="0"/>
              </a:rPr>
              <a:t>II- </a:t>
            </a:r>
            <a:r>
              <a:rPr lang="fr-FR" sz="3200" b="1" cap="all" dirty="0">
                <a:effectLst/>
                <a:latin typeface="Calibri" panose="020F0502020204030204" pitchFamily="34" charset="0"/>
                <a:ea typeface="Calibri" panose="020F0502020204030204" pitchFamily="34" charset="0"/>
                <a:cs typeface="Arial" panose="020B0604020202020204" pitchFamily="34" charset="0"/>
              </a:rPr>
              <a:t>STRATEGIE D’UN CHERCHEUR D’EMPLOI</a:t>
            </a:r>
            <a:br>
              <a:rPr lang="fr-MA" sz="3200" dirty="0">
                <a:effectLst/>
                <a:latin typeface="Calibri" panose="020F0502020204030204" pitchFamily="34" charset="0"/>
                <a:ea typeface="Calibri" panose="020F0502020204030204" pitchFamily="34" charset="0"/>
                <a:cs typeface="Arial" panose="020B0604020202020204" pitchFamily="34" charset="0"/>
              </a:rPr>
            </a:br>
            <a:r>
              <a:rPr lang="fr-MA" sz="3200" dirty="0">
                <a:effectLst/>
                <a:latin typeface="Calibri" panose="020F0502020204030204" pitchFamily="34" charset="0"/>
                <a:ea typeface="Calibri" panose="020F0502020204030204" pitchFamily="34" charset="0"/>
                <a:cs typeface="Arial" panose="020B0604020202020204" pitchFamily="34" charset="0"/>
              </a:rPr>
              <a:t>A- </a:t>
            </a:r>
            <a:r>
              <a:rPr lang="fr-FR" sz="3200" b="1" dirty="0">
                <a:latin typeface="Calibri" panose="020F0502020204030204" pitchFamily="34" charset="0"/>
                <a:ea typeface="Calibri" panose="020F0502020204030204" pitchFamily="34" charset="0"/>
                <a:cs typeface="Arial" panose="020B0604020202020204" pitchFamily="34" charset="0"/>
              </a:rPr>
              <a:t>P</a:t>
            </a:r>
            <a:r>
              <a:rPr lang="fr-FR" sz="3200" b="1" dirty="0">
                <a:effectLst/>
                <a:latin typeface="Calibri" panose="020F0502020204030204" pitchFamily="34" charset="0"/>
                <a:ea typeface="Calibri" panose="020F0502020204030204" pitchFamily="34" charset="0"/>
                <a:cs typeface="Arial" panose="020B0604020202020204" pitchFamily="34" charset="0"/>
              </a:rPr>
              <a:t>rocessus de prospection</a:t>
            </a:r>
            <a:endParaRPr lang="fr-MA" sz="3200" dirty="0"/>
          </a:p>
        </p:txBody>
      </p:sp>
      <p:pic>
        <p:nvPicPr>
          <p:cNvPr id="4" name="Espace réservé du contenu 3">
            <a:extLst>
              <a:ext uri="{FF2B5EF4-FFF2-40B4-BE49-F238E27FC236}">
                <a16:creationId xmlns:a16="http://schemas.microsoft.com/office/drawing/2014/main" id="{3492C923-26E6-4E05-8E88-60AEF0714C99}"/>
              </a:ext>
            </a:extLst>
          </p:cNvPr>
          <p:cNvPicPr>
            <a:picLocks noGrp="1" noChangeAspect="1"/>
          </p:cNvPicPr>
          <p:nvPr>
            <p:ph idx="1"/>
          </p:nvPr>
        </p:nvPicPr>
        <p:blipFill>
          <a:blip r:embed="rId2"/>
          <a:stretch>
            <a:fillRect/>
          </a:stretch>
        </p:blipFill>
        <p:spPr>
          <a:xfrm>
            <a:off x="2828925" y="1853248"/>
            <a:ext cx="7806250" cy="4688229"/>
          </a:xfrm>
          <a:prstGeom prst="rect">
            <a:avLst/>
          </a:prstGeom>
        </p:spPr>
      </p:pic>
    </p:spTree>
    <p:extLst>
      <p:ext uri="{BB962C8B-B14F-4D97-AF65-F5344CB8AC3E}">
        <p14:creationId xmlns:p14="http://schemas.microsoft.com/office/powerpoint/2010/main" val="599270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BA2D4-9CB6-44B0-8EDE-C1A98F40375F}"/>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CDF7928D-F15B-4E5A-9A76-176A863EDD76}"/>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342026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AC7C19-FC78-42DB-B285-F3F649B3D1AC}"/>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BEB42138-82A7-4ED4-B581-BAEADB403CE2}"/>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300402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3474E-196C-4025-9EFF-652D2E0F039E}"/>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70A5019C-2075-4966-822A-6DF62FA479B5}"/>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962669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9D7EF4-C85D-4B30-85E7-0B8577F9D163}"/>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72EC2A3A-6B47-46F1-8269-64DFB5F53E10}"/>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13921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DA60B-7700-4404-B85C-24265958281C}"/>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88BB9DB1-AE07-44E1-90ED-73CA8ADDDE8B}"/>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896523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628922-FDED-4E29-9B18-725ADDCB66AC}"/>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8BF110FE-EE51-4DD8-9A16-3B44EF05739A}"/>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1843205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2FD36-209D-4452-801F-2B02120A82F8}"/>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7F8F6A72-3906-458B-8A7B-5B9C4922BEEA}"/>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294598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16541-8B37-4D73-A0AB-F896A26489D4}"/>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0FE4D0E9-4489-406E-B4DB-69268FB438CD}"/>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1407492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B1B9E5-08AF-49A7-BF8A-8DEBF0469C4B}"/>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680F3DA7-7BA1-4C96-900C-F3C585D8F20F}"/>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106366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E96AE9-8C30-4FEA-AC63-AD82EE63C472}"/>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4A6659CC-D46D-4F40-BAB2-A6ED6F8D578F}"/>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82337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FF1A5-62CC-4BA4-9E99-452E37E2E4B2}"/>
              </a:ext>
            </a:extLst>
          </p:cNvPr>
          <p:cNvSpPr>
            <a:spLocks noGrp="1"/>
          </p:cNvSpPr>
          <p:nvPr>
            <p:ph type="title"/>
          </p:nvPr>
        </p:nvSpPr>
        <p:spPr>
          <a:xfrm>
            <a:off x="646111" y="452718"/>
            <a:ext cx="9404723" cy="827442"/>
          </a:xfrm>
        </p:spPr>
        <p:txBody>
          <a:bodyPr/>
          <a:lstStyle/>
          <a:p>
            <a:r>
              <a:rPr lang="fr-MA" sz="3200" b="1" dirty="0">
                <a:latin typeface="Calibri" panose="020F0502020204030204" pitchFamily="34" charset="0"/>
                <a:cs typeface="Calibri" panose="020F0502020204030204" pitchFamily="34" charset="0"/>
              </a:rPr>
              <a:t>2- Débutant</a:t>
            </a:r>
          </a:p>
        </p:txBody>
      </p:sp>
      <p:graphicFrame>
        <p:nvGraphicFramePr>
          <p:cNvPr id="4" name="Espace réservé du contenu 3">
            <a:extLst>
              <a:ext uri="{FF2B5EF4-FFF2-40B4-BE49-F238E27FC236}">
                <a16:creationId xmlns:a16="http://schemas.microsoft.com/office/drawing/2014/main" id="{5FE3A2E6-16E8-46AA-BB9B-B4BA0C6E4CCD}"/>
              </a:ext>
            </a:extLst>
          </p:cNvPr>
          <p:cNvGraphicFramePr>
            <a:graphicFrameLocks noGrp="1"/>
          </p:cNvGraphicFramePr>
          <p:nvPr>
            <p:ph idx="1"/>
            <p:extLst>
              <p:ext uri="{D42A27DB-BD31-4B8C-83A1-F6EECF244321}">
                <p14:modId xmlns:p14="http://schemas.microsoft.com/office/powerpoint/2010/main" val="136680477"/>
              </p:ext>
            </p:extLst>
          </p:nvPr>
        </p:nvGraphicFramePr>
        <p:xfrm>
          <a:off x="646112" y="1477108"/>
          <a:ext cx="10453298" cy="3895389"/>
        </p:xfrm>
        <a:graphic>
          <a:graphicData uri="http://schemas.openxmlformats.org/drawingml/2006/table">
            <a:tbl>
              <a:tblPr firstRow="1" firstCol="1" bandRow="1">
                <a:tableStyleId>{5C22544A-7EE6-4342-B048-85BDC9FD1C3A}</a:tableStyleId>
              </a:tblPr>
              <a:tblGrid>
                <a:gridCol w="2587379">
                  <a:extLst>
                    <a:ext uri="{9D8B030D-6E8A-4147-A177-3AD203B41FA5}">
                      <a16:colId xmlns:a16="http://schemas.microsoft.com/office/drawing/2014/main" val="1941536391"/>
                    </a:ext>
                  </a:extLst>
                </a:gridCol>
                <a:gridCol w="7865919">
                  <a:extLst>
                    <a:ext uri="{9D8B030D-6E8A-4147-A177-3AD203B41FA5}">
                      <a16:colId xmlns:a16="http://schemas.microsoft.com/office/drawing/2014/main" val="1909652744"/>
                    </a:ext>
                  </a:extLst>
                </a:gridCol>
              </a:tblGrid>
              <a:tr h="1552879">
                <a:tc>
                  <a:txBody>
                    <a:bodyPr/>
                    <a:lstStyle/>
                    <a:p>
                      <a:pPr>
                        <a:lnSpc>
                          <a:spcPct val="115000"/>
                        </a:lnSpc>
                        <a:spcAft>
                          <a:spcPts val="1000"/>
                        </a:spcAft>
                      </a:pPr>
                      <a:r>
                        <a:rPr lang="fr-FR" sz="2000">
                          <a:effectLst/>
                          <a:latin typeface="Calibri" panose="020F0502020204030204" pitchFamily="34" charset="0"/>
                          <a:cs typeface="Calibri" panose="020F0502020204030204" pitchFamily="34" charset="0"/>
                        </a:rPr>
                        <a:t>Sachez jouer vos points forts</a:t>
                      </a:r>
                      <a:endParaRPr lang="fr-MA"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342900" lvl="0" indent="-342900" rtl="0">
                        <a:lnSpc>
                          <a:spcPct val="115000"/>
                        </a:lnSpc>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Bac + 5</a:t>
                      </a:r>
                      <a:endParaRPr lang="fr-MA" sz="2000" dirty="0">
                        <a:effectLst/>
                        <a:latin typeface="Calibri" panose="020F0502020204030204" pitchFamily="34" charset="0"/>
                        <a:cs typeface="Calibri" panose="020F0502020204030204" pitchFamily="34" charset="0"/>
                      </a:endParaRPr>
                    </a:p>
                    <a:p>
                      <a:pPr marL="342900" lvl="0" indent="-342900">
                        <a:lnSpc>
                          <a:spcPct val="115000"/>
                        </a:lnSpc>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Potentialité, adaptabilité</a:t>
                      </a:r>
                      <a:endParaRPr lang="fr-MA" sz="2000" dirty="0">
                        <a:effectLst/>
                        <a:latin typeface="Calibri" panose="020F0502020204030204" pitchFamily="34" charset="0"/>
                        <a:cs typeface="Calibri" panose="020F0502020204030204" pitchFamily="34" charset="0"/>
                      </a:endParaRPr>
                    </a:p>
                    <a:p>
                      <a:pPr marL="342900" lvl="0" indent="-342900">
                        <a:lnSpc>
                          <a:spcPct val="115000"/>
                        </a:lnSpc>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Stages</a:t>
                      </a:r>
                      <a:endParaRPr lang="fr-MA" sz="2000" dirty="0">
                        <a:effectLst/>
                        <a:latin typeface="Calibri" panose="020F0502020204030204" pitchFamily="34" charset="0"/>
                        <a:cs typeface="Calibri" panose="020F0502020204030204" pitchFamily="34" charset="0"/>
                      </a:endParaRPr>
                    </a:p>
                    <a:p>
                      <a:pPr marL="342900" lvl="0" indent="-342900">
                        <a:lnSpc>
                          <a:spcPct val="115000"/>
                        </a:lnSpc>
                        <a:spcAft>
                          <a:spcPts val="1000"/>
                        </a:spcAft>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Motivation</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09347001"/>
                  </a:ext>
                </a:extLst>
              </a:tr>
              <a:tr h="2342510">
                <a:tc>
                  <a:txBody>
                    <a:bodyPr/>
                    <a:lstStyle/>
                    <a:p>
                      <a:pPr>
                        <a:lnSpc>
                          <a:spcPct val="115000"/>
                        </a:lnSpc>
                        <a:spcAft>
                          <a:spcPts val="1000"/>
                        </a:spcAft>
                      </a:pPr>
                      <a:r>
                        <a:rPr lang="fr-FR" sz="2000" dirty="0">
                          <a:effectLst/>
                          <a:latin typeface="Calibri" panose="020F0502020204030204" pitchFamily="34" charset="0"/>
                          <a:cs typeface="Calibri" panose="020F0502020204030204" pitchFamily="34" charset="0"/>
                        </a:rPr>
                        <a:t>Agissez </a:t>
                      </a:r>
                    </a:p>
                    <a:p>
                      <a:pPr>
                        <a:lnSpc>
                          <a:spcPct val="115000"/>
                        </a:lnSpc>
                        <a:spcAft>
                          <a:spcPts val="1000"/>
                        </a:spcAft>
                      </a:pPr>
                      <a:r>
                        <a:rPr lang="fr-FR" sz="2000" dirty="0">
                          <a:effectLst/>
                          <a:latin typeface="Calibri" panose="020F0502020204030204" pitchFamily="34" charset="0"/>
                          <a:cs typeface="Calibri" panose="020F0502020204030204" pitchFamily="34" charset="0"/>
                        </a:rPr>
                        <a:t>efficacement</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342900" lvl="0" indent="-342900" rtl="0">
                        <a:lnSpc>
                          <a:spcPct val="115000"/>
                        </a:lnSpc>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Démarrez vos recherches avant d’avoir le diplôme.</a:t>
                      </a:r>
                      <a:endParaRPr lang="fr-MA" sz="2000" dirty="0">
                        <a:effectLst/>
                        <a:latin typeface="Calibri" panose="020F0502020204030204" pitchFamily="34" charset="0"/>
                        <a:cs typeface="Calibri" panose="020F0502020204030204" pitchFamily="34" charset="0"/>
                      </a:endParaRPr>
                    </a:p>
                    <a:p>
                      <a:pPr marL="342900" lvl="0" indent="-342900">
                        <a:lnSpc>
                          <a:spcPct val="115000"/>
                        </a:lnSpc>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Prospectez dans les grandes villes.</a:t>
                      </a:r>
                      <a:endParaRPr lang="fr-MA" sz="2000" dirty="0">
                        <a:effectLst/>
                        <a:latin typeface="Calibri" panose="020F0502020204030204" pitchFamily="34" charset="0"/>
                        <a:cs typeface="Calibri" panose="020F0502020204030204" pitchFamily="34" charset="0"/>
                      </a:endParaRPr>
                    </a:p>
                    <a:p>
                      <a:pPr marL="342900" lvl="0" indent="-342900">
                        <a:lnSpc>
                          <a:spcPct val="115000"/>
                        </a:lnSpc>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Ayez des prétentions adaptées (salaires et poste).</a:t>
                      </a:r>
                      <a:endParaRPr lang="fr-MA" sz="2000" dirty="0">
                        <a:effectLst/>
                        <a:latin typeface="Calibri" panose="020F0502020204030204" pitchFamily="34" charset="0"/>
                        <a:cs typeface="Calibri" panose="020F0502020204030204" pitchFamily="34" charset="0"/>
                      </a:endParaRPr>
                    </a:p>
                    <a:p>
                      <a:pPr marL="342900" lvl="0" indent="-342900">
                        <a:lnSpc>
                          <a:spcPct val="115000"/>
                        </a:lnSpc>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Consultez les petites annonces.</a:t>
                      </a:r>
                      <a:endParaRPr lang="fr-MA" sz="2000" dirty="0">
                        <a:effectLst/>
                        <a:latin typeface="Calibri" panose="020F0502020204030204" pitchFamily="34" charset="0"/>
                        <a:cs typeface="Calibri" panose="020F0502020204030204" pitchFamily="34" charset="0"/>
                      </a:endParaRPr>
                    </a:p>
                    <a:p>
                      <a:pPr marL="342900" lvl="0" indent="-342900">
                        <a:lnSpc>
                          <a:spcPct val="115000"/>
                        </a:lnSpc>
                        <a:spcAft>
                          <a:spcPts val="1000"/>
                        </a:spcAft>
                        <a:buFont typeface="Wingdings" panose="05000000000000000000" pitchFamily="2" charset="2"/>
                        <a:buChar char=""/>
                      </a:pPr>
                      <a:r>
                        <a:rPr lang="fr-FR" sz="2000" dirty="0">
                          <a:effectLst/>
                          <a:latin typeface="Calibri" panose="020F0502020204030204" pitchFamily="34" charset="0"/>
                          <a:cs typeface="Calibri" panose="020F0502020204030204" pitchFamily="34" charset="0"/>
                        </a:rPr>
                        <a:t>Faites jouer votre réseau de relations constitué au cours de vos stages.</a:t>
                      </a:r>
                      <a:endParaRPr lang="fr-MA"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46808399"/>
                  </a:ext>
                </a:extLst>
              </a:tr>
            </a:tbl>
          </a:graphicData>
        </a:graphic>
      </p:graphicFrame>
    </p:spTree>
    <p:extLst>
      <p:ext uri="{BB962C8B-B14F-4D97-AF65-F5344CB8AC3E}">
        <p14:creationId xmlns:p14="http://schemas.microsoft.com/office/powerpoint/2010/main" val="1308918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38578-AFB7-4F82-A756-C3D05426F9C1}"/>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9235AF8D-01D4-48B4-89C4-842AB9A66EF3}"/>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126282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89A43-6F8F-4E44-9014-5EB925119889}"/>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33C21F54-640F-4B23-AD09-4A406D83DF26}"/>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08552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3DE84-D861-4202-AEE0-9B988AE083DA}"/>
              </a:ext>
            </a:extLst>
          </p:cNvPr>
          <p:cNvSpPr>
            <a:spLocks noGrp="1"/>
          </p:cNvSpPr>
          <p:nvPr>
            <p:ph type="ctrTitle"/>
          </p:nvPr>
        </p:nvSpPr>
        <p:spPr>
          <a:xfrm>
            <a:off x="1429482" y="261938"/>
            <a:ext cx="6800850" cy="2590800"/>
          </a:xfrm>
        </p:spPr>
        <p:txBody>
          <a:bodyPr rtlCol="0">
            <a:normAutofit fontScale="90000"/>
          </a:bodyPr>
          <a:lstStyle/>
          <a:p>
            <a:pPr>
              <a:defRPr/>
            </a:pPr>
            <a:r>
              <a:rPr lang="fr-FR" sz="3600" b="1" dirty="0">
                <a:latin typeface="Calibri" panose="020F0502020204030204" pitchFamily="34" charset="0"/>
                <a:cs typeface="Calibri" panose="020F0502020204030204" pitchFamily="34" charset="0"/>
              </a:rPr>
              <a:t>III- ETUDES DES ANNONCES</a:t>
            </a:r>
            <a:br>
              <a:rPr lang="fr-FR" dirty="0"/>
            </a:br>
            <a:br>
              <a:rPr lang="fr-FR" dirty="0"/>
            </a:br>
            <a:endParaRPr lang="fr-FR" dirty="0"/>
          </a:p>
        </p:txBody>
      </p:sp>
      <p:sp>
        <p:nvSpPr>
          <p:cNvPr id="3075" name="Sous-titre 2">
            <a:extLst>
              <a:ext uri="{FF2B5EF4-FFF2-40B4-BE49-F238E27FC236}">
                <a16:creationId xmlns:a16="http://schemas.microsoft.com/office/drawing/2014/main" id="{735B9CBF-7193-48C0-BB84-B835C74C3CED}"/>
              </a:ext>
            </a:extLst>
          </p:cNvPr>
          <p:cNvSpPr>
            <a:spLocks noGrp="1"/>
          </p:cNvSpPr>
          <p:nvPr>
            <p:ph type="subTitle" idx="1"/>
          </p:nvPr>
        </p:nvSpPr>
        <p:spPr>
          <a:xfrm>
            <a:off x="1978122" y="855126"/>
            <a:ext cx="6802438" cy="503237"/>
          </a:xfrm>
        </p:spPr>
        <p:txBody>
          <a:bodyPr rtlCol="0">
            <a:normAutofit fontScale="92500" lnSpcReduction="10000"/>
          </a:bodyPr>
          <a:lstStyle/>
          <a:p>
            <a:pPr>
              <a:buClr>
                <a:schemeClr val="tx1">
                  <a:lumMod val="85000"/>
                  <a:lumOff val="15000"/>
                </a:schemeClr>
              </a:buClr>
              <a:defRPr/>
            </a:pPr>
            <a:r>
              <a:rPr lang="fr-FR" altLang="fr-FR" sz="3200" b="1" dirty="0">
                <a:solidFill>
                  <a:schemeClr val="tx2"/>
                </a:solidFill>
                <a:latin typeface="Calibri" panose="020F0502020204030204" pitchFamily="34" charset="0"/>
                <a:cs typeface="Calibri" panose="020F0502020204030204" pitchFamily="34" charset="0"/>
              </a:rPr>
              <a:t>A- Lire une annonce </a:t>
            </a:r>
          </a:p>
        </p:txBody>
      </p:sp>
      <p:pic>
        <p:nvPicPr>
          <p:cNvPr id="8" name="Image 7">
            <a:extLst>
              <a:ext uri="{FF2B5EF4-FFF2-40B4-BE49-F238E27FC236}">
                <a16:creationId xmlns:a16="http://schemas.microsoft.com/office/drawing/2014/main" id="{35CFF200-1C7F-4399-B999-63376E9C7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19" y="1671856"/>
            <a:ext cx="8720024" cy="3997423"/>
          </a:xfrm>
          <a:prstGeom prst="rect">
            <a:avLst/>
          </a:prstGeom>
        </p:spPr>
      </p:pic>
    </p:spTree>
    <p:extLst>
      <p:ext uri="{BB962C8B-B14F-4D97-AF65-F5344CB8AC3E}">
        <p14:creationId xmlns:p14="http://schemas.microsoft.com/office/powerpoint/2010/main" val="2804421842"/>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B5D81-7D0A-4114-A820-76CCE882FB3E}"/>
              </a:ext>
            </a:extLst>
          </p:cNvPr>
          <p:cNvSpPr>
            <a:spLocks noGrp="1"/>
          </p:cNvSpPr>
          <p:nvPr>
            <p:ph type="title"/>
          </p:nvPr>
        </p:nvSpPr>
        <p:spPr>
          <a:xfrm>
            <a:off x="646111" y="452718"/>
            <a:ext cx="9404723" cy="743036"/>
          </a:xfrm>
        </p:spPr>
        <p:txBody>
          <a:bodyPr/>
          <a:lstStyle/>
          <a:p>
            <a:r>
              <a:rPr lang="fr-FR" sz="3200" b="1" dirty="0">
                <a:effectLst/>
                <a:latin typeface="Calibri" panose="020F0502020204030204" pitchFamily="34" charset="0"/>
                <a:ea typeface="Calibri" panose="020F0502020204030204" pitchFamily="34" charset="0"/>
                <a:cs typeface="Arial" panose="020B0604020202020204" pitchFamily="34" charset="0"/>
              </a:rPr>
              <a:t>B- Contenu</a:t>
            </a:r>
            <a:br>
              <a:rPr lang="fr-MA" sz="1800" dirty="0">
                <a:effectLst/>
                <a:latin typeface="Calibri" panose="020F0502020204030204" pitchFamily="34" charset="0"/>
                <a:ea typeface="Calibri" panose="020F0502020204030204" pitchFamily="34" charset="0"/>
                <a:cs typeface="Arial" panose="020B0604020202020204" pitchFamily="34" charset="0"/>
              </a:rPr>
            </a:br>
            <a:endParaRPr lang="fr-MA" dirty="0"/>
          </a:p>
        </p:txBody>
      </p:sp>
      <p:sp>
        <p:nvSpPr>
          <p:cNvPr id="5" name="ZoneTexte 4">
            <a:extLst>
              <a:ext uri="{FF2B5EF4-FFF2-40B4-BE49-F238E27FC236}">
                <a16:creationId xmlns:a16="http://schemas.microsoft.com/office/drawing/2014/main" id="{7813E301-733D-452B-B18B-32D17B2C2649}"/>
              </a:ext>
            </a:extLst>
          </p:cNvPr>
          <p:cNvSpPr txBox="1"/>
          <p:nvPr/>
        </p:nvSpPr>
        <p:spPr>
          <a:xfrm>
            <a:off x="745588" y="1913206"/>
            <a:ext cx="9777046" cy="2492990"/>
          </a:xfrm>
          <a:prstGeom prst="rect">
            <a:avLst/>
          </a:prstGeom>
          <a:noFill/>
        </p:spPr>
        <p:txBody>
          <a:bodyPr wrap="square" rtlCol="0">
            <a:spAutoFit/>
          </a:bodyPr>
          <a:lstStyle/>
          <a:p>
            <a:pPr marL="285750" indent="-285750">
              <a:buFont typeface="Wingdings" panose="05000000000000000000" pitchFamily="2" charset="2"/>
              <a:buChar char="q"/>
            </a:pPr>
            <a:r>
              <a:rPr lang="fr-MA" sz="2400" dirty="0">
                <a:latin typeface="Calibri" panose="020F0502020204030204" pitchFamily="34" charset="0"/>
                <a:cs typeface="Calibri" panose="020F0502020204030204" pitchFamily="34" charset="0"/>
              </a:rPr>
              <a:t>L’entreprise qui recrute</a:t>
            </a:r>
          </a:p>
          <a:p>
            <a:pPr marL="285750" indent="-285750">
              <a:buFont typeface="Wingdings" panose="05000000000000000000" pitchFamily="2" charset="2"/>
              <a:buChar char="q"/>
            </a:pPr>
            <a:r>
              <a:rPr lang="fr-FR" sz="2400" dirty="0">
                <a:effectLst/>
                <a:latin typeface="Calibri" panose="020F0502020204030204" pitchFamily="34" charset="0"/>
                <a:cs typeface="Calibri" panose="020F0502020204030204" pitchFamily="34" charset="0"/>
              </a:rPr>
              <a:t>La dénomination, la description du poste à pourvoir</a:t>
            </a:r>
          </a:p>
          <a:p>
            <a:pPr marL="285750" indent="-285750">
              <a:buFont typeface="Wingdings" panose="05000000000000000000" pitchFamily="2" charset="2"/>
              <a:buChar char="q"/>
            </a:pPr>
            <a:r>
              <a:rPr lang="fr-FR" sz="2400" dirty="0">
                <a:effectLst/>
                <a:latin typeface="Calibri" panose="020F0502020204030204" pitchFamily="34" charset="0"/>
                <a:cs typeface="Calibri" panose="020F0502020204030204" pitchFamily="34" charset="0"/>
              </a:rPr>
              <a:t>L’environnement du poste</a:t>
            </a:r>
          </a:p>
          <a:p>
            <a:pPr marL="285750" indent="-285750">
              <a:buFont typeface="Wingdings" panose="05000000000000000000" pitchFamily="2" charset="2"/>
              <a:buChar char="q"/>
            </a:pPr>
            <a:r>
              <a:rPr lang="fr-FR" sz="2400" dirty="0">
                <a:latin typeface="Calibri" panose="020F0502020204030204" pitchFamily="34" charset="0"/>
                <a:ea typeface="Calibri" panose="020F0502020204030204" pitchFamily="34" charset="0"/>
                <a:cs typeface="Calibri" panose="020F0502020204030204" pitchFamily="34" charset="0"/>
              </a:rPr>
              <a:t>Le profil recherché</a:t>
            </a:r>
          </a:p>
          <a:p>
            <a:pPr marL="285750" indent="-285750">
              <a:buFont typeface="Wingdings" panose="05000000000000000000" pitchFamily="2" charset="2"/>
              <a:buChar char="q"/>
            </a:pPr>
            <a:r>
              <a:rPr lang="fr-FR" sz="2400" dirty="0">
                <a:effectLst/>
                <a:latin typeface="Calibri" panose="020F0502020204030204" pitchFamily="34" charset="0"/>
                <a:ea typeface="Calibri" panose="020F0502020204030204" pitchFamily="34" charset="0"/>
                <a:cs typeface="Calibri" panose="020F0502020204030204" pitchFamily="34" charset="0"/>
              </a:rPr>
              <a:t>Comment prendre contact</a:t>
            </a:r>
            <a:endParaRPr lang="fr-MA" sz="2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q"/>
            </a:pPr>
            <a:endParaRPr lang="fr-MA" dirty="0"/>
          </a:p>
        </p:txBody>
      </p:sp>
    </p:spTree>
    <p:extLst>
      <p:ext uri="{BB962C8B-B14F-4D97-AF65-F5344CB8AC3E}">
        <p14:creationId xmlns:p14="http://schemas.microsoft.com/office/powerpoint/2010/main" val="375132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70037-8401-493F-85EC-96FB3D741C19}"/>
              </a:ext>
            </a:extLst>
          </p:cNvPr>
          <p:cNvSpPr>
            <a:spLocks noGrp="1"/>
          </p:cNvSpPr>
          <p:nvPr>
            <p:ph type="title"/>
          </p:nvPr>
        </p:nvSpPr>
        <p:spPr>
          <a:xfrm>
            <a:off x="646111" y="452718"/>
            <a:ext cx="9404723" cy="714900"/>
          </a:xfrm>
        </p:spPr>
        <p:txBody>
          <a:bodyPr/>
          <a:lstStyle/>
          <a:p>
            <a:r>
              <a:rPr lang="fr-FR" sz="3200" b="1" cap="all" dirty="0">
                <a:solidFill>
                  <a:schemeClr val="tx1">
                    <a:lumMod val="85000"/>
                    <a:lumOff val="15000"/>
                  </a:schemeClr>
                </a:solidFill>
                <a:latin typeface="Calibri" panose="020F0502020204030204" pitchFamily="34" charset="0"/>
                <a:cs typeface="Calibri" panose="020F0502020204030204" pitchFamily="34" charset="0"/>
              </a:rPr>
              <a:t>IV- OUTILS DE PROSPECTION</a:t>
            </a:r>
            <a:endParaRPr lang="fr-MA" sz="3200" b="1" dirty="0">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27D6A1EA-73B0-42F5-91C3-A1F49710BE7F}"/>
              </a:ext>
            </a:extLst>
          </p:cNvPr>
          <p:cNvSpPr>
            <a:spLocks noGrp="1"/>
          </p:cNvSpPr>
          <p:nvPr>
            <p:ph idx="1"/>
          </p:nvPr>
        </p:nvSpPr>
        <p:spPr>
          <a:xfrm>
            <a:off x="520505" y="1729361"/>
            <a:ext cx="10048765" cy="4195481"/>
          </a:xfrm>
        </p:spPr>
        <p:txBody>
          <a:bodyPr>
            <a:normAutofit/>
          </a:bodyPr>
          <a:lstStyle/>
          <a:p>
            <a:pPr algn="ctr">
              <a:buFont typeface="Wingdings 2" panose="05020102010507070707" pitchFamily="18" charset="2"/>
              <a:buNone/>
            </a:pPr>
            <a:r>
              <a:rPr lang="fr-FR" altLang="fr-FR" sz="2400" b="1" dirty="0">
                <a:solidFill>
                  <a:srgbClr val="00B0F0"/>
                </a:solidFill>
              </a:rPr>
              <a:t>Votre « équipement » </a:t>
            </a:r>
          </a:p>
          <a:p>
            <a:pPr>
              <a:buFont typeface="Wingdings 2" panose="05020102010507070707" pitchFamily="18" charset="2"/>
              <a:buNone/>
            </a:pPr>
            <a:endParaRPr lang="fr-FR" altLang="fr-FR" sz="2400" dirty="0"/>
          </a:p>
          <a:p>
            <a:pPr>
              <a:buFont typeface="Wingdings 2" panose="05020102010507070707" pitchFamily="18" charset="2"/>
              <a:buNone/>
            </a:pPr>
            <a:endParaRPr lang="fr-FR" altLang="fr-FR" sz="2400" dirty="0"/>
          </a:p>
          <a:p>
            <a:pPr>
              <a:buFont typeface="Wingdings 2" panose="05020102010507070707" pitchFamily="18" charset="2"/>
              <a:buNone/>
            </a:pPr>
            <a:r>
              <a:rPr lang="fr-FR" altLang="fr-FR" sz="2400" dirty="0"/>
              <a:t>                           Votre</a:t>
            </a:r>
            <a:r>
              <a:rPr lang="fr-FR" altLang="fr-FR" sz="2400" b="1" dirty="0"/>
              <a:t> </a:t>
            </a:r>
            <a:r>
              <a:rPr lang="fr-FR" altLang="fr-FR" sz="2400" b="1" dirty="0">
                <a:solidFill>
                  <a:srgbClr val="00B0F0"/>
                </a:solidFill>
              </a:rPr>
              <a:t>CV</a:t>
            </a:r>
            <a:r>
              <a:rPr lang="fr-FR" altLang="fr-FR" sz="2400" dirty="0">
                <a:solidFill>
                  <a:srgbClr val="00B0F0"/>
                </a:solidFill>
              </a:rPr>
              <a:t>   </a:t>
            </a:r>
            <a:r>
              <a:rPr lang="fr-FR" altLang="fr-FR" sz="2400" dirty="0"/>
              <a:t>                 Votre</a:t>
            </a:r>
            <a:r>
              <a:rPr lang="fr-FR" altLang="fr-FR" sz="2400" b="1" dirty="0"/>
              <a:t> </a:t>
            </a:r>
            <a:r>
              <a:rPr lang="fr-FR" altLang="fr-FR" sz="2400" b="1" dirty="0">
                <a:solidFill>
                  <a:srgbClr val="00B0F0"/>
                </a:solidFill>
              </a:rPr>
              <a:t>lettre de motivation</a:t>
            </a:r>
            <a:endParaRPr lang="fr-FR" altLang="fr-FR" sz="2400" dirty="0">
              <a:solidFill>
                <a:srgbClr val="00B0F0"/>
              </a:solidFill>
            </a:endParaRPr>
          </a:p>
          <a:p>
            <a:pPr marL="0" indent="0">
              <a:buNone/>
            </a:pPr>
            <a:endParaRPr lang="fr-MA" sz="2400" dirty="0"/>
          </a:p>
        </p:txBody>
      </p:sp>
      <p:cxnSp>
        <p:nvCxnSpPr>
          <p:cNvPr id="5" name="Connecteur droit avec flèche 4">
            <a:extLst>
              <a:ext uri="{FF2B5EF4-FFF2-40B4-BE49-F238E27FC236}">
                <a16:creationId xmlns:a16="http://schemas.microsoft.com/office/drawing/2014/main" id="{E51B86CC-75CA-4A28-B124-F600B29C8CD0}"/>
              </a:ext>
            </a:extLst>
          </p:cNvPr>
          <p:cNvCxnSpPr/>
          <p:nvPr/>
        </p:nvCxnSpPr>
        <p:spPr>
          <a:xfrm>
            <a:off x="6260123" y="2264898"/>
            <a:ext cx="1463040" cy="928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A0344ABD-89C5-43DB-ACE0-3A48BB7549FF}"/>
              </a:ext>
            </a:extLst>
          </p:cNvPr>
          <p:cNvCxnSpPr/>
          <p:nvPr/>
        </p:nvCxnSpPr>
        <p:spPr>
          <a:xfrm flipH="1">
            <a:off x="3474720" y="2208628"/>
            <a:ext cx="1139483"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26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16F5D-6A26-40A2-BC58-FDB4318F39D3}"/>
              </a:ext>
            </a:extLst>
          </p:cNvPr>
          <p:cNvSpPr>
            <a:spLocks noGrp="1"/>
          </p:cNvSpPr>
          <p:nvPr>
            <p:ph type="title"/>
          </p:nvPr>
        </p:nvSpPr>
        <p:spPr>
          <a:xfrm>
            <a:off x="2066948" y="396447"/>
            <a:ext cx="9404723" cy="1400530"/>
          </a:xfrm>
        </p:spPr>
        <p:txBody>
          <a:bodyPr/>
          <a:lstStyle/>
          <a:p>
            <a:pPr algn="ctr"/>
            <a:endParaRPr lang="fr-MA" dirty="0"/>
          </a:p>
        </p:txBody>
      </p:sp>
      <p:sp>
        <p:nvSpPr>
          <p:cNvPr id="3" name="Espace réservé du contenu 2">
            <a:extLst>
              <a:ext uri="{FF2B5EF4-FFF2-40B4-BE49-F238E27FC236}">
                <a16:creationId xmlns:a16="http://schemas.microsoft.com/office/drawing/2014/main" id="{8913F098-5487-433F-96CF-F30F18ABC02E}"/>
              </a:ext>
            </a:extLst>
          </p:cNvPr>
          <p:cNvSpPr>
            <a:spLocks noGrp="1"/>
          </p:cNvSpPr>
          <p:nvPr>
            <p:ph idx="1"/>
          </p:nvPr>
        </p:nvSpPr>
        <p:spPr>
          <a:xfrm>
            <a:off x="0" y="2052918"/>
            <a:ext cx="11844997" cy="4195481"/>
          </a:xfrm>
        </p:spPr>
        <p:txBody>
          <a:bodyPr>
            <a:normAutofit fontScale="85000" lnSpcReduction="10000"/>
          </a:bodyPr>
          <a:lstStyle/>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Q</a:t>
            </a:r>
            <a:r>
              <a:rPr lang="fr-FR" sz="1800" dirty="0">
                <a:effectLst/>
                <a:latin typeface="Calibri" panose="020F0502020204030204" pitchFamily="34" charset="0"/>
                <a:ea typeface="Calibri" panose="020F0502020204030204" pitchFamily="34" charset="0"/>
                <a:cs typeface="Arial" panose="020B0604020202020204" pitchFamily="34" charset="0"/>
              </a:rPr>
              <a:t> : Quelles  qualités attendez-vous d’un CV ?</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R</a:t>
            </a:r>
            <a:r>
              <a:rPr lang="fr-FR" sz="1800" dirty="0">
                <a:effectLst/>
                <a:latin typeface="Calibri" panose="020F0502020204030204" pitchFamily="34" charset="0"/>
                <a:ea typeface="Calibri" panose="020F0502020204030204" pitchFamily="34" charset="0"/>
                <a:cs typeface="Arial" panose="020B0604020202020204" pitchFamily="34" charset="0"/>
              </a:rPr>
              <a:t> : J’attends qu’il soit synthétique, propre, cohérent, mentionnant des  résultats lorsque les expériences le permettent.</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Q</a:t>
            </a:r>
            <a:r>
              <a:rPr lang="fr-FR" sz="1800" dirty="0">
                <a:effectLst/>
                <a:latin typeface="Calibri" panose="020F0502020204030204" pitchFamily="34" charset="0"/>
                <a:ea typeface="Calibri" panose="020F0502020204030204" pitchFamily="34" charset="0"/>
                <a:cs typeface="Arial" panose="020B0604020202020204" pitchFamily="34" charset="0"/>
              </a:rPr>
              <a:t> : Quels défauts du CV vous paraissent les plus inadmissibles ?</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R</a:t>
            </a:r>
            <a:r>
              <a:rPr lang="fr-FR" sz="1800" dirty="0">
                <a:effectLst/>
                <a:latin typeface="Calibri" panose="020F0502020204030204" pitchFamily="34" charset="0"/>
                <a:ea typeface="Calibri" panose="020F0502020204030204" pitchFamily="34" charset="0"/>
                <a:cs typeface="Arial" panose="020B0604020202020204" pitchFamily="34" charset="0"/>
              </a:rPr>
              <a:t> : Les pires CV sont les CV désordonnés, sans fil conducteur, avec des fautes d’orthographe.</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Q</a:t>
            </a:r>
            <a:r>
              <a:rPr lang="fr-FR" sz="1800" dirty="0">
                <a:effectLst/>
                <a:latin typeface="Calibri" panose="020F0502020204030204" pitchFamily="34" charset="0"/>
                <a:ea typeface="Calibri" panose="020F0502020204030204" pitchFamily="34" charset="0"/>
                <a:cs typeface="Arial" panose="020B0604020202020204" pitchFamily="34" charset="0"/>
              </a:rPr>
              <a:t> : Quelles qualités attendez-vous d’une lettre de motivation ?</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R</a:t>
            </a:r>
            <a:r>
              <a:rPr lang="fr-FR" sz="1800" dirty="0">
                <a:effectLst/>
                <a:latin typeface="Calibri" panose="020F0502020204030204" pitchFamily="34" charset="0"/>
                <a:ea typeface="Calibri" panose="020F0502020204030204" pitchFamily="34" charset="0"/>
                <a:cs typeface="Arial" panose="020B0604020202020204" pitchFamily="34" charset="0"/>
              </a:rPr>
              <a:t> : Qu’elle soit originale, claire et lisible et qu’elle fasse ressortir en deux ou trois points principaux les motifs qui poussent la personne à postuler.</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Q</a:t>
            </a:r>
            <a:r>
              <a:rPr lang="fr-FR" sz="1800" dirty="0">
                <a:effectLst/>
                <a:latin typeface="Calibri" panose="020F0502020204030204" pitchFamily="34" charset="0"/>
                <a:ea typeface="Calibri" panose="020F0502020204030204" pitchFamily="34" charset="0"/>
                <a:cs typeface="Arial" panose="020B0604020202020204" pitchFamily="34" charset="0"/>
              </a:rPr>
              <a:t> : Quels défauts vous paraissent les plus inadmissibles ?</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fr-FR" sz="1800" dirty="0">
                <a:effectLst/>
                <a:latin typeface="Bernard MT Condensed" panose="02050806060905020404" pitchFamily="18" charset="0"/>
                <a:ea typeface="Calibri" panose="020F0502020204030204" pitchFamily="34" charset="0"/>
                <a:cs typeface="Arial" panose="020B0604020202020204" pitchFamily="34" charset="0"/>
              </a:rPr>
              <a:t>R</a:t>
            </a:r>
            <a:r>
              <a:rPr lang="fr-FR" sz="1800" dirty="0">
                <a:effectLst/>
                <a:latin typeface="Calibri" panose="020F0502020204030204" pitchFamily="34" charset="0"/>
                <a:ea typeface="Calibri" panose="020F0502020204030204" pitchFamily="34" charset="0"/>
                <a:cs typeface="Arial" panose="020B0604020202020204" pitchFamily="34" charset="0"/>
              </a:rPr>
              <a:t> : le manque de personnalisation, les lettres trop longues, les étudiants qui ne parlent que d’eux et de leur stage.</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fr-MA" dirty="0"/>
          </a:p>
        </p:txBody>
      </p:sp>
      <p:pic>
        <p:nvPicPr>
          <p:cNvPr id="4103" name="Image 12">
            <a:extLst>
              <a:ext uri="{FF2B5EF4-FFF2-40B4-BE49-F238E27FC236}">
                <a16:creationId xmlns:a16="http://schemas.microsoft.com/office/drawing/2014/main" id="{925B71C9-1FB5-4822-8B21-EE47016C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37" y="400929"/>
            <a:ext cx="1571625" cy="923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13">
            <a:extLst>
              <a:ext uri="{FF2B5EF4-FFF2-40B4-BE49-F238E27FC236}">
                <a16:creationId xmlns:a16="http://schemas.microsoft.com/office/drawing/2014/main" id="{E0973FEB-E194-4C81-8F87-A29FBF91228B}"/>
              </a:ext>
            </a:extLst>
          </p:cNvPr>
          <p:cNvSpPr>
            <a:spLocks noChangeArrowheads="1"/>
          </p:cNvSpPr>
          <p:nvPr/>
        </p:nvSpPr>
        <p:spPr bwMode="auto">
          <a:xfrm>
            <a:off x="3279800" y="508879"/>
            <a:ext cx="4097337" cy="568325"/>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200" b="1" i="0" u="none" strike="noStrike" cap="none" normalizeH="0" baseline="0">
                <a:ln>
                  <a:noFill/>
                </a:ln>
                <a:solidFill>
                  <a:srgbClr val="FFFFFF"/>
                </a:solidFill>
                <a:effectLst/>
                <a:latin typeface="Arial" panose="020B0604020202020204" pitchFamily="34" charset="0"/>
                <a:ea typeface="Calibri" panose="020F0502020204030204" pitchFamily="34" charset="0"/>
                <a:cs typeface="Arial" panose="020B0604020202020204" pitchFamily="34" charset="0"/>
              </a:rPr>
              <a:t>La parole aux professionnels </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1A68B225-5ACA-4F8A-A4EA-07E4014074FC}"/>
              </a:ext>
            </a:extLst>
          </p:cNvPr>
          <p:cNvSpPr>
            <a:spLocks noChangeArrowheads="1"/>
          </p:cNvSpPr>
          <p:nvPr/>
        </p:nvSpPr>
        <p:spPr bwMode="auto">
          <a:xfrm>
            <a:off x="7424471" y="-1233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fr-MA"/>
          </a:p>
        </p:txBody>
      </p:sp>
      <p:sp>
        <p:nvSpPr>
          <p:cNvPr id="10" name="Rectangle 11">
            <a:extLst>
              <a:ext uri="{FF2B5EF4-FFF2-40B4-BE49-F238E27FC236}">
                <a16:creationId xmlns:a16="http://schemas.microsoft.com/office/drawing/2014/main" id="{3CDD4BDB-A345-4B0F-9B13-D7574C762895}"/>
              </a:ext>
            </a:extLst>
          </p:cNvPr>
          <p:cNvSpPr>
            <a:spLocks noChangeArrowheads="1"/>
          </p:cNvSpPr>
          <p:nvPr/>
        </p:nvSpPr>
        <p:spPr bwMode="auto">
          <a:xfrm>
            <a:off x="7424471" y="2162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fr-MA"/>
          </a:p>
        </p:txBody>
      </p:sp>
      <p:sp>
        <p:nvSpPr>
          <p:cNvPr id="11" name="Rectangle 12">
            <a:extLst>
              <a:ext uri="{FF2B5EF4-FFF2-40B4-BE49-F238E27FC236}">
                <a16:creationId xmlns:a16="http://schemas.microsoft.com/office/drawing/2014/main" id="{8983B161-0702-4F84-86EF-59A96EFAE79B}"/>
              </a:ext>
            </a:extLst>
          </p:cNvPr>
          <p:cNvSpPr>
            <a:spLocks noChangeArrowheads="1"/>
          </p:cNvSpPr>
          <p:nvPr/>
        </p:nvSpPr>
        <p:spPr bwMode="auto">
          <a:xfrm>
            <a:off x="7424471" y="11401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fr-MA"/>
          </a:p>
        </p:txBody>
      </p:sp>
    </p:spTree>
    <p:extLst>
      <p:ext uri="{BB962C8B-B14F-4D97-AF65-F5344CB8AC3E}">
        <p14:creationId xmlns:p14="http://schemas.microsoft.com/office/powerpoint/2010/main" val="87811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209813-BB0F-4E4A-877D-F59647338662}"/>
              </a:ext>
            </a:extLst>
          </p:cNvPr>
          <p:cNvSpPr>
            <a:spLocks noGrp="1"/>
          </p:cNvSpPr>
          <p:nvPr>
            <p:ph type="title"/>
          </p:nvPr>
        </p:nvSpPr>
        <p:spPr>
          <a:xfrm>
            <a:off x="238148" y="0"/>
            <a:ext cx="9404723" cy="1400530"/>
          </a:xfrm>
        </p:spPr>
        <p:txBody>
          <a:bodyPr/>
          <a:lstStyle/>
          <a:p>
            <a:pPr lvl="0">
              <a:lnSpc>
                <a:spcPct val="115000"/>
              </a:lnSpc>
              <a:spcAft>
                <a:spcPts val="1000"/>
              </a:spcAft>
            </a:pPr>
            <a:r>
              <a:rPr lang="fr-FR" sz="3200" b="1" u="sng" cap="all" dirty="0">
                <a:latin typeface="Calibri" panose="020F0502020204030204" pitchFamily="34" charset="0"/>
                <a:ea typeface="Calibri" panose="020F0502020204030204" pitchFamily="34" charset="0"/>
                <a:cs typeface="Arial" panose="020B0604020202020204" pitchFamily="34" charset="0"/>
              </a:rPr>
              <a:t>A- Curriculum Vitae</a:t>
            </a:r>
            <a:br>
              <a:rPr lang="fr-MA" sz="3200" u="sng" dirty="0">
                <a:latin typeface="Calibri" panose="020F0502020204030204" pitchFamily="34" charset="0"/>
                <a:ea typeface="Calibri" panose="020F0502020204030204" pitchFamily="34" charset="0"/>
                <a:cs typeface="Arial" panose="020B0604020202020204" pitchFamily="34" charset="0"/>
              </a:rPr>
            </a:br>
            <a:r>
              <a:rPr lang="fr-MA" sz="3200" u="sng" dirty="0">
                <a:latin typeface="Calibri" panose="020F0502020204030204" pitchFamily="34" charset="0"/>
                <a:ea typeface="Calibri" panose="020F0502020204030204" pitchFamily="34" charset="0"/>
                <a:cs typeface="Arial" panose="020B0604020202020204" pitchFamily="34" charset="0"/>
              </a:rPr>
              <a:t>     </a:t>
            </a:r>
            <a:r>
              <a:rPr lang="fr-FR" sz="3200" b="1" u="sng" dirty="0">
                <a:latin typeface="Calibri" panose="020F0502020204030204" pitchFamily="34" charset="0"/>
                <a:ea typeface="Calibri" panose="020F0502020204030204" pitchFamily="34" charset="0"/>
                <a:cs typeface="Arial" panose="020B0604020202020204" pitchFamily="34" charset="0"/>
              </a:rPr>
              <a:t>1-ANALYSE</a:t>
            </a:r>
            <a:br>
              <a:rPr lang="fr-MA" sz="3200" dirty="0">
                <a:latin typeface="Calibri" panose="020F0502020204030204" pitchFamily="34" charset="0"/>
                <a:ea typeface="Calibri" panose="020F0502020204030204" pitchFamily="34" charset="0"/>
                <a:cs typeface="Arial" panose="020B0604020202020204" pitchFamily="34" charset="0"/>
              </a:rPr>
            </a:br>
            <a:endParaRPr lang="fr-MA" sz="3200" dirty="0"/>
          </a:p>
        </p:txBody>
      </p:sp>
      <p:sp>
        <p:nvSpPr>
          <p:cNvPr id="5" name="Espace réservé du contenu 4">
            <a:extLst>
              <a:ext uri="{FF2B5EF4-FFF2-40B4-BE49-F238E27FC236}">
                <a16:creationId xmlns:a16="http://schemas.microsoft.com/office/drawing/2014/main" id="{5A65EDC7-BC8E-4350-8DCB-FC80B96F35A1}"/>
              </a:ext>
            </a:extLst>
          </p:cNvPr>
          <p:cNvSpPr>
            <a:spLocks noGrp="1"/>
          </p:cNvSpPr>
          <p:nvPr>
            <p:ph idx="1"/>
          </p:nvPr>
        </p:nvSpPr>
        <p:spPr>
          <a:xfrm>
            <a:off x="1103312" y="2732176"/>
            <a:ext cx="8946541" cy="3516223"/>
          </a:xfrm>
        </p:spPr>
        <p:txBody>
          <a:bodyPr/>
          <a:lstStyle/>
          <a:p>
            <a:pPr marL="0" indent="0">
              <a:buNone/>
            </a:pPr>
            <a:endParaRPr lang="fr-MA" dirty="0"/>
          </a:p>
        </p:txBody>
      </p:sp>
      <p:pic>
        <p:nvPicPr>
          <p:cNvPr id="5122" name="Picture 2">
            <a:extLst>
              <a:ext uri="{FF2B5EF4-FFF2-40B4-BE49-F238E27FC236}">
                <a16:creationId xmlns:a16="http://schemas.microsoft.com/office/drawing/2014/main" id="{6A632E04-7A2A-4C89-B92D-A73B93F12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243" y="787215"/>
            <a:ext cx="6103937" cy="579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511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745</TotalTime>
  <Words>1651</Words>
  <Application>Microsoft Office PowerPoint</Application>
  <PresentationFormat>Grand écran</PresentationFormat>
  <Paragraphs>188</Paragraphs>
  <Slides>41</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41</vt:i4>
      </vt:variant>
    </vt:vector>
  </HeadingPairs>
  <TitlesOfParts>
    <vt:vector size="52" baseType="lpstr">
      <vt:lpstr>Arial</vt:lpstr>
      <vt:lpstr>Arial Narrow</vt:lpstr>
      <vt:lpstr>Bernard MT Condensed</vt:lpstr>
      <vt:lpstr>Calibri</vt:lpstr>
      <vt:lpstr>Century Gothic</vt:lpstr>
      <vt:lpstr>Symbol</vt:lpstr>
      <vt:lpstr>Times New Roman</vt:lpstr>
      <vt:lpstr>Wingdings</vt:lpstr>
      <vt:lpstr>Wingdings 2</vt:lpstr>
      <vt:lpstr>Wingdings 3</vt:lpstr>
      <vt:lpstr>Ion</vt:lpstr>
      <vt:lpstr>CHAPITRE 1 : LA PROSPECTION D’UN EMPLOI </vt:lpstr>
      <vt:lpstr>I- METHODES DE PROSPECTION</vt:lpstr>
      <vt:lpstr>II- STRATEGIE D’UN CHERCHEUR D’EMPLOI A- Processus de prospection</vt:lpstr>
      <vt:lpstr>2- Débutant</vt:lpstr>
      <vt:lpstr>III- ETUDES DES ANNONCES  </vt:lpstr>
      <vt:lpstr>B- Contenu </vt:lpstr>
      <vt:lpstr>IV- OUTILS DE PROSPECTION</vt:lpstr>
      <vt:lpstr>Présentation PowerPoint</vt:lpstr>
      <vt:lpstr>A- Curriculum Vitae      1-ANALYSE </vt:lpstr>
      <vt:lpstr>2- CONTENU</vt:lpstr>
      <vt:lpstr>Présentation PowerPoint</vt:lpstr>
      <vt:lpstr>Présentation PowerPoint</vt:lpstr>
      <vt:lpstr>B- la lettre de motivation   1- ANALYSE :</vt:lpstr>
      <vt:lpstr>Présentation PowerPoint</vt:lpstr>
      <vt:lpstr> 2- CONTENU</vt:lpstr>
      <vt:lpstr>Présentation PowerPoint</vt:lpstr>
      <vt:lpstr>Présentation PowerPoint</vt:lpstr>
      <vt:lpstr>Présentation PowerPoint</vt:lpstr>
      <vt:lpstr>Recommandations </vt:lpstr>
      <vt:lpstr>Présentation PowerPoint</vt:lpstr>
      <vt:lpstr>Présentation PowerPoint</vt:lpstr>
      <vt:lpstr>Présentation PowerPoint</vt:lpstr>
      <vt:lpstr>I- OBJECTIFS DES PARTIES  LORS DE L’ENTRETIEN</vt:lpstr>
      <vt:lpstr>Présentation PowerPoint</vt:lpstr>
      <vt:lpstr>II-  Types d’entretien : </vt:lpstr>
      <vt:lpstr>III- Proposition d’entretien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PROSPECTION D’UN EMPLOI </dc:title>
  <dc:creator>ASUS X509J</dc:creator>
  <cp:lastModifiedBy>ASUS X509J</cp:lastModifiedBy>
  <cp:revision>38</cp:revision>
  <dcterms:created xsi:type="dcterms:W3CDTF">2020-11-07T18:48:31Z</dcterms:created>
  <dcterms:modified xsi:type="dcterms:W3CDTF">2020-11-11T13:54:54Z</dcterms:modified>
</cp:coreProperties>
</file>