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Playfair Display"/>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layfairDisplay-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PlayfairDisplay-bold.fntdata"/><Relationship Id="rId6" Type="http://schemas.openxmlformats.org/officeDocument/2006/relationships/slide" Target="slides/slide1.xml"/><Relationship Id="rId18"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d1715f8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d1715f8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1715f81e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d1715f8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1715f81e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1715f81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d1715f81e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1715f81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d1715f81e_1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d1715f81e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42320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t-BR" sz="2800">
                <a:latin typeface="Playfair Display"/>
                <a:ea typeface="Playfair Display"/>
                <a:cs typeface="Playfair Display"/>
                <a:sym typeface="Playfair Display"/>
              </a:rPr>
              <a:t>Políticas de segurança da informação</a:t>
            </a:r>
            <a:endParaRPr b="1" sz="2800">
              <a:latin typeface="Playfair Display"/>
              <a:ea typeface="Playfair Display"/>
              <a:cs typeface="Playfair Display"/>
              <a:sym typeface="Playfair Display"/>
            </a:endParaRPr>
          </a:p>
          <a:p>
            <a:pPr indent="0" lvl="0" marL="0" rtl="0" algn="l">
              <a:spcBef>
                <a:spcPts val="0"/>
              </a:spcBef>
              <a:spcAft>
                <a:spcPts val="0"/>
              </a:spcAft>
              <a:buNone/>
            </a:pPr>
            <a:r>
              <a:rPr lang="pt-BR" sz="2000">
                <a:latin typeface="Playfair Display"/>
                <a:ea typeface="Playfair Display"/>
                <a:cs typeface="Playfair Display"/>
                <a:sym typeface="Playfair Display"/>
              </a:rPr>
              <a:t>para </a:t>
            </a:r>
            <a:r>
              <a:rPr lang="pt-BR" sz="2000">
                <a:latin typeface="Playfair Display"/>
                <a:ea typeface="Playfair Display"/>
                <a:cs typeface="Playfair Display"/>
                <a:sym typeface="Playfair Display"/>
              </a:rPr>
              <a:t>uma </a:t>
            </a:r>
            <a:r>
              <a:rPr lang="pt-BR" sz="2000">
                <a:latin typeface="Playfair Display"/>
                <a:ea typeface="Playfair Display"/>
                <a:cs typeface="Playfair Display"/>
                <a:sym typeface="Playfair Display"/>
              </a:rPr>
              <a:t>uma empresa de pequeno porte</a:t>
            </a:r>
            <a:endParaRPr sz="2000">
              <a:latin typeface="Playfair Display"/>
              <a:ea typeface="Playfair Display"/>
              <a:cs typeface="Playfair Display"/>
              <a:sym typeface="Playfair Display"/>
            </a:endParaRPr>
          </a:p>
        </p:txBody>
      </p:sp>
      <p:sp>
        <p:nvSpPr>
          <p:cNvPr id="68" name="Google Shape;68;p13"/>
          <p:cNvSpPr txBox="1"/>
          <p:nvPr>
            <p:ph idx="1" type="subTitle"/>
          </p:nvPr>
        </p:nvSpPr>
        <p:spPr>
          <a:xfrm>
            <a:off x="670775" y="1723913"/>
            <a:ext cx="3665400" cy="26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300">
                <a:solidFill>
                  <a:srgbClr val="000000"/>
                </a:solidFill>
                <a:latin typeface="Times New Roman"/>
                <a:ea typeface="Times New Roman"/>
                <a:cs typeface="Times New Roman"/>
                <a:sym typeface="Times New Roman"/>
              </a:rPr>
              <a:t>Douglas Evangelista - 82516629</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pt-BR" sz="1300">
                <a:solidFill>
                  <a:srgbClr val="000000"/>
                </a:solidFill>
                <a:latin typeface="Times New Roman"/>
                <a:ea typeface="Times New Roman"/>
                <a:cs typeface="Times New Roman"/>
                <a:sym typeface="Times New Roman"/>
              </a:rPr>
              <a:t>Emilly dos santos ferreira - 825153657</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pt-BR" sz="1300">
                <a:solidFill>
                  <a:srgbClr val="000000"/>
                </a:solidFill>
                <a:latin typeface="Times New Roman"/>
                <a:ea typeface="Times New Roman"/>
                <a:cs typeface="Times New Roman"/>
                <a:sym typeface="Times New Roman"/>
              </a:rPr>
              <a:t>Henrique Lima Cândido - 825156385</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pt-BR" sz="1300">
                <a:solidFill>
                  <a:srgbClr val="000000"/>
                </a:solidFill>
                <a:latin typeface="Times New Roman"/>
                <a:ea typeface="Times New Roman"/>
                <a:cs typeface="Times New Roman"/>
                <a:sym typeface="Times New Roman"/>
              </a:rPr>
              <a:t>Larissa Oliveira dos Santos - 82516871</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pt-BR" sz="1300">
                <a:solidFill>
                  <a:srgbClr val="000000"/>
                </a:solidFill>
                <a:latin typeface="Times New Roman"/>
                <a:ea typeface="Times New Roman"/>
                <a:cs typeface="Times New Roman"/>
                <a:sym typeface="Times New Roman"/>
              </a:rPr>
              <a:t>Rafael Gomes Taiar - 825113488</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pt-BR" sz="1300">
                <a:solidFill>
                  <a:srgbClr val="000000"/>
                </a:solidFill>
                <a:latin typeface="Times New Roman"/>
                <a:ea typeface="Times New Roman"/>
                <a:cs typeface="Times New Roman"/>
                <a:sym typeface="Times New Roman"/>
              </a:rPr>
              <a:t>Rafaela Maria da Silva - 825134501</a:t>
            </a:r>
            <a:endParaRPr b="1"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1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300">
              <a:latin typeface="Times New Roman"/>
              <a:ea typeface="Times New Roman"/>
              <a:cs typeface="Times New Roman"/>
              <a:sym typeface="Times New Roman"/>
            </a:endParaRPr>
          </a:p>
        </p:txBody>
      </p:sp>
      <p:pic>
        <p:nvPicPr>
          <p:cNvPr id="69" name="Google Shape;69;p13"/>
          <p:cNvPicPr preferRelativeResize="0"/>
          <p:nvPr/>
        </p:nvPicPr>
        <p:blipFill rotWithShape="1">
          <a:blip r:embed="rId3">
            <a:alphaModFix/>
          </a:blip>
          <a:srcRect b="0" l="21477" r="20508" t="0"/>
          <a:stretch/>
        </p:blipFill>
        <p:spPr>
          <a:xfrm>
            <a:off x="5376675" y="1562550"/>
            <a:ext cx="2702674" cy="25816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2800">
                <a:latin typeface="Playfair Display"/>
                <a:ea typeface="Playfair Display"/>
                <a:cs typeface="Playfair Display"/>
                <a:sym typeface="Playfair Display"/>
              </a:rPr>
              <a:t>Introdução</a:t>
            </a:r>
            <a:endParaRPr sz="2800">
              <a:latin typeface="Playfair Display"/>
              <a:ea typeface="Playfair Display"/>
              <a:cs typeface="Playfair Display"/>
              <a:sym typeface="Playfair Display"/>
            </a:endParaRPr>
          </a:p>
        </p:txBody>
      </p:sp>
      <p:sp>
        <p:nvSpPr>
          <p:cNvPr id="75" name="Google Shape;75;p14"/>
          <p:cNvSpPr txBox="1"/>
          <p:nvPr>
            <p:ph idx="1" type="body"/>
          </p:nvPr>
        </p:nvSpPr>
        <p:spPr>
          <a:xfrm>
            <a:off x="471900" y="2168900"/>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400">
                <a:solidFill>
                  <a:srgbClr val="000000"/>
                </a:solidFill>
                <a:latin typeface="Times New Roman"/>
                <a:ea typeface="Times New Roman"/>
                <a:cs typeface="Times New Roman"/>
                <a:sym typeface="Times New Roman"/>
              </a:rPr>
              <a:t>A segurança da informação é essencial para empresas de todos os portes, inclusive as pequenas, que muitas vezes são mais vulneráveis por falta de políticas adequadas. Como consultores especializados na área, desenvolvemos diretrizes fundamentais que visam proteger os dados da organização, garantir a integridade de seus sistemas e estabelecer boas práticas entre seus colaboradores.</a:t>
            </a:r>
            <a:endParaRPr sz="14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400">
                <a:solidFill>
                  <a:srgbClr val="000000"/>
                </a:solidFill>
                <a:latin typeface="Times New Roman"/>
                <a:ea typeface="Times New Roman"/>
                <a:cs typeface="Times New Roman"/>
                <a:sym typeface="Times New Roman"/>
              </a:rPr>
              <a:t>O objetivo é oferecer um material claro, objetivo e aplicável, que possa servir como base para a estruturação de uma cultura de segurança eficaz dentro da empresa, alinhada às necessidades e limitações típicas de negócios de menor porte.</a:t>
            </a:r>
            <a:endParaRPr sz="14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2800">
                <a:latin typeface="Playfair Display"/>
                <a:ea typeface="Playfair Display"/>
                <a:cs typeface="Playfair Display"/>
                <a:sym typeface="Playfair Display"/>
              </a:rPr>
              <a:t>Políticas de acesso e controle de usuários</a:t>
            </a:r>
            <a:endParaRPr sz="2800">
              <a:latin typeface="Playfair Display"/>
              <a:ea typeface="Playfair Display"/>
              <a:cs typeface="Playfair Display"/>
              <a:sym typeface="Playfair Display"/>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200">
                <a:solidFill>
                  <a:srgbClr val="000000"/>
                </a:solidFill>
                <a:latin typeface="Times New Roman"/>
                <a:ea typeface="Times New Roman"/>
                <a:cs typeface="Times New Roman"/>
                <a:sym typeface="Times New Roman"/>
              </a:rPr>
              <a:t>1. Identificação e Autenticação: Cada usuário deve possuir um identificador único. Implementar autenticação multifator (MFA) para sistemas críticos,adicionando uma camada extra de segurança.</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2. Princípio do Menor Privilégio: Conceder aos usuários apenas as permissões necessárias para desempenhar suas funções, minimizando riscos de acessos indevidos.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3. Gestão de Contas: Criar contas mediante solicitação formal e aprovação do gestor; realizar revisões periódicas dos acessos concedidos; desativar imediatamente contas de usuários desligados.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4. Política de Senhas: Exigir senhas complexas, com no mínimo 12 caracteres, incluindo letras maiúsculas, minúsculas, números e caracteres especiais; recomendar a troca de senhas a cada 90 dias; proibir o armazenamento de senhas em locais não seguros.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    </a:t>
            </a:r>
            <a:endParaRPr/>
          </a:p>
          <a:p>
            <a:pPr indent="0" lvl="0" marL="0" rtl="0" algn="l">
              <a:spcBef>
                <a:spcPts val="0"/>
              </a:spcBef>
              <a:spcAft>
                <a:spcPts val="0"/>
              </a:spcAft>
              <a:buNone/>
            </a:pPr>
            <a:r>
              <a:t/>
            </a:r>
            <a:endParaRPr/>
          </a:p>
        </p:txBody>
      </p:sp>
      <p:sp>
        <p:nvSpPr>
          <p:cNvPr id="87" name="Google Shape;87;p16"/>
          <p:cNvSpPr txBox="1"/>
          <p:nvPr/>
        </p:nvSpPr>
        <p:spPr>
          <a:xfrm>
            <a:off x="552750" y="1426425"/>
            <a:ext cx="80385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a:solidFill>
                  <a:srgbClr val="222222"/>
                </a:solidFill>
                <a:latin typeface="Times New Roman"/>
                <a:ea typeface="Times New Roman"/>
                <a:cs typeface="Times New Roman"/>
                <a:sym typeface="Times New Roman"/>
              </a:rPr>
              <a:t>5. Monitoramento: Implementar sistemas de monitoramento para registrar e analisar atividades de acesso, identificando comportamentos anômalos.</a:t>
            </a:r>
            <a:endParaRPr>
              <a:solidFill>
                <a:srgbClr val="22222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222222"/>
              </a:solidFill>
              <a:latin typeface="Times New Roman"/>
              <a:ea typeface="Times New Roman"/>
              <a:cs typeface="Times New Roman"/>
              <a:sym typeface="Times New Roman"/>
            </a:endParaRPr>
          </a:p>
          <a:p>
            <a:pPr indent="0" lvl="0" marL="0" rtl="0" algn="just">
              <a:spcBef>
                <a:spcPts val="0"/>
              </a:spcBef>
              <a:spcAft>
                <a:spcPts val="0"/>
              </a:spcAft>
              <a:buNone/>
            </a:pPr>
            <a:r>
              <a:rPr lang="pt-BR">
                <a:solidFill>
                  <a:srgbClr val="222222"/>
                </a:solidFill>
                <a:latin typeface="Times New Roman"/>
                <a:ea typeface="Times New Roman"/>
                <a:cs typeface="Times New Roman"/>
                <a:sym typeface="Times New Roman"/>
              </a:rPr>
              <a:t>6. Acesso de Terceiros: Exigir termos de confidencialidade assinados por terceiros; conceder acessos temporários e restritos ao necessário; monitorar atividades de terceiros durante o período de acesso.</a:t>
            </a:r>
            <a:endParaRPr>
              <a:solidFill>
                <a:srgbClr val="222222"/>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222222"/>
              </a:solidFill>
              <a:latin typeface="Times New Roman"/>
              <a:ea typeface="Times New Roman"/>
              <a:cs typeface="Times New Roman"/>
              <a:sym typeface="Times New Roman"/>
            </a:endParaRPr>
          </a:p>
          <a:p>
            <a:pPr indent="0" lvl="0" marL="0" rtl="0" algn="just">
              <a:spcBef>
                <a:spcPts val="0"/>
              </a:spcBef>
              <a:spcAft>
                <a:spcPts val="0"/>
              </a:spcAft>
              <a:buNone/>
            </a:pPr>
            <a:r>
              <a:rPr lang="pt-BR">
                <a:solidFill>
                  <a:srgbClr val="222222"/>
                </a:solidFill>
                <a:latin typeface="Times New Roman"/>
                <a:ea typeface="Times New Roman"/>
                <a:cs typeface="Times New Roman"/>
                <a:sym typeface="Times New Roman"/>
              </a:rPr>
              <a:t>7. Treinamento e Conscientização: Realizar treinamentos periódicos sobre políticas de segurança da informação, destacando a importância do controle de acessos.</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2800">
                <a:latin typeface="Playfair Display"/>
                <a:ea typeface="Playfair Display"/>
                <a:cs typeface="Playfair Display"/>
                <a:sym typeface="Playfair Display"/>
              </a:rPr>
              <a:t>Política de uso de dispositivos móveis e redes</a:t>
            </a:r>
            <a:endParaRPr sz="2800">
              <a:latin typeface="Playfair Display"/>
              <a:ea typeface="Playfair Display"/>
              <a:cs typeface="Playfair Display"/>
              <a:sym typeface="Playfair Display"/>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200">
                <a:solidFill>
                  <a:srgbClr val="000000"/>
                </a:solidFill>
                <a:latin typeface="Times New Roman"/>
                <a:ea typeface="Times New Roman"/>
                <a:cs typeface="Times New Roman"/>
                <a:sym typeface="Times New Roman"/>
              </a:rPr>
              <a:t>1. Proteção de Acesso: Dispositivos móveis corporativos devem ser protegidos por senha, biometria ou reconhecimento facial.</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2. Instalação de Aplicativos: É proibido instalar aplicativos não autorizados em dispositivos corporativos. Apenas softwares aprovados pela empresa poderão ser utilizados.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3. Conexão de Rede: O uso de Wi-Fi público para acesso a dados corporativos deve ser evitado. Se necessário, deve-se utilizar VPN corporativa para garantir a segurança da conexão.</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4. Atualizações e Segurança: Todos os dispositivos móveis devem estar sempre atualizados com as versões mais recentes dos sistemas operacionais e aplicativos. Além disso, devem possuir antivírus ativos.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5. Serviços de Nuvem: É proibida a sincronização de dados corporativos com serviços de nuvem pessoais, como Google Drive, Dropbox, OneDrive pessoal, entre outros. Apenas soluções corporativas autorizadas poderão ser utilizadas para esse fim.</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152250" y="753425"/>
            <a:ext cx="88614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sz="2800">
                <a:latin typeface="Playfair Display"/>
                <a:ea typeface="Playfair Display"/>
                <a:cs typeface="Playfair Display"/>
                <a:sym typeface="Playfair Display"/>
              </a:rPr>
              <a:t>Diretrizes para resposta a incidentes de segurança</a:t>
            </a:r>
            <a:endParaRPr sz="2800">
              <a:latin typeface="Playfair Display"/>
              <a:ea typeface="Playfair Display"/>
              <a:cs typeface="Playfair Display"/>
              <a:sym typeface="Playfair Display"/>
            </a:endParaRPr>
          </a:p>
        </p:txBody>
      </p:sp>
      <p:sp>
        <p:nvSpPr>
          <p:cNvPr id="99" name="Google Shape;99;p18"/>
          <p:cNvSpPr txBox="1"/>
          <p:nvPr>
            <p:ph idx="1" type="body"/>
          </p:nvPr>
        </p:nvSpPr>
        <p:spPr>
          <a:xfrm>
            <a:off x="471900" y="1992550"/>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200">
                <a:solidFill>
                  <a:srgbClr val="000000"/>
                </a:solidFill>
                <a:latin typeface="Times New Roman"/>
                <a:ea typeface="Times New Roman"/>
                <a:cs typeface="Times New Roman"/>
                <a:sym typeface="Times New Roman"/>
              </a:rPr>
              <a:t>1. Classificação de Incidentes: Os incidentes de segurança devem ser classificados em categorias, para cada categoria terá um nível de resposta e prioridade.</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2. Notificação e Comunicação: Todos os colaboradores devem receber treinamento para reconhecer e relatar incidentes; deve ser feito um relatório detalhando o ocorrido; se houver risco real de exposição de dados, a empresa deve comunicar com usuários afetados, clientes ou órgãos reguladores de forma transparente.</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3. Processo de Resposta: Detecção de registro do incidente; impedir o avanço ou impacto maior; remover a causa raiz; restaurar sistemas e dados afetados com backup seguro; análise pós-incidente para gerar ações preventivas futuras.</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sz="2800">
                <a:latin typeface="Playfair Display"/>
                <a:ea typeface="Playfair Display"/>
                <a:cs typeface="Playfair Display"/>
                <a:sym typeface="Playfair Display"/>
              </a:rPr>
              <a:t>Política de backup e recuperação de desastres</a:t>
            </a:r>
            <a:endParaRPr sz="2800">
              <a:latin typeface="Playfair Display"/>
              <a:ea typeface="Playfair Display"/>
              <a:cs typeface="Playfair Display"/>
              <a:sym typeface="Playfair Display"/>
            </a:endParaRPr>
          </a:p>
        </p:txBody>
      </p:sp>
      <p:sp>
        <p:nvSpPr>
          <p:cNvPr id="105" name="Google Shape;105;p19"/>
          <p:cNvSpPr txBox="1"/>
          <p:nvPr>
            <p:ph idx="1" type="body"/>
          </p:nvPr>
        </p:nvSpPr>
        <p:spPr>
          <a:xfrm>
            <a:off x="471900" y="2007250"/>
            <a:ext cx="8222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pt-BR" sz="1200">
                <a:solidFill>
                  <a:srgbClr val="000000"/>
                </a:solidFill>
                <a:latin typeface="Times New Roman"/>
                <a:ea typeface="Times New Roman"/>
                <a:cs typeface="Times New Roman"/>
                <a:sym typeface="Times New Roman"/>
              </a:rPr>
              <a:t>1. Frequência: Os Backups devem ser realizados diariamente para todos os dados críticos, bancos de dados, arquivos compartilhados e configurações de sistemas essenciais.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2. Armazenamento: Os backups devem ser armazenados de duas formas, em um servidor local protegido fisicamente e em Nuvem.</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3. Acesso aos Backups: O acesso aos arquivos de backup será restrito a pessoal autorizado da área de TI; todos os acessos devem ser registrados e auditáveis.</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lang="pt-BR" sz="1200">
                <a:solidFill>
                  <a:srgbClr val="000000"/>
                </a:solidFill>
                <a:latin typeface="Times New Roman"/>
                <a:ea typeface="Times New Roman"/>
                <a:cs typeface="Times New Roman"/>
                <a:sym typeface="Times New Roman"/>
              </a:rPr>
              <a:t>4. Plano de Recuperação de Desastres: A empresa manterá um Plano de Recuperação de Desastres documentado; este plano deve conter contatos de emergência, procedimentos de restauração de sistemas, estimativa de tempo de recuperação e tolerância à perda de dados; este plano deve ser revisado anualmente.</a:t>
            </a:r>
            <a:endParaRPr sz="12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0"/>
          <p:cNvSpPr txBox="1"/>
          <p:nvPr>
            <p:ph type="ctrTitle"/>
          </p:nvPr>
        </p:nvSpPr>
        <p:spPr>
          <a:xfrm>
            <a:off x="460950" y="210495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t-BR" sz="5000">
                <a:latin typeface="Playfair Display"/>
                <a:ea typeface="Playfair Display"/>
                <a:cs typeface="Playfair Display"/>
                <a:sym typeface="Playfair Display"/>
              </a:rPr>
              <a:t>Obrigado pela atenção!</a:t>
            </a:r>
            <a:endParaRPr sz="4200">
              <a:latin typeface="Playfair Display"/>
              <a:ea typeface="Playfair Display"/>
              <a:cs typeface="Playfair Display"/>
              <a:sym typeface="Playfair Display"/>
            </a:endParaRPr>
          </a:p>
        </p:txBody>
      </p:sp>
      <p:sp>
        <p:nvSpPr>
          <p:cNvPr id="111" name="Google Shape;111;p20"/>
          <p:cNvSpPr txBox="1"/>
          <p:nvPr>
            <p:ph idx="1" type="subTitle"/>
          </p:nvPr>
        </p:nvSpPr>
        <p:spPr>
          <a:xfrm>
            <a:off x="331725" y="3791500"/>
            <a:ext cx="8222100" cy="5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000">
              <a:solidFill>
                <a:srgbClr val="222222"/>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000">
              <a:solidFill>
                <a:srgbClr val="222222"/>
              </a:solidFill>
              <a:latin typeface="Times New Roman"/>
              <a:ea typeface="Times New Roman"/>
              <a:cs typeface="Times New Roman"/>
              <a:sym typeface="Times New Roman"/>
            </a:endParaRPr>
          </a:p>
          <a:p>
            <a:pPr indent="0" lvl="0" marL="0" rtl="0" algn="ctr">
              <a:spcBef>
                <a:spcPts val="0"/>
              </a:spcBef>
              <a:spcAft>
                <a:spcPts val="0"/>
              </a:spcAft>
              <a:buNone/>
            </a:pPr>
            <a:r>
              <a:rPr b="1" lang="pt-BR" sz="1200">
                <a:solidFill>
                  <a:srgbClr val="000000"/>
                </a:solidFill>
                <a:latin typeface="Times New Roman"/>
                <a:ea typeface="Times New Roman"/>
                <a:cs typeface="Times New Roman"/>
                <a:sym typeface="Times New Roman"/>
              </a:rPr>
              <a:t>Professor Calvetti- UC Sistemas Computacionais e Segurança</a:t>
            </a:r>
            <a:endParaRPr b="1"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rPr b="1" lang="pt-BR" sz="1200">
                <a:solidFill>
                  <a:srgbClr val="000000"/>
                </a:solidFill>
                <a:latin typeface="Times New Roman"/>
                <a:ea typeface="Times New Roman"/>
                <a:cs typeface="Times New Roman"/>
                <a:sym typeface="Times New Roman"/>
              </a:rPr>
              <a:t>Universidade São Judas Tadeu</a:t>
            </a:r>
            <a:endParaRPr b="1"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