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4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03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3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53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1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4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2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76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E843-AE16-431C-9A23-A460BB93C5B2}" type="datetimeFigureOut">
              <a:rPr lang="en-AU" smtClean="0"/>
              <a:t>13/11/2013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2D6F-5E22-49D5-AB10-680D6AC5A1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8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352928" cy="1470025"/>
          </a:xfrm>
        </p:spPr>
        <p:txBody>
          <a:bodyPr/>
          <a:lstStyle/>
          <a:p>
            <a:r>
              <a:rPr lang="en-US" b="1" dirty="0"/>
              <a:t>Guidelines for Data </a:t>
            </a:r>
            <a:r>
              <a:rPr lang="en-US" b="1" dirty="0" smtClean="0"/>
              <a:t>Collection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412776"/>
            <a:ext cx="6400800" cy="1752600"/>
          </a:xfrm>
        </p:spPr>
        <p:txBody>
          <a:bodyPr/>
          <a:lstStyle/>
          <a:p>
            <a:r>
              <a:rPr lang="en-US" b="1" dirty="0" smtClean="0"/>
              <a:t>Larissa Schneider </a:t>
            </a:r>
            <a:r>
              <a:rPr lang="en-US" b="1" dirty="0" err="1" smtClean="0"/>
              <a:t>Guilhon</a:t>
            </a:r>
            <a:endParaRPr lang="en-US" b="1" dirty="0" smtClean="0"/>
          </a:p>
          <a:p>
            <a:r>
              <a:rPr lang="en-US" b="1" dirty="0" smtClean="0"/>
              <a:t>University of Canberra</a:t>
            </a:r>
            <a:endParaRPr lang="en-AU" b="1" dirty="0" smtClean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3810942" cy="315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0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at </a:t>
            </a:r>
            <a:r>
              <a:rPr lang="en-AU" dirty="0" smtClean="0"/>
              <a:t>Postgrad BBQ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71467"/>
              </p:ext>
            </p:extLst>
          </p:nvPr>
        </p:nvGraphicFramePr>
        <p:xfrm>
          <a:off x="2123728" y="1412775"/>
          <a:ext cx="4968552" cy="50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6987"/>
                <a:gridCol w="731565"/>
              </a:tblGrid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Mighty Soft Bread Rolls Hamburger Buns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15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Woolworths Select Mixed Grain Sandwich Bread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6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Woolworths Select </a:t>
                      </a:r>
                      <a:r>
                        <a:rPr lang="en-US" sz="1100" b="1" u="none" strike="noStrike" dirty="0" err="1">
                          <a:effectLst/>
                        </a:rPr>
                        <a:t>Wholemeal</a:t>
                      </a:r>
                      <a:r>
                        <a:rPr lang="en-US" sz="1100" b="1" u="none" strike="noStrike" dirty="0">
                          <a:effectLst/>
                        </a:rPr>
                        <a:t> Sandwich Vitamins &amp; Iron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6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 err="1">
                          <a:effectLst/>
                        </a:rPr>
                        <a:t>Masterfoods</a:t>
                      </a:r>
                      <a:r>
                        <a:rPr lang="en-AU" sz="1100" b="1" u="none" strike="noStrike" dirty="0">
                          <a:effectLst/>
                        </a:rPr>
                        <a:t> Barbecue Sauce Honey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2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 err="1">
                          <a:effectLst/>
                        </a:rPr>
                        <a:t>Masterfoods</a:t>
                      </a:r>
                      <a:r>
                        <a:rPr lang="en-AU" sz="1100" b="1" u="none" strike="noStrike" dirty="0">
                          <a:effectLst/>
                        </a:rPr>
                        <a:t> Mustard Honey </a:t>
                      </a:r>
                      <a:r>
                        <a:rPr lang="en-AU" sz="1100" b="1" u="none" strike="noStrike" dirty="0" err="1">
                          <a:effectLst/>
                        </a:rPr>
                        <a:t>Squeezy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2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Masterfoods Tomato Sauce Australian Grown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2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 err="1">
                          <a:effectLst/>
                        </a:rPr>
                        <a:t>Homebrand</a:t>
                      </a:r>
                      <a:r>
                        <a:rPr lang="en-AU" sz="1100" b="1" u="none" strike="noStrike" dirty="0">
                          <a:effectLst/>
                        </a:rPr>
                        <a:t> Iodised Salt Drum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Red Island Australian Extra Virgin Cold Pressed Olive Oil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Woolworths Select Pepper Black Cracked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Woolworths Select Margarine Spread Olive Oil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2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>
                          <a:effectLst/>
                        </a:rPr>
                        <a:t>Coca Cola Bottle 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8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fr-FR" sz="1100" b="1" u="none" strike="noStrike" dirty="0">
                          <a:effectLst/>
                        </a:rPr>
                        <a:t>Golden </a:t>
                      </a:r>
                      <a:r>
                        <a:rPr lang="fr-FR" sz="1100" b="1" u="none" strike="noStrike" dirty="0" err="1">
                          <a:effectLst/>
                        </a:rPr>
                        <a:t>Circle</a:t>
                      </a:r>
                      <a:r>
                        <a:rPr lang="fr-FR" sz="1100" b="1" u="none" strike="noStrike" dirty="0">
                          <a:effectLst/>
                        </a:rPr>
                        <a:t> Orange Fruit Juice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4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fr-FR" sz="1100" b="1" u="none" strike="noStrike" dirty="0">
                          <a:effectLst/>
                        </a:rPr>
                        <a:t>Golden </a:t>
                      </a:r>
                      <a:r>
                        <a:rPr lang="fr-FR" sz="1100" b="1" u="none" strike="noStrike" dirty="0" err="1">
                          <a:effectLst/>
                        </a:rPr>
                        <a:t>Circle</a:t>
                      </a:r>
                      <a:r>
                        <a:rPr lang="fr-FR" sz="1100" b="1" u="none" strike="noStrike" dirty="0">
                          <a:effectLst/>
                        </a:rPr>
                        <a:t> Pine Orange Fruit Juice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4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>
                          <a:effectLst/>
                        </a:rPr>
                        <a:t>Schweppes Lemonade Bottle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5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Fresh Cuts Salad Mix Baby Leaf With Beetroot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7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 err="1">
                          <a:effectLst/>
                        </a:rPr>
                        <a:t>Chinet</a:t>
                      </a:r>
                      <a:r>
                        <a:rPr lang="en-AU" sz="1100" b="1" u="none" strike="noStrike" dirty="0">
                          <a:effectLst/>
                        </a:rPr>
                        <a:t> Cutlery Plastic Forks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8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Chinet Cutlery Plastic Knives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8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 err="1">
                          <a:effectLst/>
                        </a:rPr>
                        <a:t>Deeko</a:t>
                      </a:r>
                      <a:r>
                        <a:rPr lang="en-US" sz="1100" b="1" u="none" strike="noStrike" dirty="0">
                          <a:effectLst/>
                        </a:rPr>
                        <a:t> Serving Entertainer Plastic Plates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10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 dirty="0" err="1">
                          <a:effectLst/>
                        </a:rPr>
                        <a:t>Homebrand</a:t>
                      </a:r>
                      <a:r>
                        <a:rPr lang="en-AU" sz="1100" b="1" u="none" strike="noStrike" dirty="0">
                          <a:effectLst/>
                        </a:rPr>
                        <a:t> Serviettes Plain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5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Homebrand Serving Disposable Teaspoons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15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630-91A0-40B7-8538-05E1D086178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3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630-91A0-40B7-8538-05E1D0861782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62795"/>
              </p:ext>
            </p:extLst>
          </p:nvPr>
        </p:nvGraphicFramePr>
        <p:xfrm>
          <a:off x="2195736" y="836712"/>
          <a:ext cx="4878412" cy="500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0118"/>
                <a:gridCol w="718294"/>
              </a:tblGrid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 dirty="0">
                          <a:effectLst/>
                        </a:rPr>
                        <a:t>Mighty Soft Bread Rolls Hamburger Buns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15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Woolworths Select Mixed Grain Sandwich Bread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6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Woolworths Select Wholemeal Sandwich Vitamins &amp; Iron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6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Masterfoods Barbecue Sauce Honey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2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Masterfoods Mustard Honey Squeezy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2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Masterfoods Tomato Sauce Australian Grown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2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Homebrand Iodised Salt Drum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1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Red Island Australian Extra Virgin Cold Pressed Olive Oil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1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Woolworths Select Pepper Black Cracked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1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Woolworths Select Margarine Spread Olive Oil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2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Coca Cola Bottle 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8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fr-FR" sz="1100" b="1" u="none" strike="noStrike">
                          <a:effectLst/>
                        </a:rPr>
                        <a:t>Golden Circle Orange Fruit Juice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4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fr-FR" sz="1100" b="1" u="none" strike="noStrike">
                          <a:effectLst/>
                        </a:rPr>
                        <a:t>Golden Circle Pine Orange Fruit Juice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4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Schweppes Lemonade Bottle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5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Fresh Cuts Salad Mix Baby Leaf With Beetroot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7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Chinet Cutlery Plastic Forks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8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Chinet Cutlery Plastic Knives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8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US" sz="1100" b="1" u="none" strike="noStrike">
                          <a:effectLst/>
                        </a:rPr>
                        <a:t>Deeko Serving Entertainer Plastic Plates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10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Homebrand Serviettes Plain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>
                          <a:effectLst/>
                        </a:rPr>
                        <a:t>5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0174">
                <a:tc>
                  <a:txBody>
                    <a:bodyPr/>
                    <a:lstStyle/>
                    <a:p>
                      <a:pPr marR="0" algn="l" fontAlgn="b"/>
                      <a:r>
                        <a:rPr lang="en-AU" sz="1100" b="1" u="none" strike="noStrike">
                          <a:effectLst/>
                        </a:rPr>
                        <a:t>Homebrand Serving Disposable Teaspoons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R="0" algn="ctr" fontAlgn="b"/>
                      <a:r>
                        <a:rPr lang="en-AU" sz="1100" b="1" u="none" strike="noStrike" dirty="0">
                          <a:effectLst/>
                        </a:rPr>
                        <a:t>15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. Steps to Data Collection and Entry:</a:t>
            </a:r>
            <a:br>
              <a:rPr lang="en-US" b="1" dirty="0" smtClean="0"/>
            </a:b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Create </a:t>
            </a:r>
            <a:r>
              <a:rPr lang="en-US" dirty="0"/>
              <a:t>your data dictionary.</a:t>
            </a:r>
          </a:p>
          <a:p>
            <a:pPr marL="0" indent="0">
              <a:buNone/>
            </a:pPr>
            <a:r>
              <a:rPr lang="en-US" b="1" dirty="0"/>
              <a:t>BEFORE</a:t>
            </a:r>
            <a:r>
              <a:rPr lang="en-US" dirty="0"/>
              <a:t> any data is collected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2) </a:t>
            </a:r>
            <a:r>
              <a:rPr lang="en-US" dirty="0"/>
              <a:t>Create your data </a:t>
            </a:r>
            <a:r>
              <a:rPr lang="en-US" dirty="0" smtClean="0"/>
              <a:t>file(s).</a:t>
            </a:r>
          </a:p>
        </p:txBody>
      </p:sp>
    </p:spTree>
    <p:extLst>
      <p:ext uri="{BB962C8B-B14F-4D97-AF65-F5344CB8AC3E}">
        <p14:creationId xmlns:p14="http://schemas.microsoft.com/office/powerpoint/2010/main" val="14401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Dictionary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document that includes a description of the study variables </a:t>
            </a:r>
            <a:r>
              <a:rPr lang="en-US" sz="2400" dirty="0" smtClean="0"/>
              <a:t>and </a:t>
            </a:r>
            <a:r>
              <a:rPr lang="en-AU" sz="2400" dirty="0" smtClean="0"/>
              <a:t>data </a:t>
            </a:r>
            <a:r>
              <a:rPr lang="en-AU" sz="2400" dirty="0"/>
              <a:t>management procedures.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For each variable, it includes </a:t>
            </a:r>
            <a:r>
              <a:rPr lang="en-US" sz="2400" dirty="0" smtClean="0"/>
              <a:t>the:</a:t>
            </a:r>
            <a:endParaRPr lang="en-US" sz="2400" dirty="0"/>
          </a:p>
          <a:p>
            <a:r>
              <a:rPr lang="en-AU" sz="2400" dirty="0"/>
              <a:t>variable name,</a:t>
            </a:r>
          </a:p>
          <a:p>
            <a:r>
              <a:rPr lang="en-US" sz="2400" dirty="0"/>
              <a:t>role of the variable (in the statistical analysis),</a:t>
            </a:r>
          </a:p>
          <a:p>
            <a:r>
              <a:rPr lang="en-AU" sz="2400" dirty="0"/>
              <a:t>variable label,</a:t>
            </a:r>
          </a:p>
          <a:p>
            <a:r>
              <a:rPr lang="en-US" sz="2400" dirty="0"/>
              <a:t>unit of measurement (if applicable),</a:t>
            </a:r>
          </a:p>
          <a:p>
            <a:r>
              <a:rPr lang="en-AU" sz="2400" dirty="0"/>
              <a:t>type of </a:t>
            </a:r>
            <a:r>
              <a:rPr lang="en-AU" sz="2400" dirty="0" smtClean="0"/>
              <a:t>variable</a:t>
            </a:r>
            <a:r>
              <a:rPr lang="en-AU" sz="2400" dirty="0"/>
              <a:t>.</a:t>
            </a:r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r>
              <a:rPr lang="en-US" sz="2400" dirty="0" smtClean="0"/>
              <a:t>Should </a:t>
            </a:r>
            <a:r>
              <a:rPr lang="en-US" sz="2400" dirty="0"/>
              <a:t>be created </a:t>
            </a:r>
            <a:r>
              <a:rPr lang="en-US" sz="2400" b="1" dirty="0"/>
              <a:t>before </a:t>
            </a:r>
            <a:r>
              <a:rPr lang="en-US" sz="2400" dirty="0"/>
              <a:t>any data are </a:t>
            </a:r>
            <a:r>
              <a:rPr lang="en-US" sz="2400" dirty="0" smtClean="0"/>
              <a:t>collected.</a:t>
            </a:r>
          </a:p>
          <a:p>
            <a:pPr marL="0" indent="0">
              <a:buNone/>
            </a:pPr>
            <a:r>
              <a:rPr lang="en-US" sz="2400" b="1" dirty="0" smtClean="0"/>
              <a:t>Expect </a:t>
            </a:r>
            <a:r>
              <a:rPr lang="en-US" sz="2400" b="1" dirty="0"/>
              <a:t>revisions and review with your statistician</a:t>
            </a:r>
            <a:r>
              <a:rPr lang="en-US" sz="2800" b="1" dirty="0"/>
              <a:t>.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99594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Variable </a:t>
            </a:r>
            <a:r>
              <a:rPr lang="en-US" sz="3400" b="1" dirty="0"/>
              <a:t>name: </a:t>
            </a:r>
            <a:r>
              <a:rPr lang="en-US" sz="3400" dirty="0"/>
              <a:t>used to identify the variable in the data </a:t>
            </a:r>
            <a:r>
              <a:rPr lang="en-US" sz="3400" dirty="0" smtClean="0"/>
              <a:t>file(s).</a:t>
            </a:r>
          </a:p>
          <a:p>
            <a:pPr marL="0" indent="0">
              <a:buNone/>
            </a:pPr>
            <a:r>
              <a:rPr lang="en-US" sz="3400" dirty="0" smtClean="0"/>
              <a:t>Should </a:t>
            </a:r>
            <a:r>
              <a:rPr lang="en-US" sz="3400" dirty="0"/>
              <a:t>be short but understandable/self-explanatory.</a:t>
            </a:r>
          </a:p>
          <a:p>
            <a:r>
              <a:rPr lang="en-US" sz="3400" b="1" dirty="0" smtClean="0"/>
              <a:t>Variable </a:t>
            </a:r>
            <a:r>
              <a:rPr lang="en-US" sz="3400" b="1" dirty="0"/>
              <a:t>label: </a:t>
            </a:r>
            <a:r>
              <a:rPr lang="en-US" sz="3400" dirty="0" smtClean="0"/>
              <a:t>“Pretty</a:t>
            </a:r>
            <a:r>
              <a:rPr lang="en-US" sz="3400" dirty="0"/>
              <a:t>" label to fully describe the variable.</a:t>
            </a:r>
          </a:p>
          <a:p>
            <a:pPr marL="0" indent="0">
              <a:buNone/>
            </a:pPr>
            <a:r>
              <a:rPr lang="en-AU" sz="3400" dirty="0"/>
              <a:t>Example: </a:t>
            </a:r>
            <a:r>
              <a:rPr lang="en-AU" sz="3400" dirty="0" smtClean="0"/>
              <a:t>“Age </a:t>
            </a:r>
            <a:r>
              <a:rPr lang="en-AU" sz="3400" dirty="0"/>
              <a:t>at baseline</a:t>
            </a:r>
            <a:r>
              <a:rPr lang="en-AU" sz="3400" dirty="0" smtClean="0"/>
              <a:t>".</a:t>
            </a:r>
          </a:p>
          <a:p>
            <a:pPr marL="0" indent="0">
              <a:buNone/>
            </a:pPr>
            <a:endParaRPr lang="en-AU" sz="2600" dirty="0"/>
          </a:p>
          <a:p>
            <a:r>
              <a:rPr lang="en-AU" sz="3400" b="1" dirty="0" smtClean="0"/>
              <a:t>Type </a:t>
            </a:r>
            <a:r>
              <a:rPr lang="en-AU" sz="3400" b="1" dirty="0"/>
              <a:t>of variable:</a:t>
            </a:r>
          </a:p>
          <a:p>
            <a:pPr marL="0" indent="0">
              <a:buNone/>
            </a:pPr>
            <a:r>
              <a:rPr lang="en-US" sz="3400" i="1" dirty="0"/>
              <a:t>Continuous: </a:t>
            </a:r>
            <a:r>
              <a:rPr lang="en-US" sz="3400" dirty="0"/>
              <a:t>has any number of possible values (</a:t>
            </a:r>
            <a:r>
              <a:rPr lang="en-US" sz="3400" dirty="0" err="1"/>
              <a:t>eg</a:t>
            </a:r>
            <a:r>
              <a:rPr lang="en-US" sz="3400" dirty="0"/>
              <a:t>, weight).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 dirty="0" smtClean="0"/>
              <a:t>Discrete numeric:  </a:t>
            </a:r>
            <a:r>
              <a:rPr lang="en-US" sz="3400" dirty="0"/>
              <a:t>set of possible values is a </a:t>
            </a:r>
            <a:r>
              <a:rPr lang="en-US" sz="3400" dirty="0" smtClean="0"/>
              <a:t>finite </a:t>
            </a:r>
            <a:r>
              <a:rPr lang="en-US" sz="3400" dirty="0"/>
              <a:t>(</a:t>
            </a:r>
            <a:r>
              <a:rPr lang="en-US" sz="3400" dirty="0" smtClean="0"/>
              <a:t>ordered) sequence </a:t>
            </a:r>
            <a:r>
              <a:rPr lang="en-US" sz="3400" dirty="0"/>
              <a:t>of numbers (</a:t>
            </a:r>
            <a:r>
              <a:rPr lang="en-US" sz="3400" dirty="0" err="1"/>
              <a:t>eg</a:t>
            </a:r>
            <a:r>
              <a:rPr lang="en-US" sz="3400" dirty="0"/>
              <a:t>, pain scale of 1, 2, . . . , 10</a:t>
            </a:r>
            <a:r>
              <a:rPr lang="en-US" sz="3400" dirty="0" smtClean="0"/>
              <a:t>).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Categorical:</a:t>
            </a:r>
            <a:r>
              <a:rPr lang="en-US" sz="3400" dirty="0"/>
              <a:t> has only certain possible values (</a:t>
            </a:r>
            <a:r>
              <a:rPr lang="en-US" sz="3400" dirty="0" err="1"/>
              <a:t>eg</a:t>
            </a:r>
            <a:r>
              <a:rPr lang="en-US" sz="3400" dirty="0"/>
              <a:t>, race).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Binary </a:t>
            </a:r>
            <a:r>
              <a:rPr lang="en-US" sz="3400" dirty="0"/>
              <a:t>(dichotomous) </a:t>
            </a:r>
            <a:r>
              <a:rPr lang="en-US" sz="3400" dirty="0" smtClean="0"/>
              <a:t>: </a:t>
            </a:r>
            <a:r>
              <a:rPr lang="en-US" sz="3400" dirty="0"/>
              <a:t>a categorical variable with only </a:t>
            </a:r>
            <a:r>
              <a:rPr lang="en-US" sz="3400" dirty="0" smtClean="0"/>
              <a:t>two </a:t>
            </a:r>
            <a:r>
              <a:rPr lang="en-AU" sz="3400" dirty="0" smtClean="0"/>
              <a:t>possible </a:t>
            </a:r>
            <a:r>
              <a:rPr lang="en-AU" sz="3400" dirty="0"/>
              <a:t>values (</a:t>
            </a:r>
            <a:r>
              <a:rPr lang="en-AU" sz="3400" dirty="0" err="1"/>
              <a:t>eg</a:t>
            </a:r>
            <a:r>
              <a:rPr lang="en-AU" sz="3400" dirty="0"/>
              <a:t>, gender).</a:t>
            </a:r>
          </a:p>
          <a:p>
            <a:pPr marL="0" indent="0">
              <a:buNone/>
            </a:pPr>
            <a:r>
              <a:rPr lang="en-US" sz="3400" i="1" dirty="0" smtClean="0"/>
              <a:t>Ordinal</a:t>
            </a:r>
            <a:r>
              <a:rPr lang="en-US" sz="3400" dirty="0" smtClean="0"/>
              <a:t> : </a:t>
            </a:r>
            <a:r>
              <a:rPr lang="en-US" sz="3400" dirty="0"/>
              <a:t>a categorical variable for which there is a </a:t>
            </a:r>
            <a:r>
              <a:rPr lang="en-US" sz="3400" dirty="0" smtClean="0"/>
              <a:t>definite ordering </a:t>
            </a:r>
            <a:r>
              <a:rPr lang="en-US" sz="3400" dirty="0"/>
              <a:t>of the categories (</a:t>
            </a:r>
            <a:r>
              <a:rPr lang="en-US" sz="3400" dirty="0" err="1"/>
              <a:t>eg</a:t>
            </a:r>
            <a:r>
              <a:rPr lang="en-US" sz="3400" dirty="0"/>
              <a:t>, severity of lower back pain </a:t>
            </a:r>
            <a:r>
              <a:rPr lang="en-US" sz="3400" dirty="0" smtClean="0"/>
              <a:t>as none</a:t>
            </a:r>
            <a:r>
              <a:rPr lang="en-US" sz="3400" dirty="0"/>
              <a:t>, mild, moderate, and severe).</a:t>
            </a:r>
            <a:endParaRPr lang="en-AU" sz="3400" dirty="0"/>
          </a:p>
        </p:txBody>
      </p:sp>
    </p:spTree>
    <p:extLst>
      <p:ext uri="{BB962C8B-B14F-4D97-AF65-F5344CB8AC3E}">
        <p14:creationId xmlns:p14="http://schemas.microsoft.com/office/powerpoint/2010/main" val="26280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Continuous </a:t>
            </a:r>
            <a:r>
              <a:rPr lang="en-US" sz="2800" dirty="0"/>
              <a:t>variables: Keep continuous, don't </a:t>
            </a:r>
            <a:r>
              <a:rPr lang="en-US" sz="2800" dirty="0" smtClean="0"/>
              <a:t>categorize</a:t>
            </a:r>
            <a:r>
              <a:rPr lang="en-US" sz="2800" dirty="0"/>
              <a:t>.</a:t>
            </a:r>
          </a:p>
          <a:p>
            <a:r>
              <a:rPr lang="en-US" sz="2800" dirty="0"/>
              <a:t>If collected categorized, original continuous values can't </a:t>
            </a:r>
            <a:r>
              <a:rPr lang="en-US" sz="2800" dirty="0" smtClean="0"/>
              <a:t>be recovered </a:t>
            </a:r>
            <a:r>
              <a:rPr lang="en-US" sz="2800" dirty="0"/>
              <a:t>and can't recode with new categories.</a:t>
            </a:r>
          </a:p>
          <a:p>
            <a:r>
              <a:rPr lang="en-AU" sz="2800" dirty="0" smtClean="0"/>
              <a:t>Be </a:t>
            </a:r>
            <a:r>
              <a:rPr lang="en-AU" sz="2800" dirty="0"/>
              <a:t>consistent </a:t>
            </a:r>
            <a:r>
              <a:rPr lang="en-AU" sz="2800" dirty="0" smtClean="0"/>
              <a:t>with t</a:t>
            </a:r>
            <a:r>
              <a:rPr lang="en-US" sz="2800" dirty="0" err="1" smtClean="0"/>
              <a:t>ext</a:t>
            </a:r>
            <a:r>
              <a:rPr lang="en-US" sz="2800" dirty="0" smtClean="0"/>
              <a:t> </a:t>
            </a:r>
            <a:r>
              <a:rPr lang="en-US" sz="2800" dirty="0"/>
              <a:t>coding of categorical variables </a:t>
            </a:r>
            <a:r>
              <a:rPr lang="en-US" sz="2800" dirty="0" smtClean="0"/>
              <a:t>: </a:t>
            </a:r>
            <a:r>
              <a:rPr lang="en-US" sz="2800" dirty="0"/>
              <a:t>many statistical </a:t>
            </a:r>
            <a:r>
              <a:rPr lang="en-US" sz="2800" dirty="0" smtClean="0"/>
              <a:t>programs are </a:t>
            </a:r>
            <a:r>
              <a:rPr lang="en-US" sz="2800" dirty="0"/>
              <a:t>case-sensitive (</a:t>
            </a:r>
            <a:r>
              <a:rPr lang="en-US" sz="2800" dirty="0" err="1"/>
              <a:t>eg</a:t>
            </a:r>
            <a:r>
              <a:rPr lang="en-US" sz="2800" dirty="0"/>
              <a:t>, </a:t>
            </a:r>
            <a:r>
              <a:rPr lang="en-US" sz="2800" dirty="0" smtClean="0"/>
              <a:t>“M</a:t>
            </a:r>
            <a:r>
              <a:rPr lang="en-US" sz="2800" dirty="0"/>
              <a:t>" ǂ</a:t>
            </a:r>
            <a:r>
              <a:rPr lang="en-US" sz="2800" dirty="0" smtClean="0"/>
              <a:t> “m</a:t>
            </a:r>
            <a:r>
              <a:rPr lang="en-US" sz="2800" dirty="0"/>
              <a:t>").</a:t>
            </a:r>
          </a:p>
          <a:p>
            <a:r>
              <a:rPr lang="en-AU" sz="2800" dirty="0"/>
              <a:t>Date formats (</a:t>
            </a:r>
            <a:r>
              <a:rPr lang="en-AU" sz="2800" dirty="0" err="1"/>
              <a:t>eg</a:t>
            </a:r>
            <a:r>
              <a:rPr lang="en-AU" sz="2800" dirty="0"/>
              <a:t>, mm/</a:t>
            </a:r>
            <a:r>
              <a:rPr lang="en-AU" sz="2800" dirty="0" err="1"/>
              <a:t>dd</a:t>
            </a:r>
            <a:r>
              <a:rPr lang="en-AU" sz="2800" dirty="0"/>
              <a:t>/</a:t>
            </a:r>
            <a:r>
              <a:rPr lang="en-AU" sz="2800" dirty="0" err="1"/>
              <a:t>yyyy</a:t>
            </a:r>
            <a:r>
              <a:rPr lang="en-AU" sz="2800" dirty="0"/>
              <a:t>).</a:t>
            </a:r>
          </a:p>
          <a:p>
            <a:r>
              <a:rPr lang="en-US" sz="2800" dirty="0"/>
              <a:t>Representation of missing values (</a:t>
            </a:r>
            <a:r>
              <a:rPr lang="en-US" sz="2800" dirty="0" err="1"/>
              <a:t>eg</a:t>
            </a:r>
            <a:r>
              <a:rPr lang="en-US" sz="2800" dirty="0"/>
              <a:t>, blank or NA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5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Dictionary</a:t>
            </a:r>
            <a:endParaRPr lang="en-A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51791" cy="43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53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Spreadsheet</a:t>
            </a:r>
            <a:r>
              <a:rPr lang="en-AU" b="1" dirty="0" smtClean="0"/>
              <a:t> </a:t>
            </a:r>
            <a:r>
              <a:rPr lang="en-AU" b="1" dirty="0"/>
              <a:t>from Hell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6" y="1340768"/>
            <a:ext cx="8216878" cy="494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0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dirty="0" smtClean="0"/>
              <a:t>Data Entry Guidelines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Data </a:t>
            </a:r>
            <a:r>
              <a:rPr lang="en-US" sz="2400" b="1" dirty="0"/>
              <a:t>structure for repeated measurements </a:t>
            </a:r>
            <a:r>
              <a:rPr lang="en-US" sz="2400" dirty="0"/>
              <a:t>on the same subject (</a:t>
            </a:r>
            <a:r>
              <a:rPr lang="en-US" sz="2400" dirty="0" smtClean="0"/>
              <a:t>or </a:t>
            </a:r>
            <a:r>
              <a:rPr lang="en-AU" sz="2400" dirty="0" smtClean="0"/>
              <a:t>unit </a:t>
            </a:r>
            <a:r>
              <a:rPr lang="en-AU" sz="2400" dirty="0"/>
              <a:t>of analysis).</a:t>
            </a:r>
          </a:p>
          <a:p>
            <a:pPr marL="0" indent="0">
              <a:buNone/>
            </a:pPr>
            <a:r>
              <a:rPr lang="en-US" sz="2400" dirty="0"/>
              <a:t>Example: A study where 5 weekly blood pressure readings </a:t>
            </a:r>
            <a:r>
              <a:rPr lang="en-US" sz="2400" dirty="0" smtClean="0"/>
              <a:t>are made </a:t>
            </a:r>
            <a:r>
              <a:rPr lang="en-US" sz="2400" dirty="0"/>
              <a:t>on each of 20 subjects.</a:t>
            </a:r>
          </a:p>
          <a:p>
            <a:pPr marL="0" indent="0">
              <a:buNone/>
            </a:pPr>
            <a:r>
              <a:rPr lang="en-US" sz="2400" b="1" dirty="0"/>
              <a:t>Two options: </a:t>
            </a:r>
            <a:r>
              <a:rPr lang="en-US" sz="2400" dirty="0"/>
              <a:t>a </a:t>
            </a:r>
            <a:r>
              <a:rPr lang="en-US" sz="2400" dirty="0" smtClean="0"/>
              <a:t>“wide</a:t>
            </a:r>
            <a:r>
              <a:rPr lang="en-US" sz="2400" dirty="0"/>
              <a:t>" data </a:t>
            </a:r>
            <a:r>
              <a:rPr lang="en-US" sz="2400" dirty="0" smtClean="0"/>
              <a:t>file </a:t>
            </a:r>
            <a:r>
              <a:rPr lang="en-US" sz="2400" dirty="0"/>
              <a:t>or a </a:t>
            </a:r>
            <a:r>
              <a:rPr lang="en-US" sz="2400" dirty="0" smtClean="0"/>
              <a:t>“long</a:t>
            </a:r>
            <a:r>
              <a:rPr lang="en-US" sz="2400" dirty="0"/>
              <a:t>" data </a:t>
            </a:r>
            <a:r>
              <a:rPr lang="en-US" sz="2400" dirty="0" smtClean="0"/>
              <a:t>file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“Wide</a:t>
            </a:r>
            <a:r>
              <a:rPr lang="en-US" sz="2400" dirty="0"/>
              <a:t>": 20 rows and 6 columns (5 blood pressures and an ID).</a:t>
            </a:r>
          </a:p>
          <a:p>
            <a:pPr marL="0" indent="0">
              <a:buNone/>
            </a:pPr>
            <a:r>
              <a:rPr lang="en-US" sz="2400" dirty="0"/>
              <a:t>Still have one record (row) per subject.</a:t>
            </a:r>
          </a:p>
          <a:p>
            <a:r>
              <a:rPr lang="en-US" sz="2400" dirty="0" smtClean="0"/>
              <a:t>“Long</a:t>
            </a:r>
            <a:r>
              <a:rPr lang="en-US" sz="2400" dirty="0"/>
              <a:t>": 100 rows of 3 columns (ID, week number (1-5), </a:t>
            </a:r>
            <a:r>
              <a:rPr lang="en-US" sz="2400" dirty="0" smtClean="0"/>
              <a:t>and </a:t>
            </a:r>
            <a:r>
              <a:rPr lang="en-AU" sz="2400" dirty="0" smtClean="0"/>
              <a:t>blood </a:t>
            </a:r>
            <a:r>
              <a:rPr lang="en-AU" sz="2400" dirty="0"/>
              <a:t>pressure</a:t>
            </a:r>
            <a:r>
              <a:rPr lang="en-AU" sz="2400" dirty="0" smtClean="0"/>
              <a:t>)).</a:t>
            </a:r>
            <a:endParaRPr lang="en-AU" sz="2400" dirty="0"/>
          </a:p>
          <a:p>
            <a:pPr marL="0" indent="0">
              <a:buNone/>
            </a:pPr>
            <a:r>
              <a:rPr lang="en-US" sz="2400" dirty="0"/>
              <a:t>Have 5 records (rows) per subject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Which option to use will </a:t>
            </a:r>
            <a:r>
              <a:rPr lang="en-US" sz="2400" b="1" dirty="0">
                <a:solidFill>
                  <a:srgbClr val="FF0000"/>
                </a:solidFill>
              </a:rPr>
              <a:t>depend</a:t>
            </a:r>
            <a:r>
              <a:rPr lang="en-US" sz="2400" b="1" dirty="0"/>
              <a:t> on the target </a:t>
            </a:r>
            <a:r>
              <a:rPr lang="en-US" sz="2400" b="1" dirty="0" smtClean="0">
                <a:solidFill>
                  <a:srgbClr val="FF0000"/>
                </a:solidFill>
              </a:rPr>
              <a:t>statistical </a:t>
            </a:r>
            <a:r>
              <a:rPr lang="en-AU" sz="2400" b="1" dirty="0" smtClean="0">
                <a:solidFill>
                  <a:srgbClr val="FF0000"/>
                </a:solidFill>
              </a:rPr>
              <a:t>program</a:t>
            </a:r>
            <a:r>
              <a:rPr lang="en-AU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0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Spreadsheet</a:t>
            </a:r>
            <a:r>
              <a:rPr lang="en-AU" b="1" dirty="0"/>
              <a:t> from Heaven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2613"/>
            <a:ext cx="8231705" cy="4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34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707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Guidelines for Data Collection</vt:lpstr>
      <vt:lpstr>. Steps to Data Collection and Entry: </vt:lpstr>
      <vt:lpstr>Data Dictionary</vt:lpstr>
      <vt:lpstr>PowerPoint Presentation</vt:lpstr>
      <vt:lpstr>Additional considerations</vt:lpstr>
      <vt:lpstr>Data Dictionary</vt:lpstr>
      <vt:lpstr>Spreadsheet from Hell</vt:lpstr>
      <vt:lpstr>Data Entry Guidelines</vt:lpstr>
      <vt:lpstr>Spreadsheet from Heaven</vt:lpstr>
      <vt:lpstr>Data collection at Postgrad BBQ</vt:lpstr>
      <vt:lpstr>PowerPoint Presentation</vt:lpstr>
    </vt:vector>
  </TitlesOfParts>
  <Company>University of Canberra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Data Collection</dc:title>
  <dc:creator>laptop</dc:creator>
  <cp:lastModifiedBy>laptop</cp:lastModifiedBy>
  <cp:revision>5</cp:revision>
  <dcterms:created xsi:type="dcterms:W3CDTF">2013-11-13T08:38:00Z</dcterms:created>
  <dcterms:modified xsi:type="dcterms:W3CDTF">2013-11-13T09:11:47Z</dcterms:modified>
</cp:coreProperties>
</file>